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68735" autoAdjust="0"/>
  </p:normalViewPr>
  <p:slideViewPr>
    <p:cSldViewPr snapToGrid="0">
      <p:cViewPr varScale="1">
        <p:scale>
          <a:sx n="100" d="100"/>
          <a:sy n="100" d="100"/>
        </p:scale>
        <p:origin x="1920" y="96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10-19T18:09:46.110" v="196" actId="20577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10-19T18:09:46.110" v="196" actId="20577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09-29T14:59:25.322" v="193" actId="1076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EC1B52BD-4255-976C-94EE-2CAB86C619F1}"/>
    <pc:docChg chg="modSld">
      <pc:chgData name="Hails, Mary J" userId="S::mary.hails@stls.frb.org::59ef9e5a-222d-49f6-9362-060ebbd9c760" providerId="AD" clId="Web-{EC1B52BD-4255-976C-94EE-2CAB86C619F1}" dt="2026-10-03T12:45:00.217" v="2" actId="20577"/>
      <pc:docMkLst>
        <pc:docMk/>
      </pc:docMkLst>
      <pc:sldChg chg="modSp">
        <pc:chgData name="Hails, Mary J" userId="S::mary.hails@stls.frb.org::59ef9e5a-222d-49f6-9362-060ebbd9c760" providerId="AD" clId="Web-{EC1B52BD-4255-976C-94EE-2CAB86C619F1}" dt="2026-10-03T12:45:00.217" v="2" actId="20577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EC1B52BD-4255-976C-94EE-2CAB86C619F1}" dt="2026-10-03T12:45:00.217" v="2" actId="20577"/>
          <ac:spMkLst>
            <pc:docMk/>
            <pc:sldMk cId="3475357206" sldId="310"/>
            <ac:spMk id="4" creationId="{C0FEBD95-318D-1F32-E317-56D8B3045B62}"/>
          </ac:spMkLst>
        </pc:spChg>
      </pc:sldChg>
    </pc:docChg>
  </pc:docChgLst>
  <pc:docChgLst>
    <pc:chgData name="Hails, Mary J" userId="S::mary.hails@stls.frb.org::59ef9e5a-222d-49f6-9362-060ebbd9c760" providerId="AD" clId="Web-{E4B19ED2-9F74-C81B-D7B6-D1D5CEEC8565}"/>
    <pc:docChg chg="modSld">
      <pc:chgData name="Hails, Mary J" userId="S::mary.hails@stls.frb.org::59ef9e5a-222d-49f6-9362-060ebbd9c760" providerId="AD" clId="Web-{E4B19ED2-9F74-C81B-D7B6-D1D5CEEC8565}" dt="2026-10-03T12:44:22.865" v="320"/>
      <pc:docMkLst>
        <pc:docMk/>
      </pc:docMkLst>
      <pc:sldChg chg="addSp delSp modSp delAnim modNotes">
        <pc:chgData name="Hails, Mary J" userId="S::mary.hails@stls.frb.org::59ef9e5a-222d-49f6-9362-060ebbd9c760" providerId="AD" clId="Web-{E4B19ED2-9F74-C81B-D7B6-D1D5CEEC8565}" dt="2026-10-03T12:44:22.865" v="320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E4B19ED2-9F74-C81B-D7B6-D1D5CEEC8565}" dt="2026-10-03T12:38:21.147" v="28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E4B19ED2-9F74-C81B-D7B6-D1D5CEEC8565}" dt="2026-10-03T12:43:53.584" v="285" actId="20577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E4B19ED2-9F74-C81B-D7B6-D1D5CEEC8565}" dt="2026-10-03T12:39:38.584" v="33" actId="1076"/>
          <ac:picMkLst>
            <pc:docMk/>
            <pc:sldMk cId="3475357206" sldId="310"/>
            <ac:picMk id="2" creationId="{20D8DA83-ED44-D3E4-6E07-0312247E1B22}"/>
          </ac:picMkLst>
        </pc:picChg>
      </pc:sldChg>
    </pc:docChg>
  </pc:docChgLst>
  <pc:docChgLst>
    <pc:chgData name="Hails, Mary J" userId="59ef9e5a-222d-49f6-9362-060ebbd9c760" providerId="ADAL" clId="{8985C9D7-B045-4A62-B64C-FFE70BB38C3A}"/>
    <pc:docChg chg="custSel modSld">
      <pc:chgData name="Hails, Mary J" userId="59ef9e5a-222d-49f6-9362-060ebbd9c760" providerId="ADAL" clId="{8985C9D7-B045-4A62-B64C-FFE70BB38C3A}" dt="2026-10-15T17:14:41.455" v="219" actId="20577"/>
      <pc:docMkLst>
        <pc:docMk/>
      </pc:docMkLst>
      <pc:sldChg chg="modSp modNotesTx">
        <pc:chgData name="Hails, Mary J" userId="59ef9e5a-222d-49f6-9362-060ebbd9c760" providerId="ADAL" clId="{8985C9D7-B045-4A62-B64C-FFE70BB38C3A}" dt="2026-10-15T17:14:41.455" v="219" actId="20577"/>
        <pc:sldMkLst>
          <pc:docMk/>
          <pc:sldMk cId="3475357206" sldId="310"/>
        </pc:sldMkLst>
        <pc:spChg chg="mod">
          <ac:chgData name="Hails, Mary J" userId="59ef9e5a-222d-49f6-9362-060ebbd9c760" providerId="ADAL" clId="{8985C9D7-B045-4A62-B64C-FFE70BB38C3A}" dt="2026-10-15T17:14:41.455" v="219" actId="20577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+mn-lt"/>
              </a:rPr>
              <a:t>The fed has a target inflation rate of 2%.</a:t>
            </a:r>
          </a:p>
          <a:p>
            <a:pPr marL="228600" indent="-228600">
              <a:buAutoNum type="arabicPeriod"/>
            </a:pPr>
            <a:endParaRPr lang="en-US" dirty="0">
              <a:ea typeface="Calibri"/>
              <a:cs typeface="+mn-lt"/>
            </a:endParaRP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The fed raises interest rates to slow down demand for goods and services, which causes </a:t>
            </a:r>
            <a:r>
              <a:rPr lang="en-US">
                <a:ea typeface="Calibri"/>
                <a:cs typeface="Calibri"/>
              </a:rPr>
              <a:t>inflation to slow </a:t>
            </a:r>
            <a:r>
              <a:rPr lang="en-US" dirty="0">
                <a:ea typeface="Calibri"/>
                <a:cs typeface="Calibri"/>
              </a:rPr>
              <a:t>down as well.</a:t>
            </a:r>
            <a:endParaRPr lang="en-US" dirty="0"/>
          </a:p>
          <a:p>
            <a:pPr marR="0" lvl="0" algn="l" defTabSz="457200" rtl="0" eaLnBrk="0" fontAlgn="t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/>
              <a:t>Video link: https://www.youtube.com/shorts/OKBitMKbZ_M?feature=share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Check out this Page One Economics article to learn more: https://www.stlouisfed.org/publications/page-one-economics/2022/05/02/how-does-the-fed-use-its-monetary-policy-tools-to-influence-the-economy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KBitMKbZ_M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668" y="942078"/>
            <a:ext cx="4338430" cy="685799"/>
          </a:xfrm>
        </p:spPr>
        <p:txBody>
          <a:bodyPr/>
          <a:lstStyle/>
          <a:p>
            <a:pPr algn="ctr"/>
            <a:r>
              <a:rPr lang="en-US" sz="3600" b="1" dirty="0"/>
              <a:t>How Does the Fed Influence Inflation?</a:t>
            </a:r>
            <a:endParaRPr lang="en-US" sz="36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the Fed’s goal rate for inflation?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kern="0" dirty="0">
                <a:ea typeface="+mn-lt"/>
                <a:cs typeface="+mn-lt"/>
              </a:rPr>
              <a:t>Why does the Fed raise interest rates when inflation is too high? </a:t>
            </a:r>
            <a:endParaRPr lang="en-US" dirty="0"/>
          </a:p>
        </p:txBody>
      </p:sp>
      <p:pic>
        <p:nvPicPr>
          <p:cNvPr id="2" name="Online Media 1" title="How Does the Fed Influence #inflation?">
            <a:hlinkClick r:id="" action="ppaction://noaction"/>
            <a:extLst>
              <a:ext uri="{FF2B5EF4-FFF2-40B4-BE49-F238E27FC236}">
                <a16:creationId xmlns:a16="http://schemas.microsoft.com/office/drawing/2014/main" id="{20D8DA83-ED44-D3E4-6E07-0312247E1B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20798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c337cffb-e93c-4b47-be1b-7c9b4a443e6f"/>
    <ds:schemaRef ds:uri="http://schemas.microsoft.com/office/2006/documentManagement/types"/>
    <ds:schemaRef ds:uri="d64264fa-5603-4e4e-a2f4-32f4724a08c4"/>
    <ds:schemaRef ds:uri="http://schemas.openxmlformats.org/package/2006/metadata/core-properties"/>
    <ds:schemaRef ds:uri="c4332fd0-4f68-4a7b-b10f-2770331d7b2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759</TotalTime>
  <Words>112</Words>
  <Application>Microsoft Office PowerPoint</Application>
  <PresentationFormat>On-screen Show (16:9)</PresentationFormat>
  <Paragraphs>13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59</cp:revision>
  <cp:lastPrinted>2017-03-29T14:58:18Z</cp:lastPrinted>
  <dcterms:created xsi:type="dcterms:W3CDTF">2023-09-21T18:22:14Z</dcterms:created>
  <dcterms:modified xsi:type="dcterms:W3CDTF">2026-10-28T19:43:37Z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