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>
              <a:buAutoNum type="arabicPeriod"/>
            </a:pPr>
            <a:r>
              <a:rPr lang="en-US" dirty="0"/>
              <a:t>An externality is when either the cost or benefit of a transaction spills over to someone who is neither the buyer or seller (sometimes referred to as a third party).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Student answers will vary but may include herd immunity if enough people get vaccinated for diseases (positive), secondhand smoke in public spaces (negative</a:t>
            </a:r>
            <a:r>
              <a:rPr lang="en-US"/>
              <a:t>), or beekeepers </a:t>
            </a:r>
            <a:r>
              <a:rPr lang="en-US" dirty="0"/>
              <a:t>producing honey that also helps flower pollination (positive).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https://youtube.com/shorts/kwGqOlHh178?si=8RSjKCt6k_qu62Bj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kwGqOlHh178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952017"/>
            <a:ext cx="4114800" cy="685799"/>
          </a:xfrm>
        </p:spPr>
        <p:txBody>
          <a:bodyPr/>
          <a:lstStyle/>
          <a:p>
            <a:pPr algn="ctr"/>
            <a:r>
              <a:rPr lang="en-US" sz="4000" b="1" dirty="0"/>
              <a:t>Externalities</a:t>
            </a:r>
          </a:p>
        </p:txBody>
      </p:sp>
      <p:pic>
        <p:nvPicPr>
          <p:cNvPr id="6" name="Online Media 5" title="What Are Externalities in Economics?">
            <a:hlinkClick r:id="" action="ppaction://media"/>
            <a:extLst>
              <a:ext uri="{FF2B5EF4-FFF2-40B4-BE49-F238E27FC236}">
                <a16:creationId xmlns:a16="http://schemas.microsoft.com/office/drawing/2014/main" id="{47CDA078-519F-7B40-997E-FCE1FDC30A84}"/>
              </a:ext>
            </a:extLst>
          </p:cNvPr>
          <p:cNvPicPr>
            <a:picLocks noGrp="1" noRot="1" noChangeAspect="1"/>
          </p:cNvPicPr>
          <p:nvPr>
            <p:ph sz="quarter" idx="12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74267" y="466243"/>
            <a:ext cx="2254991" cy="4001798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356953" y="1719571"/>
            <a:ext cx="3865276" cy="2894761"/>
          </a:xfrm>
          <a:prstGeom prst="rect">
            <a:avLst/>
          </a:prstGeom>
        </p:spPr>
        <p:txBody>
          <a:bodyPr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the definition of an externality?</a:t>
            </a:r>
          </a:p>
          <a:p>
            <a:pPr marL="457200" indent="-457200">
              <a:buFont typeface="+mj-lt"/>
              <a:buAutoNum type="arabicPeriod"/>
            </a:pPr>
            <a:endParaRPr lang="en-US" kern="0" dirty="0"/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Besides pollution and education, can you think of any other type of economic spillovers?</a:t>
            </a:r>
          </a:p>
        </p:txBody>
      </p:sp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c337cffb-e93c-4b47-be1b-7c9b4a443e6f"/>
    <ds:schemaRef ds:uri="http://purl.org/dc/dcmitype/"/>
    <ds:schemaRef ds:uri="http://purl.org/dc/terms/"/>
    <ds:schemaRef ds:uri="d64264fa-5603-4e4e-a2f4-32f4724a08c4"/>
    <ds:schemaRef ds:uri="c4332fd0-4f68-4a7b-b10f-2770331d7b2c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735</TotalTime>
  <Words>118</Words>
  <Application>Microsoft Office PowerPoint</Application>
  <PresentationFormat>On-screen Show (16:9)</PresentationFormat>
  <Paragraphs>12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25</cp:revision>
  <cp:lastPrinted>2017-03-29T14:58:18Z</cp:lastPrinted>
  <dcterms:created xsi:type="dcterms:W3CDTF">2023-09-21T18:22:14Z</dcterms:created>
  <dcterms:modified xsi:type="dcterms:W3CDTF">2026-10-28T19:25:06Z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