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69221" autoAdjust="0"/>
  </p:normalViewPr>
  <p:slideViewPr>
    <p:cSldViewPr snapToGrid="0">
      <p:cViewPr varScale="1">
        <p:scale>
          <a:sx n="101" d="100"/>
          <a:sy n="101" d="100"/>
        </p:scale>
        <p:origin x="1920" y="120"/>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a:buAutoNum type="arabicPeriod"/>
            </a:pPr>
            <a:r>
              <a:rPr lang="en-US" dirty="0"/>
              <a:t>To pay off credit card debt as quickly as possible and pay less interest overall, you should pay of the card or debt with the highest interest rate first, before focusing on balances with lower interest </a:t>
            </a:r>
            <a:r>
              <a:rPr lang="en-US"/>
              <a:t>rates.</a:t>
            </a:r>
          </a:p>
          <a:p>
            <a:pPr marL="228600" indent="-228600">
              <a:buAutoNum type="arabicPeriod"/>
            </a:pPr>
            <a:endParaRPr lang="en-US" sz="1200" b="0" i="0" kern="1200" dirty="0">
              <a:solidFill>
                <a:schemeClr val="tx1"/>
              </a:solidFill>
              <a:effectLst/>
              <a:latin typeface="+mn-lt"/>
              <a:ea typeface="Calibri"/>
              <a:cs typeface="Calibri"/>
            </a:endParaRPr>
          </a:p>
          <a:p>
            <a:pPr marL="228600" indent="-228600" fontAlgn="t">
              <a:buFontTx/>
              <a:buAutoNum type="arabicPeriod"/>
              <a:defRPr/>
            </a:pPr>
            <a:r>
              <a:rPr lang="en-US" dirty="0">
                <a:ea typeface="Calibri"/>
                <a:cs typeface="Calibri"/>
              </a:rPr>
              <a:t>Many finance gurus suggest paying off the lowest balance first, which helps to keep people motivated through "quick wins" and the perception of progress in paying down the debt.</a:t>
            </a:r>
            <a:endParaRPr lang="en-US" sz="1200" b="0" i="0" kern="1200" dirty="0">
              <a:solidFill>
                <a:schemeClr val="tx1"/>
              </a:solidFill>
              <a:effectLst/>
              <a:latin typeface="+mn-lt"/>
              <a:ea typeface="Calibri"/>
              <a:cs typeface="Calibri"/>
            </a:endParaRPr>
          </a:p>
          <a:p>
            <a:pPr marL="228600" indent="-228600" fontAlgn="t">
              <a:buAutoNum type="arabicPeriod"/>
            </a:pPr>
            <a:endParaRPr lang="en-US" dirty="0"/>
          </a:p>
          <a:p>
            <a:r>
              <a:rPr lang="en-US" dirty="0"/>
              <a:t>Video link: https://www.youtube.com/shorts/Gsw_RWkmGgQ?feature=share</a:t>
            </a:r>
          </a:p>
          <a:p>
            <a:endParaRPr lang="en-US" dirty="0"/>
          </a:p>
          <a:p>
            <a:r>
              <a:rPr lang="en-US" dirty="0">
                <a:ea typeface="Calibri"/>
                <a:cs typeface="Calibri"/>
              </a:rPr>
              <a:t>Check out this Page One Economics Article to learn more: https://www.stlouisfed.org/publications/page-one-economics/2023/02/01/what-is-the-best-strategy-for-paying-off-credit-card-debt</a:t>
            </a: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Gsw_RWkmGgQ?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107429" y="875817"/>
            <a:ext cx="4114800" cy="685799"/>
          </a:xfrm>
        </p:spPr>
        <p:txBody>
          <a:bodyPr/>
          <a:lstStyle/>
          <a:p>
            <a:pPr algn="ctr"/>
            <a:r>
              <a:rPr lang="en-US" sz="4000" b="1" dirty="0"/>
              <a:t>Credit Card Debt</a:t>
            </a:r>
            <a:endParaRPr lang="en-US" dirty="0"/>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107428" y="1735532"/>
            <a:ext cx="4464571" cy="2894761"/>
          </a:xfrm>
          <a:prstGeom prst="rect">
            <a:avLst/>
          </a:prstGeom>
        </p:spPr>
        <p:txBody>
          <a:bodyPr lIns="91440" tIns="45720" rIns="91440" bIns="45720" anchor="t"/>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457200" indent="-457200">
              <a:buFont typeface="+mj-lt"/>
              <a:buAutoNum type="arabicPeriod"/>
            </a:pPr>
            <a:r>
              <a:rPr lang="en-US" kern="0" dirty="0"/>
              <a:t>Which method of paying off credit </a:t>
            </a:r>
            <a:r>
              <a:rPr lang="en-US" kern="0"/>
              <a:t>card debt </a:t>
            </a:r>
            <a:r>
              <a:rPr lang="en-US" kern="0" dirty="0"/>
              <a:t>results in paying the lowest amount of interest?</a:t>
            </a:r>
          </a:p>
          <a:p>
            <a:pPr marL="457200" indent="-457200">
              <a:buFont typeface="+mj-lt"/>
              <a:buAutoNum type="arabicPeriod"/>
            </a:pPr>
            <a:r>
              <a:rPr lang="en-US" kern="0" dirty="0"/>
              <a:t>Which method of paying off credit card debt is promoted by finance gurus and focuses on the perception of "quick wins"?</a:t>
            </a:r>
          </a:p>
        </p:txBody>
      </p:sp>
      <p:pic>
        <p:nvPicPr>
          <p:cNvPr id="2" name="Online Media 1" title="How to Pay Down Credit Card #debt | #creditcard #creditscore">
            <a:hlinkClick r:id="" action="ppaction://noaction"/>
            <a:extLst>
              <a:ext uri="{FF2B5EF4-FFF2-40B4-BE49-F238E27FC236}">
                <a16:creationId xmlns:a16="http://schemas.microsoft.com/office/drawing/2014/main" id="{A5A42103-996A-863A-A53B-0CD5667132B4}"/>
              </a:ext>
            </a:extLst>
          </p:cNvPr>
          <p:cNvPicPr>
            <a:picLocks noRot="1" noChangeAspect="1"/>
          </p:cNvPicPr>
          <p:nvPr>
            <a:videoFile r:link="rId1"/>
          </p:nvPr>
        </p:nvPicPr>
        <p:blipFill>
          <a:blip r:embed="rId4"/>
          <a:stretch>
            <a:fillRect/>
          </a:stretch>
        </p:blipFill>
        <p:spPr>
          <a:xfrm>
            <a:off x="5609686" y="514350"/>
            <a:ext cx="2324100" cy="4114800"/>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6A6102-7D44-4047-A54F-33150C83975C}">
  <ds:schemaRefs>
    <ds:schemaRef ds:uri="http://schemas.openxmlformats.org/package/2006/metadata/core-properties"/>
    <ds:schemaRef ds:uri="http://schemas.microsoft.com/office/infopath/2007/PartnerControls"/>
    <ds:schemaRef ds:uri="http://www.w3.org/XML/1998/namespace"/>
    <ds:schemaRef ds:uri="c337cffb-e93c-4b47-be1b-7c9b4a443e6f"/>
    <ds:schemaRef ds:uri="http://purl.org/dc/elements/1.1/"/>
    <ds:schemaRef ds:uri="d64264fa-5603-4e4e-a2f4-32f4724a08c4"/>
    <ds:schemaRef ds:uri="c4332fd0-4f68-4a7b-b10f-2770331d7b2c"/>
    <ds:schemaRef ds:uri="http://purl.org/dc/dcmitype/"/>
    <ds:schemaRef ds:uri="http://schemas.microsoft.com/office/2006/documentManagement/typ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CBB7A99-1728-4D76-A42C-C598F9D53268}">
  <ds:schemaRefs>
    <ds:schemaRef ds:uri="http://schemas.microsoft.com/sharepoint/v3/contenttype/forms"/>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742</TotalTime>
  <Words>166</Words>
  <Application>Microsoft Office PowerPoint</Application>
  <PresentationFormat>On-screen Show (16:9)</PresentationFormat>
  <Paragraphs>13</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64</cp:revision>
  <cp:lastPrinted>2017-03-29T14:58:18Z</cp:lastPrinted>
  <dcterms:created xsi:type="dcterms:W3CDTF">2023-09-21T18:22:14Z</dcterms:created>
  <dcterms:modified xsi:type="dcterms:W3CDTF">2026-10-28T19:51:22Z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