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0160000" cy="7620000"/>
  <p:notesSz cx="6858000" cy="9144000"/>
  <p:embeddedFontLst>
    <p:embeddedFont>
      <p:font typeface="Calibri" panose="020F0502020204030204" pitchFamily="34" charset="0"/>
      <p:regular r:id="rId15"/>
      <p:bold r:id="rId16"/>
      <p:italic r:id="rId17"/>
      <p:boldItalic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00">
          <p15:clr>
            <a:srgbClr val="A4A3A4"/>
          </p15:clr>
        </p15:guide>
        <p15:guide id="2" pos="32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1626" y="96"/>
      </p:cViewPr>
      <p:guideLst>
        <p:guide orient="horz" pos="2400"/>
        <p:guide pos="320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7141"/>
            <a:ext cx="8636000" cy="1633361"/>
          </a:xfrm>
        </p:spPr>
        <p:txBody>
          <a:bodyPr/>
          <a:lstStyle/>
          <a:p>
            <a:r>
              <a:rPr lang="en-US" smtClean="0"/>
              <a:t>Click to edit Master title style</a:t>
            </a:r>
            <a:endParaRPr lang="en-US"/>
          </a:p>
        </p:txBody>
      </p:sp>
      <p:sp>
        <p:nvSpPr>
          <p:cNvPr id="3" name="Subtitle 2"/>
          <p:cNvSpPr>
            <a:spLocks noGrp="1"/>
          </p:cNvSpPr>
          <p:nvPr>
            <p:ph type="subTitle" idx="1"/>
          </p:nvPr>
        </p:nvSpPr>
        <p:spPr>
          <a:xfrm>
            <a:off x="1524000" y="4318000"/>
            <a:ext cx="7112000" cy="19473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E4F758-088C-42B2-B3CF-8111B23212EB}" type="datetimeFigureOut">
              <a:rPr lang="en-US" smtClean="0"/>
              <a:t>8/18/2016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37BD-09D8-4940-99A1-4FD3D9D8CF28}" type="slidenum">
              <a:rPr lang="en-US" smtClean="0"/>
              <a:t>‹#›</a:t>
            </a:fld>
            <a:endParaRPr lang="en-US"/>
          </a:p>
        </p:txBody>
      </p:sp>
    </p:spTree>
    <p:extLst>
      <p:ext uri="{BB962C8B-B14F-4D97-AF65-F5344CB8AC3E}">
        <p14:creationId xmlns:p14="http://schemas.microsoft.com/office/powerpoint/2010/main" val="3745992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E4F758-088C-42B2-B3CF-8111B23212EB}" type="datetimeFigureOut">
              <a:rPr lang="en-US" smtClean="0"/>
              <a:t>8/18/2016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37BD-09D8-4940-99A1-4FD3D9D8CF28}" type="slidenum">
              <a:rPr lang="en-US" smtClean="0"/>
              <a:t>‹#›</a:t>
            </a:fld>
            <a:endParaRPr lang="en-US"/>
          </a:p>
        </p:txBody>
      </p:sp>
    </p:spTree>
    <p:extLst>
      <p:ext uri="{BB962C8B-B14F-4D97-AF65-F5344CB8AC3E}">
        <p14:creationId xmlns:p14="http://schemas.microsoft.com/office/powerpoint/2010/main" val="2763400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6000" y="305155"/>
            <a:ext cx="2286000" cy="650169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8001" y="305155"/>
            <a:ext cx="6688667" cy="65016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E4F758-088C-42B2-B3CF-8111B23212EB}" type="datetimeFigureOut">
              <a:rPr lang="en-US" smtClean="0"/>
              <a:t>8/18/2016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37BD-09D8-4940-99A1-4FD3D9D8CF28}" type="slidenum">
              <a:rPr lang="en-US" smtClean="0"/>
              <a:t>‹#›</a:t>
            </a:fld>
            <a:endParaRPr lang="en-US"/>
          </a:p>
        </p:txBody>
      </p:sp>
    </p:spTree>
    <p:extLst>
      <p:ext uri="{BB962C8B-B14F-4D97-AF65-F5344CB8AC3E}">
        <p14:creationId xmlns:p14="http://schemas.microsoft.com/office/powerpoint/2010/main" val="214329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E4F758-088C-42B2-B3CF-8111B23212EB}" type="datetimeFigureOut">
              <a:rPr lang="en-US" smtClean="0"/>
              <a:t>8/18/2016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37BD-09D8-4940-99A1-4FD3D9D8CF28}" type="slidenum">
              <a:rPr lang="en-US" smtClean="0"/>
              <a:t>‹#›</a:t>
            </a:fld>
            <a:endParaRPr lang="en-US"/>
          </a:p>
        </p:txBody>
      </p:sp>
    </p:spTree>
    <p:extLst>
      <p:ext uri="{BB962C8B-B14F-4D97-AF65-F5344CB8AC3E}">
        <p14:creationId xmlns:p14="http://schemas.microsoft.com/office/powerpoint/2010/main" val="3590673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2570" y="4896557"/>
            <a:ext cx="8636000" cy="151341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2570" y="3229682"/>
            <a:ext cx="8636000" cy="16668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E4F758-088C-42B2-B3CF-8111B23212EB}" type="datetimeFigureOut">
              <a:rPr lang="en-US" smtClean="0"/>
              <a:t>8/18/2016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37BD-09D8-4940-99A1-4FD3D9D8CF28}" type="slidenum">
              <a:rPr lang="en-US" smtClean="0"/>
              <a:t>‹#›</a:t>
            </a:fld>
            <a:endParaRPr lang="en-US"/>
          </a:p>
        </p:txBody>
      </p:sp>
    </p:spTree>
    <p:extLst>
      <p:ext uri="{BB962C8B-B14F-4D97-AF65-F5344CB8AC3E}">
        <p14:creationId xmlns:p14="http://schemas.microsoft.com/office/powerpoint/2010/main" val="934539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8000" y="1778002"/>
            <a:ext cx="4487333" cy="5028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64667" y="1778002"/>
            <a:ext cx="4487333" cy="5028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E4F758-088C-42B2-B3CF-8111B23212EB}" type="datetimeFigureOut">
              <a:rPr lang="en-US" smtClean="0"/>
              <a:t>8/18/2016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37BD-09D8-4940-99A1-4FD3D9D8CF28}" type="slidenum">
              <a:rPr lang="en-US" smtClean="0"/>
              <a:t>‹#›</a:t>
            </a:fld>
            <a:endParaRPr lang="en-US"/>
          </a:p>
        </p:txBody>
      </p:sp>
    </p:spTree>
    <p:extLst>
      <p:ext uri="{BB962C8B-B14F-4D97-AF65-F5344CB8AC3E}">
        <p14:creationId xmlns:p14="http://schemas.microsoft.com/office/powerpoint/2010/main" val="2014520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705681"/>
            <a:ext cx="4489098" cy="7108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16528"/>
            <a:ext cx="4489098" cy="43903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61141" y="1705681"/>
            <a:ext cx="4490861" cy="7108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61141" y="2416528"/>
            <a:ext cx="4490861" cy="43903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E4F758-088C-42B2-B3CF-8111B23212EB}" type="datetimeFigureOut">
              <a:rPr lang="en-US" smtClean="0"/>
              <a:t>8/18/2016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37BD-09D8-4940-99A1-4FD3D9D8CF28}" type="slidenum">
              <a:rPr lang="en-US" smtClean="0"/>
              <a:t>‹#›</a:t>
            </a:fld>
            <a:endParaRPr lang="en-US"/>
          </a:p>
        </p:txBody>
      </p:sp>
    </p:spTree>
    <p:extLst>
      <p:ext uri="{BB962C8B-B14F-4D97-AF65-F5344CB8AC3E}">
        <p14:creationId xmlns:p14="http://schemas.microsoft.com/office/powerpoint/2010/main" val="897252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E4F758-088C-42B2-B3CF-8111B23212EB}" type="datetimeFigureOut">
              <a:rPr lang="en-US" smtClean="0"/>
              <a:t>8/18/2016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37BD-09D8-4940-99A1-4FD3D9D8CF28}" type="slidenum">
              <a:rPr lang="en-US" smtClean="0"/>
              <a:t>‹#›</a:t>
            </a:fld>
            <a:endParaRPr lang="en-US"/>
          </a:p>
        </p:txBody>
      </p:sp>
    </p:spTree>
    <p:extLst>
      <p:ext uri="{BB962C8B-B14F-4D97-AF65-F5344CB8AC3E}">
        <p14:creationId xmlns:p14="http://schemas.microsoft.com/office/powerpoint/2010/main" val="3935965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E4F758-088C-42B2-B3CF-8111B23212EB}" type="datetimeFigureOut">
              <a:rPr lang="en-US" smtClean="0"/>
              <a:t>8/18/2016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37BD-09D8-4940-99A1-4FD3D9D8CF28}" type="slidenum">
              <a:rPr lang="en-US" smtClean="0"/>
              <a:t>‹#›</a:t>
            </a:fld>
            <a:endParaRPr lang="en-US"/>
          </a:p>
        </p:txBody>
      </p:sp>
    </p:spTree>
    <p:extLst>
      <p:ext uri="{BB962C8B-B14F-4D97-AF65-F5344CB8AC3E}">
        <p14:creationId xmlns:p14="http://schemas.microsoft.com/office/powerpoint/2010/main" val="231632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03389"/>
            <a:ext cx="3342570" cy="129116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72278" y="303391"/>
            <a:ext cx="5679722" cy="650345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1" y="1594557"/>
            <a:ext cx="3342570" cy="52122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E4F758-088C-42B2-B3CF-8111B23212EB}" type="datetimeFigureOut">
              <a:rPr lang="en-US" smtClean="0"/>
              <a:t>8/18/2016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37BD-09D8-4940-99A1-4FD3D9D8CF28}" type="slidenum">
              <a:rPr lang="en-US" smtClean="0"/>
              <a:t>‹#›</a:t>
            </a:fld>
            <a:endParaRPr lang="en-US"/>
          </a:p>
        </p:txBody>
      </p:sp>
    </p:spTree>
    <p:extLst>
      <p:ext uri="{BB962C8B-B14F-4D97-AF65-F5344CB8AC3E}">
        <p14:creationId xmlns:p14="http://schemas.microsoft.com/office/powerpoint/2010/main" val="156923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1431" y="5334000"/>
            <a:ext cx="6096000" cy="62970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91431" y="680861"/>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91431" y="5963709"/>
            <a:ext cx="6096000" cy="89429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E4F758-088C-42B2-B3CF-8111B23212EB}" type="datetimeFigureOut">
              <a:rPr lang="en-US" smtClean="0"/>
              <a:t>8/18/2016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37BD-09D8-4940-99A1-4FD3D9D8CF28}" type="slidenum">
              <a:rPr lang="en-US" smtClean="0"/>
              <a:t>‹#›</a:t>
            </a:fld>
            <a:endParaRPr lang="en-US"/>
          </a:p>
        </p:txBody>
      </p:sp>
    </p:spTree>
    <p:extLst>
      <p:ext uri="{BB962C8B-B14F-4D97-AF65-F5344CB8AC3E}">
        <p14:creationId xmlns:p14="http://schemas.microsoft.com/office/powerpoint/2010/main" val="1243813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8000" y="305153"/>
            <a:ext cx="9144000" cy="1270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08000" y="1778002"/>
            <a:ext cx="9144000" cy="502884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08001" y="7062613"/>
            <a:ext cx="2370667" cy="405694"/>
          </a:xfrm>
          <a:prstGeom prst="rect">
            <a:avLst/>
          </a:prstGeom>
        </p:spPr>
        <p:txBody>
          <a:bodyPr vert="horz" lIns="91440" tIns="45720" rIns="91440" bIns="45720" rtlCol="0" anchor="ctr"/>
          <a:lstStyle>
            <a:lvl1pPr algn="l">
              <a:defRPr sz="1200">
                <a:solidFill>
                  <a:schemeClr val="tx1">
                    <a:tint val="75000"/>
                  </a:schemeClr>
                </a:solidFill>
              </a:defRPr>
            </a:lvl1pPr>
          </a:lstStyle>
          <a:p>
            <a:fld id="{B8E4F758-088C-42B2-B3CF-8111B23212EB}" type="datetimeFigureOut">
              <a:rPr lang="en-US" smtClean="0"/>
              <a:t>8/18/2016</a:t>
            </a:fld>
            <a:endParaRPr lang="en-US"/>
          </a:p>
        </p:txBody>
      </p:sp>
      <p:sp>
        <p:nvSpPr>
          <p:cNvPr id="5" name="Footer Placeholder 4"/>
          <p:cNvSpPr>
            <a:spLocks noGrp="1"/>
          </p:cNvSpPr>
          <p:nvPr>
            <p:ph type="ftr" sz="quarter" idx="3"/>
          </p:nvPr>
        </p:nvSpPr>
        <p:spPr>
          <a:xfrm>
            <a:off x="3471335" y="7062613"/>
            <a:ext cx="3217333" cy="40569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81334" y="7062613"/>
            <a:ext cx="2370667" cy="405694"/>
          </a:xfrm>
          <a:prstGeom prst="rect">
            <a:avLst/>
          </a:prstGeom>
        </p:spPr>
        <p:txBody>
          <a:bodyPr vert="horz" lIns="91440" tIns="45720" rIns="91440" bIns="45720" rtlCol="0" anchor="ctr"/>
          <a:lstStyle>
            <a:lvl1pPr algn="r">
              <a:defRPr sz="1200">
                <a:solidFill>
                  <a:schemeClr val="tx1">
                    <a:tint val="75000"/>
                  </a:schemeClr>
                </a:solidFill>
              </a:defRPr>
            </a:lvl1pPr>
          </a:lstStyle>
          <a:p>
            <a:fld id="{4E0037BD-09D8-4940-99A1-4FD3D9D8CF28}" type="slidenum">
              <a:rPr lang="en-US" smtClean="0"/>
              <a:t>‹#›</a:t>
            </a:fld>
            <a:endParaRPr lang="en-US"/>
          </a:p>
        </p:txBody>
      </p:sp>
    </p:spTree>
    <p:extLst>
      <p:ext uri="{BB962C8B-B14F-4D97-AF65-F5344CB8AC3E}">
        <p14:creationId xmlns:p14="http://schemas.microsoft.com/office/powerpoint/2010/main" val="2833243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tlouisfed.org/education_resources/assets/lesson_plans/UnintendedConsequences.pdf"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0" y="-12700"/>
            <a:ext cx="10160000" cy="1442720"/>
          </a:xfrm>
          <a:prstGeom prst="rect">
            <a:avLst/>
          </a:prstGeom>
          <a:solidFill>
            <a:scrgbClr r="0" g="0" b="0">
              <a:alpha val="0"/>
            </a:scrgbClr>
          </a:solidFill>
        </p:spPr>
      </p:pic>
      <p:sp>
        <p:nvSpPr>
          <p:cNvPr id="3" name="TextBox 2"/>
          <p:cNvSpPr txBox="1"/>
          <p:nvPr/>
        </p:nvSpPr>
        <p:spPr>
          <a:xfrm>
            <a:off x="2667000" y="495300"/>
            <a:ext cx="5105400" cy="415498"/>
          </a:xfrm>
          <a:prstGeom prst="rect">
            <a:avLst/>
          </a:prstGeom>
          <a:noFill/>
        </p:spPr>
        <p:txBody>
          <a:bodyPr vert="horz" rtlCol="0">
            <a:spAutoFit/>
          </a:bodyPr>
          <a:lstStyle/>
          <a:p>
            <a:r>
              <a:rPr lang="en-US" sz="2100" b="1" smtClean="0">
                <a:solidFill>
                  <a:srgbClr val="FFFFFF"/>
                </a:solidFill>
                <a:latin typeface="Arial - 28"/>
              </a:rPr>
              <a:t>Unintended Consequences</a:t>
            </a:r>
            <a:endParaRPr lang="en-US" sz="2100" b="1">
              <a:solidFill>
                <a:srgbClr val="FFFFFF"/>
              </a:solidFill>
              <a:latin typeface="Arial - 28"/>
            </a:endParaRPr>
          </a:p>
        </p:txBody>
      </p:sp>
      <p:sp>
        <p:nvSpPr>
          <p:cNvPr id="4" name="TextBox 3"/>
          <p:cNvSpPr txBox="1"/>
          <p:nvPr/>
        </p:nvSpPr>
        <p:spPr>
          <a:xfrm>
            <a:off x="254000" y="1638300"/>
            <a:ext cx="9474200" cy="4524315"/>
          </a:xfrm>
          <a:prstGeom prst="rect">
            <a:avLst/>
          </a:prstGeom>
          <a:noFill/>
        </p:spPr>
        <p:txBody>
          <a:bodyPr vert="horz" rtlCol="0">
            <a:spAutoFit/>
          </a:bodyPr>
          <a:lstStyle/>
          <a:p>
            <a:r>
              <a:rPr lang="en-US" sz="1600" dirty="0" smtClean="0">
                <a:solidFill>
                  <a:srgbClr val="000000"/>
                </a:solidFill>
                <a:latin typeface="Arial - 16"/>
              </a:rPr>
              <a:t>Teacher instructions:</a:t>
            </a:r>
          </a:p>
          <a:p>
            <a:endParaRPr lang="en-US" sz="1600" dirty="0" smtClean="0">
              <a:solidFill>
                <a:srgbClr val="000000"/>
              </a:solidFill>
              <a:latin typeface="Arial - 16"/>
            </a:endParaRPr>
          </a:p>
          <a:p>
            <a:r>
              <a:rPr lang="en-US" sz="1600" dirty="0" smtClean="0">
                <a:solidFill>
                  <a:srgbClr val="000000"/>
                </a:solidFill>
                <a:latin typeface="Arial - 16"/>
              </a:rPr>
              <a:t>  1.	Print the lesson,  </a:t>
            </a:r>
          </a:p>
          <a:p>
            <a:endParaRPr lang="en-US" sz="1600" dirty="0" smtClean="0">
              <a:solidFill>
                <a:srgbClr val="000000"/>
              </a:solidFill>
              <a:latin typeface="Arial - 16"/>
            </a:endParaRPr>
          </a:p>
          <a:p>
            <a:r>
              <a:rPr lang="en-US" sz="1600" dirty="0" smtClean="0">
                <a:solidFill>
                  <a:srgbClr val="000000"/>
                </a:solidFill>
                <a:latin typeface="Arial - 16"/>
              </a:rPr>
              <a:t>  2.	Display slide 2 with Procedure step 1 in the lesson.  </a:t>
            </a:r>
          </a:p>
          <a:p>
            <a:endParaRPr lang="en-US" sz="1600" dirty="0" smtClean="0">
              <a:solidFill>
                <a:srgbClr val="000000"/>
              </a:solidFill>
              <a:latin typeface="Arial - 16"/>
            </a:endParaRPr>
          </a:p>
          <a:p>
            <a:r>
              <a:rPr lang="en-US" sz="1600" dirty="0" smtClean="0">
                <a:solidFill>
                  <a:srgbClr val="000000"/>
                </a:solidFill>
                <a:latin typeface="Arial - 16"/>
              </a:rPr>
              <a:t>  3.	Display slide 3 with Procedure step 3.</a:t>
            </a:r>
          </a:p>
          <a:p>
            <a:endParaRPr lang="en-US" sz="1600" dirty="0" smtClean="0">
              <a:solidFill>
                <a:srgbClr val="000000"/>
              </a:solidFill>
              <a:latin typeface="Arial - 16"/>
            </a:endParaRPr>
          </a:p>
          <a:p>
            <a:r>
              <a:rPr lang="en-US" sz="1600" dirty="0" smtClean="0">
                <a:solidFill>
                  <a:srgbClr val="000000"/>
                </a:solidFill>
                <a:latin typeface="Arial - 16"/>
              </a:rPr>
              <a:t>  4.	Display slide 4 with Procedure step 6.</a:t>
            </a:r>
          </a:p>
          <a:p>
            <a:endParaRPr lang="en-US" sz="1600" dirty="0" smtClean="0">
              <a:solidFill>
                <a:srgbClr val="000000"/>
              </a:solidFill>
              <a:latin typeface="Arial - 16"/>
            </a:endParaRPr>
          </a:p>
          <a:p>
            <a:r>
              <a:rPr lang="en-US" sz="1600" dirty="0" smtClean="0">
                <a:solidFill>
                  <a:srgbClr val="000000"/>
                </a:solidFill>
                <a:latin typeface="Arial - 16"/>
              </a:rPr>
              <a:t>  5.	Display slide 5 with Procedure step 9.</a:t>
            </a:r>
          </a:p>
          <a:p>
            <a:endParaRPr lang="en-US" sz="1600" dirty="0" smtClean="0">
              <a:solidFill>
                <a:srgbClr val="000000"/>
              </a:solidFill>
              <a:latin typeface="Arial - 16"/>
            </a:endParaRPr>
          </a:p>
          <a:p>
            <a:r>
              <a:rPr lang="en-US" sz="1600" dirty="0" smtClean="0">
                <a:solidFill>
                  <a:srgbClr val="000000"/>
                </a:solidFill>
                <a:latin typeface="Arial - 16"/>
              </a:rPr>
              <a:t>  6.	Display slide 6 with Procedure 15.</a:t>
            </a:r>
          </a:p>
          <a:p>
            <a:endParaRPr lang="en-US" sz="1600" dirty="0" smtClean="0">
              <a:solidFill>
                <a:srgbClr val="000000"/>
              </a:solidFill>
              <a:latin typeface="Arial - 16"/>
            </a:endParaRPr>
          </a:p>
          <a:p>
            <a:r>
              <a:rPr lang="en-US" sz="1600" dirty="0" smtClean="0">
                <a:solidFill>
                  <a:srgbClr val="000000"/>
                </a:solidFill>
                <a:latin typeface="Arial - 16"/>
              </a:rPr>
              <a:t>  7.	Display slides 7 through 10 with Procedure step 16. Reveal questions and answers by 	touching the board.</a:t>
            </a:r>
          </a:p>
          <a:p>
            <a:endParaRPr lang="en-US" sz="1600" dirty="0" smtClean="0">
              <a:solidFill>
                <a:srgbClr val="000000"/>
              </a:solidFill>
              <a:latin typeface="Arial - 16"/>
            </a:endParaRPr>
          </a:p>
          <a:p>
            <a:r>
              <a:rPr lang="en-US" sz="1600" dirty="0" smtClean="0">
                <a:solidFill>
                  <a:srgbClr val="000000"/>
                </a:solidFill>
                <a:latin typeface="Arial - 16"/>
              </a:rPr>
              <a:t>  8. 	Display slides 11 through 13 with Procedure step 17.  </a:t>
            </a:r>
            <a:endParaRPr lang="en-US" sz="1600" dirty="0">
              <a:solidFill>
                <a:srgbClr val="000000"/>
              </a:solidFill>
              <a:latin typeface="Arial - 16"/>
            </a:endParaRPr>
          </a:p>
        </p:txBody>
      </p:sp>
      <p:sp>
        <p:nvSpPr>
          <p:cNvPr id="5" name="TextBox 4"/>
          <p:cNvSpPr txBox="1"/>
          <p:nvPr/>
        </p:nvSpPr>
        <p:spPr>
          <a:xfrm>
            <a:off x="2663825" y="2133600"/>
            <a:ext cx="2794000" cy="338554"/>
          </a:xfrm>
          <a:prstGeom prst="rect">
            <a:avLst/>
          </a:prstGeom>
          <a:noFill/>
        </p:spPr>
        <p:txBody>
          <a:bodyPr vert="horz" rtlCol="0">
            <a:spAutoFit/>
          </a:bodyPr>
          <a:lstStyle/>
          <a:p>
            <a:r>
              <a:rPr lang="en-US" sz="1600" dirty="0" smtClean="0">
                <a:solidFill>
                  <a:srgbClr val="000000"/>
                </a:solidFill>
                <a:latin typeface="Arial - 16"/>
                <a:hlinkClick r:id="rId3"/>
              </a:rPr>
              <a:t>Unintended Consequences</a:t>
            </a:r>
            <a:r>
              <a:rPr lang="en-US" sz="1600" dirty="0" smtClean="0">
                <a:solidFill>
                  <a:srgbClr val="000000"/>
                </a:solidFill>
                <a:latin typeface="Arial - 16"/>
              </a:rPr>
              <a:t>.</a:t>
            </a:r>
            <a:endParaRPr lang="en-US" sz="1600" dirty="0">
              <a:solidFill>
                <a:srgbClr val="000000"/>
              </a:solidFill>
              <a:latin typeface="Arial - 16"/>
            </a:endParaRPr>
          </a:p>
        </p:txBody>
      </p:sp>
    </p:spTree>
    <p:extLst>
      <p:ext uri="{BB962C8B-B14F-4D97-AF65-F5344CB8AC3E}">
        <p14:creationId xmlns:p14="http://schemas.microsoft.com/office/powerpoint/2010/main" val="3876998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6011"/>
          </a:xfrm>
          <a:prstGeom prst="rect">
            <a:avLst/>
          </a:prstGeom>
          <a:solidFill>
            <a:scrgbClr r="0" g="0" b="0">
              <a:alpha val="0"/>
            </a:scrgbClr>
          </a:solidFill>
        </p:spPr>
      </p:pic>
      <p:sp>
        <p:nvSpPr>
          <p:cNvPr id="3" name="TextBox 2"/>
          <p:cNvSpPr txBox="1"/>
          <p:nvPr/>
        </p:nvSpPr>
        <p:spPr>
          <a:xfrm>
            <a:off x="1562100" y="76200"/>
            <a:ext cx="4953000" cy="415498"/>
          </a:xfrm>
          <a:prstGeom prst="rect">
            <a:avLst/>
          </a:prstGeom>
          <a:noFill/>
        </p:spPr>
        <p:txBody>
          <a:bodyPr vert="horz" rtlCol="0">
            <a:spAutoFit/>
          </a:bodyPr>
          <a:lstStyle/>
          <a:p>
            <a:r>
              <a:rPr lang="en-US" sz="2100" b="1" smtClean="0">
                <a:solidFill>
                  <a:srgbClr val="FFFFFF"/>
                </a:solidFill>
                <a:latin typeface="Arial - 28"/>
              </a:rPr>
              <a:t>Unintended Consequences</a:t>
            </a:r>
            <a:endParaRPr lang="en-US" sz="2100" b="1">
              <a:solidFill>
                <a:srgbClr val="FFFFFF"/>
              </a:solidFill>
              <a:latin typeface="Arial - 28"/>
            </a:endParaRPr>
          </a:p>
        </p:txBody>
      </p:sp>
      <p:sp>
        <p:nvSpPr>
          <p:cNvPr id="4" name="TextBox 3"/>
          <p:cNvSpPr txBox="1"/>
          <p:nvPr/>
        </p:nvSpPr>
        <p:spPr>
          <a:xfrm>
            <a:off x="774700" y="927100"/>
            <a:ext cx="9017000" cy="954107"/>
          </a:xfrm>
          <a:prstGeom prst="rect">
            <a:avLst/>
          </a:prstGeom>
          <a:noFill/>
        </p:spPr>
        <p:txBody>
          <a:bodyPr vert="horz" rtlCol="0">
            <a:spAutoFit/>
          </a:bodyPr>
          <a:lstStyle/>
          <a:p>
            <a:r>
              <a:rPr lang="en-US" sz="2800" dirty="0" smtClean="0">
                <a:solidFill>
                  <a:srgbClr val="23354B"/>
                </a:solidFill>
                <a:latin typeface="Arial - 28"/>
              </a:rPr>
              <a:t>What was an unintended consequence of purchasing the territory of Alaska?</a:t>
            </a:r>
            <a:endParaRPr lang="en-US" sz="2800" dirty="0">
              <a:solidFill>
                <a:srgbClr val="23354B"/>
              </a:solidFill>
              <a:latin typeface="Arial - 28"/>
            </a:endParaRPr>
          </a:p>
        </p:txBody>
      </p:sp>
      <p:sp>
        <p:nvSpPr>
          <p:cNvPr id="5" name="TextBox 4"/>
          <p:cNvSpPr txBox="1"/>
          <p:nvPr/>
        </p:nvSpPr>
        <p:spPr>
          <a:xfrm>
            <a:off x="774700" y="1993900"/>
            <a:ext cx="8458200" cy="523220"/>
          </a:xfrm>
          <a:prstGeom prst="rect">
            <a:avLst/>
          </a:prstGeom>
          <a:noFill/>
        </p:spPr>
        <p:txBody>
          <a:bodyPr vert="horz" rtlCol="0">
            <a:spAutoFit/>
          </a:bodyPr>
          <a:lstStyle/>
          <a:p>
            <a:r>
              <a:rPr lang="en-US" sz="2800" dirty="0" smtClean="0">
                <a:solidFill>
                  <a:srgbClr val="24364C"/>
                </a:solidFill>
                <a:latin typeface="Arial - 28"/>
              </a:rPr>
              <a:t>Large amounts of gold were discovered in Alaska.</a:t>
            </a:r>
            <a:endParaRPr lang="en-US" sz="2800" dirty="0">
              <a:solidFill>
                <a:srgbClr val="24364C"/>
              </a:solidFill>
              <a:latin typeface="Arial - 28"/>
            </a:endParaRPr>
          </a:p>
        </p:txBody>
      </p:sp>
      <p:sp>
        <p:nvSpPr>
          <p:cNvPr id="6" name="TextBox 5"/>
          <p:cNvSpPr txBox="1"/>
          <p:nvPr/>
        </p:nvSpPr>
        <p:spPr>
          <a:xfrm>
            <a:off x="774700" y="2667000"/>
            <a:ext cx="8966200" cy="523220"/>
          </a:xfrm>
          <a:prstGeom prst="rect">
            <a:avLst/>
          </a:prstGeom>
          <a:noFill/>
        </p:spPr>
        <p:txBody>
          <a:bodyPr vert="horz" rtlCol="0">
            <a:spAutoFit/>
          </a:bodyPr>
          <a:lstStyle/>
          <a:p>
            <a:r>
              <a:rPr lang="en-US" sz="2800" dirty="0" smtClean="0">
                <a:solidFill>
                  <a:srgbClr val="25374E"/>
                </a:solidFill>
                <a:latin typeface="Arial - 28"/>
              </a:rPr>
              <a:t>Was this unintended consequence a cost or a benefit?</a:t>
            </a:r>
            <a:endParaRPr lang="en-US" sz="2800" dirty="0">
              <a:solidFill>
                <a:srgbClr val="25374E"/>
              </a:solidFill>
              <a:latin typeface="Arial - 28"/>
            </a:endParaRPr>
          </a:p>
        </p:txBody>
      </p:sp>
      <p:grpSp>
        <p:nvGrpSpPr>
          <p:cNvPr id="9" name="Group 8"/>
          <p:cNvGrpSpPr/>
          <p:nvPr/>
        </p:nvGrpSpPr>
        <p:grpSpPr>
          <a:xfrm>
            <a:off x="381000" y="2044700"/>
            <a:ext cx="558800" cy="323165"/>
            <a:chOff x="381000" y="2044700"/>
            <a:chExt cx="558800" cy="323165"/>
          </a:xfrm>
        </p:grpSpPr>
        <p:sp>
          <p:nvSpPr>
            <p:cNvPr id="7" name="Oval 6"/>
            <p:cNvSpPr/>
            <p:nvPr/>
          </p:nvSpPr>
          <p:spPr>
            <a:xfrm>
              <a:off x="413766" y="20557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81000" y="2044700"/>
              <a:ext cx="558800" cy="323165"/>
            </a:xfrm>
            <a:prstGeom prst="rect">
              <a:avLst/>
            </a:prstGeom>
            <a:noFill/>
          </p:spPr>
          <p:txBody>
            <a:bodyPr vert="horz" rtlCol="0">
              <a:spAutoFit/>
            </a:bodyPr>
            <a:lstStyle/>
            <a:p>
              <a:r>
                <a:rPr lang="en-US" sz="1500" b="1" smtClean="0">
                  <a:solidFill>
                    <a:srgbClr val="FFFFFF"/>
                  </a:solidFill>
                  <a:latin typeface="Arial - 20"/>
                </a:rPr>
                <a:t>A</a:t>
              </a:r>
              <a:endParaRPr lang="en-US" sz="1500" b="1">
                <a:solidFill>
                  <a:srgbClr val="FFFFFF"/>
                </a:solidFill>
                <a:latin typeface="Arial - 20"/>
              </a:endParaRPr>
            </a:p>
          </p:txBody>
        </p:sp>
      </p:grpSp>
      <p:grpSp>
        <p:nvGrpSpPr>
          <p:cNvPr id="12" name="Group 11"/>
          <p:cNvGrpSpPr/>
          <p:nvPr/>
        </p:nvGrpSpPr>
        <p:grpSpPr>
          <a:xfrm>
            <a:off x="368300" y="977900"/>
            <a:ext cx="584200" cy="323165"/>
            <a:chOff x="368300" y="977900"/>
            <a:chExt cx="584200" cy="323165"/>
          </a:xfrm>
        </p:grpSpPr>
        <p:sp>
          <p:nvSpPr>
            <p:cNvPr id="10" name="Oval 9"/>
            <p:cNvSpPr/>
            <p:nvPr/>
          </p:nvSpPr>
          <p:spPr>
            <a:xfrm>
              <a:off x="413766" y="9889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68300" y="977900"/>
              <a:ext cx="584200" cy="323165"/>
            </a:xfrm>
            <a:prstGeom prst="rect">
              <a:avLst/>
            </a:prstGeom>
            <a:noFill/>
          </p:spPr>
          <p:txBody>
            <a:bodyPr vert="horz" rtlCol="0">
              <a:spAutoFit/>
            </a:bodyPr>
            <a:lstStyle/>
            <a:p>
              <a:r>
                <a:rPr lang="en-US" sz="1500" b="1" smtClean="0">
                  <a:solidFill>
                    <a:srgbClr val="FFFFFF"/>
                  </a:solidFill>
                  <a:latin typeface="Arial - 20"/>
                </a:rPr>
                <a:t>Q</a:t>
              </a:r>
              <a:endParaRPr lang="en-US" sz="1500" b="1">
                <a:solidFill>
                  <a:srgbClr val="FFFFFF"/>
                </a:solidFill>
                <a:latin typeface="Arial - 20"/>
              </a:endParaRPr>
            </a:p>
          </p:txBody>
        </p:sp>
      </p:grpSp>
      <p:grpSp>
        <p:nvGrpSpPr>
          <p:cNvPr id="15" name="Group 14"/>
          <p:cNvGrpSpPr/>
          <p:nvPr/>
        </p:nvGrpSpPr>
        <p:grpSpPr>
          <a:xfrm>
            <a:off x="381000" y="3390900"/>
            <a:ext cx="558800" cy="323165"/>
            <a:chOff x="381000" y="3390900"/>
            <a:chExt cx="558800" cy="323165"/>
          </a:xfrm>
        </p:grpSpPr>
        <p:sp>
          <p:nvSpPr>
            <p:cNvPr id="13" name="Oval 12"/>
            <p:cNvSpPr/>
            <p:nvPr/>
          </p:nvSpPr>
          <p:spPr>
            <a:xfrm>
              <a:off x="413766" y="339559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81000" y="3390900"/>
              <a:ext cx="558800" cy="323165"/>
            </a:xfrm>
            <a:prstGeom prst="rect">
              <a:avLst/>
            </a:prstGeom>
            <a:noFill/>
          </p:spPr>
          <p:txBody>
            <a:bodyPr vert="horz" rtlCol="0">
              <a:spAutoFit/>
            </a:bodyPr>
            <a:lstStyle/>
            <a:p>
              <a:r>
                <a:rPr lang="en-US" sz="1500" b="1" smtClean="0">
                  <a:solidFill>
                    <a:srgbClr val="FFFFFF"/>
                  </a:solidFill>
                  <a:latin typeface="Arial - 20"/>
                </a:rPr>
                <a:t>A</a:t>
              </a:r>
              <a:endParaRPr lang="en-US" sz="1500" b="1">
                <a:solidFill>
                  <a:srgbClr val="FFFFFF"/>
                </a:solidFill>
                <a:latin typeface="Arial - 20"/>
              </a:endParaRPr>
            </a:p>
          </p:txBody>
        </p:sp>
      </p:grpSp>
      <p:grpSp>
        <p:nvGrpSpPr>
          <p:cNvPr id="18" name="Group 17"/>
          <p:cNvGrpSpPr/>
          <p:nvPr/>
        </p:nvGrpSpPr>
        <p:grpSpPr>
          <a:xfrm>
            <a:off x="368300" y="2717800"/>
            <a:ext cx="584200" cy="323165"/>
            <a:chOff x="368300" y="2717800"/>
            <a:chExt cx="584200" cy="323165"/>
          </a:xfrm>
        </p:grpSpPr>
        <p:sp>
          <p:nvSpPr>
            <p:cNvPr id="16" name="Oval 15"/>
            <p:cNvSpPr/>
            <p:nvPr/>
          </p:nvSpPr>
          <p:spPr>
            <a:xfrm>
              <a:off x="413766" y="27288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68300" y="2717800"/>
              <a:ext cx="584200" cy="323165"/>
            </a:xfrm>
            <a:prstGeom prst="rect">
              <a:avLst/>
            </a:prstGeom>
            <a:noFill/>
          </p:spPr>
          <p:txBody>
            <a:bodyPr vert="horz" rtlCol="0">
              <a:spAutoFit/>
            </a:bodyPr>
            <a:lstStyle/>
            <a:p>
              <a:r>
                <a:rPr lang="en-US" sz="1500" b="1" smtClean="0">
                  <a:solidFill>
                    <a:srgbClr val="FFFFFF"/>
                  </a:solidFill>
                  <a:latin typeface="Arial - 20"/>
                </a:rPr>
                <a:t>Q</a:t>
              </a:r>
              <a:endParaRPr lang="en-US" sz="1500" b="1">
                <a:solidFill>
                  <a:srgbClr val="FFFFFF"/>
                </a:solidFill>
                <a:latin typeface="Arial - 20"/>
              </a:endParaRPr>
            </a:p>
          </p:txBody>
        </p:sp>
      </p:grpSp>
      <p:sp>
        <p:nvSpPr>
          <p:cNvPr id="19" name="TextBox 18"/>
          <p:cNvSpPr txBox="1"/>
          <p:nvPr/>
        </p:nvSpPr>
        <p:spPr>
          <a:xfrm>
            <a:off x="774700" y="3340100"/>
            <a:ext cx="4699000" cy="523220"/>
          </a:xfrm>
          <a:prstGeom prst="rect">
            <a:avLst/>
          </a:prstGeom>
          <a:noFill/>
        </p:spPr>
        <p:txBody>
          <a:bodyPr vert="horz" rtlCol="0">
            <a:spAutoFit/>
          </a:bodyPr>
          <a:lstStyle/>
          <a:p>
            <a:r>
              <a:rPr lang="en-US" sz="2800" dirty="0" smtClean="0">
                <a:solidFill>
                  <a:srgbClr val="24364D"/>
                </a:solidFill>
                <a:latin typeface="Arial - 28"/>
              </a:rPr>
              <a:t>Finding gold was a benefit.</a:t>
            </a:r>
            <a:endParaRPr lang="en-US" sz="2800" dirty="0">
              <a:solidFill>
                <a:srgbClr val="24364D"/>
              </a:solidFill>
              <a:latin typeface="Arial - 28"/>
            </a:endParaRPr>
          </a:p>
        </p:txBody>
      </p:sp>
    </p:spTree>
    <p:extLst>
      <p:ext uri="{BB962C8B-B14F-4D97-AF65-F5344CB8AC3E}">
        <p14:creationId xmlns:p14="http://schemas.microsoft.com/office/powerpoint/2010/main" val="2438004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6011"/>
          </a:xfrm>
          <a:prstGeom prst="rect">
            <a:avLst/>
          </a:prstGeom>
          <a:solidFill>
            <a:scrgbClr r="0" g="0" b="0">
              <a:alpha val="0"/>
            </a:scrgbClr>
          </a:solidFill>
        </p:spPr>
      </p:pic>
      <p:sp>
        <p:nvSpPr>
          <p:cNvPr id="3" name="TextBox 2"/>
          <p:cNvSpPr txBox="1"/>
          <p:nvPr/>
        </p:nvSpPr>
        <p:spPr>
          <a:xfrm>
            <a:off x="1562100" y="76200"/>
            <a:ext cx="4953000" cy="415498"/>
          </a:xfrm>
          <a:prstGeom prst="rect">
            <a:avLst/>
          </a:prstGeom>
          <a:noFill/>
        </p:spPr>
        <p:txBody>
          <a:bodyPr vert="horz" rtlCol="0">
            <a:spAutoFit/>
          </a:bodyPr>
          <a:lstStyle/>
          <a:p>
            <a:r>
              <a:rPr lang="en-US" sz="2100" b="1" smtClean="0">
                <a:solidFill>
                  <a:srgbClr val="FFFFFF"/>
                </a:solidFill>
                <a:latin typeface="Arial - 28"/>
              </a:rPr>
              <a:t>Unintended Consequences</a:t>
            </a:r>
            <a:endParaRPr lang="en-US" sz="2100" b="1">
              <a:solidFill>
                <a:srgbClr val="FFFFFF"/>
              </a:solidFill>
              <a:latin typeface="Arial - 28"/>
            </a:endParaRPr>
          </a:p>
        </p:txBody>
      </p:sp>
      <p:sp>
        <p:nvSpPr>
          <p:cNvPr id="4" name="TextBox 3"/>
          <p:cNvSpPr txBox="1"/>
          <p:nvPr/>
        </p:nvSpPr>
        <p:spPr>
          <a:xfrm>
            <a:off x="774700" y="927100"/>
            <a:ext cx="6070600" cy="523220"/>
          </a:xfrm>
          <a:prstGeom prst="rect">
            <a:avLst/>
          </a:prstGeom>
          <a:noFill/>
        </p:spPr>
        <p:txBody>
          <a:bodyPr vert="horz" rtlCol="0">
            <a:spAutoFit/>
          </a:bodyPr>
          <a:lstStyle/>
          <a:p>
            <a:r>
              <a:rPr lang="en-US" sz="2800" dirty="0" smtClean="0">
                <a:solidFill>
                  <a:srgbClr val="23354B"/>
                </a:solidFill>
                <a:latin typeface="Arial - 28"/>
              </a:rPr>
              <a:t>What was the problem in </a:t>
            </a:r>
            <a:r>
              <a:rPr lang="en-US" sz="2800" dirty="0" err="1" smtClean="0">
                <a:solidFill>
                  <a:srgbClr val="23354B"/>
                </a:solidFill>
                <a:latin typeface="Arial - 28"/>
              </a:rPr>
              <a:t>Littleville</a:t>
            </a:r>
            <a:r>
              <a:rPr lang="en-US" sz="2800" dirty="0" smtClean="0">
                <a:solidFill>
                  <a:srgbClr val="23354B"/>
                </a:solidFill>
                <a:latin typeface="Arial - 28"/>
              </a:rPr>
              <a:t>?</a:t>
            </a:r>
            <a:endParaRPr lang="en-US" sz="2800" dirty="0">
              <a:solidFill>
                <a:srgbClr val="23354B"/>
              </a:solidFill>
              <a:latin typeface="Arial - 28"/>
            </a:endParaRPr>
          </a:p>
        </p:txBody>
      </p:sp>
      <p:sp>
        <p:nvSpPr>
          <p:cNvPr id="5" name="TextBox 4"/>
          <p:cNvSpPr txBox="1"/>
          <p:nvPr/>
        </p:nvSpPr>
        <p:spPr>
          <a:xfrm>
            <a:off x="774700" y="1562100"/>
            <a:ext cx="9448800" cy="954107"/>
          </a:xfrm>
          <a:prstGeom prst="rect">
            <a:avLst/>
          </a:prstGeom>
          <a:noFill/>
        </p:spPr>
        <p:txBody>
          <a:bodyPr vert="horz" rtlCol="0">
            <a:spAutoFit/>
          </a:bodyPr>
          <a:lstStyle/>
          <a:p>
            <a:r>
              <a:rPr lang="en-US" sz="2800" dirty="0" smtClean="0">
                <a:solidFill>
                  <a:srgbClr val="24364C"/>
                </a:solidFill>
                <a:latin typeface="Arial - 28"/>
              </a:rPr>
              <a:t>The town did not have a sewage treatment facility so the sewage went directly into the river, causing pollution.</a:t>
            </a:r>
            <a:endParaRPr lang="en-US" sz="2800" dirty="0">
              <a:solidFill>
                <a:srgbClr val="24364C"/>
              </a:solidFill>
              <a:latin typeface="Arial - 28"/>
            </a:endParaRPr>
          </a:p>
        </p:txBody>
      </p:sp>
      <p:sp>
        <p:nvSpPr>
          <p:cNvPr id="6" name="TextBox 5"/>
          <p:cNvSpPr txBox="1"/>
          <p:nvPr/>
        </p:nvSpPr>
        <p:spPr>
          <a:xfrm>
            <a:off x="774700" y="2667000"/>
            <a:ext cx="9499600" cy="954107"/>
          </a:xfrm>
          <a:prstGeom prst="rect">
            <a:avLst/>
          </a:prstGeom>
          <a:noFill/>
        </p:spPr>
        <p:txBody>
          <a:bodyPr vert="horz" rtlCol="0">
            <a:spAutoFit/>
          </a:bodyPr>
          <a:lstStyle/>
          <a:p>
            <a:r>
              <a:rPr lang="en-US" sz="2800" dirty="0" smtClean="0">
                <a:solidFill>
                  <a:srgbClr val="25374E"/>
                </a:solidFill>
                <a:latin typeface="Arial - 28"/>
              </a:rPr>
              <a:t>What action did the town leaders take to solve the problem?</a:t>
            </a:r>
            <a:endParaRPr lang="en-US" sz="2800" dirty="0">
              <a:solidFill>
                <a:srgbClr val="25374E"/>
              </a:solidFill>
              <a:latin typeface="Arial - 28"/>
            </a:endParaRPr>
          </a:p>
        </p:txBody>
      </p:sp>
      <p:grpSp>
        <p:nvGrpSpPr>
          <p:cNvPr id="9" name="Group 8"/>
          <p:cNvGrpSpPr/>
          <p:nvPr/>
        </p:nvGrpSpPr>
        <p:grpSpPr>
          <a:xfrm>
            <a:off x="381000" y="1612900"/>
            <a:ext cx="558800" cy="323165"/>
            <a:chOff x="381000" y="1612900"/>
            <a:chExt cx="558800" cy="323165"/>
          </a:xfrm>
        </p:grpSpPr>
        <p:sp>
          <p:nvSpPr>
            <p:cNvPr id="7" name="Oval 6"/>
            <p:cNvSpPr/>
            <p:nvPr/>
          </p:nvSpPr>
          <p:spPr>
            <a:xfrm>
              <a:off x="413766" y="16239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81000" y="1612900"/>
              <a:ext cx="558800" cy="323165"/>
            </a:xfrm>
            <a:prstGeom prst="rect">
              <a:avLst/>
            </a:prstGeom>
            <a:noFill/>
          </p:spPr>
          <p:txBody>
            <a:bodyPr vert="horz" rtlCol="0">
              <a:spAutoFit/>
            </a:bodyPr>
            <a:lstStyle/>
            <a:p>
              <a:r>
                <a:rPr lang="en-US" sz="1500" b="1" smtClean="0">
                  <a:solidFill>
                    <a:srgbClr val="FFFFFF"/>
                  </a:solidFill>
                  <a:latin typeface="Arial - 20"/>
                </a:rPr>
                <a:t>A</a:t>
              </a:r>
              <a:endParaRPr lang="en-US" sz="1500" b="1">
                <a:solidFill>
                  <a:srgbClr val="FFFFFF"/>
                </a:solidFill>
                <a:latin typeface="Arial - 20"/>
              </a:endParaRPr>
            </a:p>
          </p:txBody>
        </p:sp>
      </p:grpSp>
      <p:grpSp>
        <p:nvGrpSpPr>
          <p:cNvPr id="12" name="Group 11"/>
          <p:cNvGrpSpPr/>
          <p:nvPr/>
        </p:nvGrpSpPr>
        <p:grpSpPr>
          <a:xfrm>
            <a:off x="368300" y="977900"/>
            <a:ext cx="584200" cy="323165"/>
            <a:chOff x="368300" y="977900"/>
            <a:chExt cx="584200" cy="323165"/>
          </a:xfrm>
        </p:grpSpPr>
        <p:sp>
          <p:nvSpPr>
            <p:cNvPr id="10" name="Oval 9"/>
            <p:cNvSpPr/>
            <p:nvPr/>
          </p:nvSpPr>
          <p:spPr>
            <a:xfrm>
              <a:off x="413766" y="9889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68300" y="977900"/>
              <a:ext cx="584200" cy="323165"/>
            </a:xfrm>
            <a:prstGeom prst="rect">
              <a:avLst/>
            </a:prstGeom>
            <a:noFill/>
          </p:spPr>
          <p:txBody>
            <a:bodyPr vert="horz" rtlCol="0">
              <a:spAutoFit/>
            </a:bodyPr>
            <a:lstStyle/>
            <a:p>
              <a:r>
                <a:rPr lang="en-US" sz="1500" b="1" smtClean="0">
                  <a:solidFill>
                    <a:srgbClr val="FFFFFF"/>
                  </a:solidFill>
                  <a:latin typeface="Arial - 20"/>
                </a:rPr>
                <a:t>Q</a:t>
              </a:r>
              <a:endParaRPr lang="en-US" sz="1500" b="1">
                <a:solidFill>
                  <a:srgbClr val="FFFFFF"/>
                </a:solidFill>
                <a:latin typeface="Arial - 20"/>
              </a:endParaRPr>
            </a:p>
          </p:txBody>
        </p:sp>
      </p:grpSp>
      <p:grpSp>
        <p:nvGrpSpPr>
          <p:cNvPr id="15" name="Group 14"/>
          <p:cNvGrpSpPr/>
          <p:nvPr/>
        </p:nvGrpSpPr>
        <p:grpSpPr>
          <a:xfrm>
            <a:off x="381000" y="3784600"/>
            <a:ext cx="558800" cy="323165"/>
            <a:chOff x="381000" y="3784600"/>
            <a:chExt cx="558800" cy="323165"/>
          </a:xfrm>
        </p:grpSpPr>
        <p:sp>
          <p:nvSpPr>
            <p:cNvPr id="13" name="Oval 12"/>
            <p:cNvSpPr/>
            <p:nvPr/>
          </p:nvSpPr>
          <p:spPr>
            <a:xfrm>
              <a:off x="413766" y="378929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81000" y="3784600"/>
              <a:ext cx="558800" cy="323165"/>
            </a:xfrm>
            <a:prstGeom prst="rect">
              <a:avLst/>
            </a:prstGeom>
            <a:noFill/>
          </p:spPr>
          <p:txBody>
            <a:bodyPr vert="horz" rtlCol="0">
              <a:spAutoFit/>
            </a:bodyPr>
            <a:lstStyle/>
            <a:p>
              <a:r>
                <a:rPr lang="en-US" sz="1500" b="1" smtClean="0">
                  <a:solidFill>
                    <a:srgbClr val="FFFFFF"/>
                  </a:solidFill>
                  <a:latin typeface="Arial - 20"/>
                </a:rPr>
                <a:t>A</a:t>
              </a:r>
              <a:endParaRPr lang="en-US" sz="1500" b="1">
                <a:solidFill>
                  <a:srgbClr val="FFFFFF"/>
                </a:solidFill>
                <a:latin typeface="Arial - 20"/>
              </a:endParaRPr>
            </a:p>
          </p:txBody>
        </p:sp>
      </p:grpSp>
      <p:grpSp>
        <p:nvGrpSpPr>
          <p:cNvPr id="18" name="Group 17"/>
          <p:cNvGrpSpPr/>
          <p:nvPr/>
        </p:nvGrpSpPr>
        <p:grpSpPr>
          <a:xfrm>
            <a:off x="368300" y="2717800"/>
            <a:ext cx="584200" cy="323165"/>
            <a:chOff x="368300" y="2717800"/>
            <a:chExt cx="584200" cy="323165"/>
          </a:xfrm>
        </p:grpSpPr>
        <p:sp>
          <p:nvSpPr>
            <p:cNvPr id="16" name="Oval 15"/>
            <p:cNvSpPr/>
            <p:nvPr/>
          </p:nvSpPr>
          <p:spPr>
            <a:xfrm>
              <a:off x="413766" y="27288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68300" y="2717800"/>
              <a:ext cx="584200" cy="323165"/>
            </a:xfrm>
            <a:prstGeom prst="rect">
              <a:avLst/>
            </a:prstGeom>
            <a:noFill/>
          </p:spPr>
          <p:txBody>
            <a:bodyPr vert="horz" rtlCol="0">
              <a:spAutoFit/>
            </a:bodyPr>
            <a:lstStyle/>
            <a:p>
              <a:r>
                <a:rPr lang="en-US" sz="1500" b="1" smtClean="0">
                  <a:solidFill>
                    <a:srgbClr val="FFFFFF"/>
                  </a:solidFill>
                  <a:latin typeface="Arial - 20"/>
                </a:rPr>
                <a:t>Q</a:t>
              </a:r>
              <a:endParaRPr lang="en-US" sz="1500" b="1">
                <a:solidFill>
                  <a:srgbClr val="FFFFFF"/>
                </a:solidFill>
                <a:latin typeface="Arial - 20"/>
              </a:endParaRPr>
            </a:p>
          </p:txBody>
        </p:sp>
      </p:grpSp>
      <p:sp>
        <p:nvSpPr>
          <p:cNvPr id="19" name="TextBox 18"/>
          <p:cNvSpPr txBox="1"/>
          <p:nvPr/>
        </p:nvSpPr>
        <p:spPr>
          <a:xfrm>
            <a:off x="774700" y="3733800"/>
            <a:ext cx="8940800" cy="954107"/>
          </a:xfrm>
          <a:prstGeom prst="rect">
            <a:avLst/>
          </a:prstGeom>
          <a:noFill/>
        </p:spPr>
        <p:txBody>
          <a:bodyPr vert="horz" rtlCol="0">
            <a:spAutoFit/>
          </a:bodyPr>
          <a:lstStyle/>
          <a:p>
            <a:r>
              <a:rPr lang="en-US" sz="2800" dirty="0" smtClean="0">
                <a:solidFill>
                  <a:srgbClr val="24364D"/>
                </a:solidFill>
                <a:latin typeface="Arial - 28"/>
              </a:rPr>
              <a:t>The town leaders decided to build a sewage treatment facility.</a:t>
            </a:r>
            <a:endParaRPr lang="en-US" sz="2800" dirty="0">
              <a:solidFill>
                <a:srgbClr val="24364D"/>
              </a:solidFill>
              <a:latin typeface="Arial - 28"/>
            </a:endParaRPr>
          </a:p>
        </p:txBody>
      </p:sp>
    </p:spTree>
    <p:extLst>
      <p:ext uri="{BB962C8B-B14F-4D97-AF65-F5344CB8AC3E}">
        <p14:creationId xmlns:p14="http://schemas.microsoft.com/office/powerpoint/2010/main" val="3707683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6011"/>
          </a:xfrm>
          <a:prstGeom prst="rect">
            <a:avLst/>
          </a:prstGeom>
          <a:solidFill>
            <a:scrgbClr r="0" g="0" b="0">
              <a:alpha val="0"/>
            </a:scrgbClr>
          </a:solidFill>
        </p:spPr>
      </p:pic>
      <p:sp>
        <p:nvSpPr>
          <p:cNvPr id="3" name="TextBox 2"/>
          <p:cNvSpPr txBox="1"/>
          <p:nvPr/>
        </p:nvSpPr>
        <p:spPr>
          <a:xfrm>
            <a:off x="1562100" y="76200"/>
            <a:ext cx="4953000" cy="415498"/>
          </a:xfrm>
          <a:prstGeom prst="rect">
            <a:avLst/>
          </a:prstGeom>
          <a:noFill/>
        </p:spPr>
        <p:txBody>
          <a:bodyPr vert="horz" rtlCol="0">
            <a:spAutoFit/>
          </a:bodyPr>
          <a:lstStyle/>
          <a:p>
            <a:r>
              <a:rPr lang="en-US" sz="2100" b="1" smtClean="0">
                <a:solidFill>
                  <a:srgbClr val="FFFFFF"/>
                </a:solidFill>
                <a:latin typeface="Arial - 28"/>
              </a:rPr>
              <a:t>Unintended Consequences</a:t>
            </a:r>
            <a:endParaRPr lang="en-US" sz="2100" b="1">
              <a:solidFill>
                <a:srgbClr val="FFFFFF"/>
              </a:solidFill>
              <a:latin typeface="Arial - 28"/>
            </a:endParaRPr>
          </a:p>
        </p:txBody>
      </p:sp>
      <p:sp>
        <p:nvSpPr>
          <p:cNvPr id="4" name="TextBox 3"/>
          <p:cNvSpPr txBox="1"/>
          <p:nvPr/>
        </p:nvSpPr>
        <p:spPr>
          <a:xfrm>
            <a:off x="774700" y="927100"/>
            <a:ext cx="5613400" cy="523220"/>
          </a:xfrm>
          <a:prstGeom prst="rect">
            <a:avLst/>
          </a:prstGeom>
          <a:noFill/>
        </p:spPr>
        <p:txBody>
          <a:bodyPr vert="horz" rtlCol="0">
            <a:spAutoFit/>
          </a:bodyPr>
          <a:lstStyle/>
          <a:p>
            <a:r>
              <a:rPr lang="en-US" sz="2800" dirty="0" smtClean="0">
                <a:solidFill>
                  <a:srgbClr val="23354B"/>
                </a:solidFill>
                <a:latin typeface="Arial - 28"/>
              </a:rPr>
              <a:t>What was the cost of the action?</a:t>
            </a:r>
            <a:endParaRPr lang="en-US" sz="2800" dirty="0">
              <a:solidFill>
                <a:srgbClr val="23354B"/>
              </a:solidFill>
              <a:latin typeface="Arial - 28"/>
            </a:endParaRPr>
          </a:p>
        </p:txBody>
      </p:sp>
      <p:sp>
        <p:nvSpPr>
          <p:cNvPr id="5" name="TextBox 4"/>
          <p:cNvSpPr txBox="1"/>
          <p:nvPr/>
        </p:nvSpPr>
        <p:spPr>
          <a:xfrm>
            <a:off x="774700" y="1562100"/>
            <a:ext cx="9499600" cy="954107"/>
          </a:xfrm>
          <a:prstGeom prst="rect">
            <a:avLst/>
          </a:prstGeom>
          <a:noFill/>
        </p:spPr>
        <p:txBody>
          <a:bodyPr vert="horz" rtlCol="0">
            <a:spAutoFit/>
          </a:bodyPr>
          <a:lstStyle/>
          <a:p>
            <a:r>
              <a:rPr lang="en-US" sz="2800" dirty="0" smtClean="0">
                <a:solidFill>
                  <a:srgbClr val="24364C"/>
                </a:solidFill>
                <a:latin typeface="Arial - 28"/>
              </a:rPr>
              <a:t>The citizens had to give up twice-weekly trash collection and have trash collected only twice a month.</a:t>
            </a:r>
            <a:endParaRPr lang="en-US" sz="2800" dirty="0">
              <a:solidFill>
                <a:srgbClr val="24364C"/>
              </a:solidFill>
              <a:latin typeface="Arial - 28"/>
            </a:endParaRPr>
          </a:p>
        </p:txBody>
      </p:sp>
      <p:sp>
        <p:nvSpPr>
          <p:cNvPr id="6" name="TextBox 5"/>
          <p:cNvSpPr txBox="1"/>
          <p:nvPr/>
        </p:nvSpPr>
        <p:spPr>
          <a:xfrm>
            <a:off x="774700" y="2667000"/>
            <a:ext cx="6121400" cy="523220"/>
          </a:xfrm>
          <a:prstGeom prst="rect">
            <a:avLst/>
          </a:prstGeom>
          <a:noFill/>
        </p:spPr>
        <p:txBody>
          <a:bodyPr vert="horz" rtlCol="0">
            <a:spAutoFit/>
          </a:bodyPr>
          <a:lstStyle/>
          <a:p>
            <a:r>
              <a:rPr lang="en-US" sz="2800" dirty="0" smtClean="0">
                <a:solidFill>
                  <a:srgbClr val="25374E"/>
                </a:solidFill>
                <a:latin typeface="Arial - 28"/>
              </a:rPr>
              <a:t>What was the benefit of the action?</a:t>
            </a:r>
            <a:endParaRPr lang="en-US" sz="2800" dirty="0">
              <a:solidFill>
                <a:srgbClr val="25374E"/>
              </a:solidFill>
              <a:latin typeface="Arial - 28"/>
            </a:endParaRPr>
          </a:p>
        </p:txBody>
      </p:sp>
      <p:grpSp>
        <p:nvGrpSpPr>
          <p:cNvPr id="9" name="Group 8"/>
          <p:cNvGrpSpPr/>
          <p:nvPr/>
        </p:nvGrpSpPr>
        <p:grpSpPr>
          <a:xfrm>
            <a:off x="381000" y="1612900"/>
            <a:ext cx="558800" cy="323165"/>
            <a:chOff x="381000" y="1612900"/>
            <a:chExt cx="558800" cy="323165"/>
          </a:xfrm>
        </p:grpSpPr>
        <p:sp>
          <p:nvSpPr>
            <p:cNvPr id="7" name="Oval 6"/>
            <p:cNvSpPr/>
            <p:nvPr/>
          </p:nvSpPr>
          <p:spPr>
            <a:xfrm>
              <a:off x="413766" y="16239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81000" y="1612900"/>
              <a:ext cx="558800" cy="323165"/>
            </a:xfrm>
            <a:prstGeom prst="rect">
              <a:avLst/>
            </a:prstGeom>
            <a:noFill/>
          </p:spPr>
          <p:txBody>
            <a:bodyPr vert="horz" rtlCol="0">
              <a:spAutoFit/>
            </a:bodyPr>
            <a:lstStyle/>
            <a:p>
              <a:r>
                <a:rPr lang="en-US" sz="1500" b="1" smtClean="0">
                  <a:solidFill>
                    <a:srgbClr val="FFFFFF"/>
                  </a:solidFill>
                  <a:latin typeface="Arial - 20"/>
                </a:rPr>
                <a:t>A</a:t>
              </a:r>
              <a:endParaRPr lang="en-US" sz="1500" b="1">
                <a:solidFill>
                  <a:srgbClr val="FFFFFF"/>
                </a:solidFill>
                <a:latin typeface="Arial - 20"/>
              </a:endParaRPr>
            </a:p>
          </p:txBody>
        </p:sp>
      </p:grpSp>
      <p:grpSp>
        <p:nvGrpSpPr>
          <p:cNvPr id="12" name="Group 11"/>
          <p:cNvGrpSpPr/>
          <p:nvPr/>
        </p:nvGrpSpPr>
        <p:grpSpPr>
          <a:xfrm>
            <a:off x="368300" y="977900"/>
            <a:ext cx="584200" cy="323165"/>
            <a:chOff x="368300" y="977900"/>
            <a:chExt cx="584200" cy="323165"/>
          </a:xfrm>
        </p:grpSpPr>
        <p:sp>
          <p:nvSpPr>
            <p:cNvPr id="10" name="Oval 9"/>
            <p:cNvSpPr/>
            <p:nvPr/>
          </p:nvSpPr>
          <p:spPr>
            <a:xfrm>
              <a:off x="413766" y="9889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68300" y="977900"/>
              <a:ext cx="584200" cy="323165"/>
            </a:xfrm>
            <a:prstGeom prst="rect">
              <a:avLst/>
            </a:prstGeom>
            <a:noFill/>
          </p:spPr>
          <p:txBody>
            <a:bodyPr vert="horz" rtlCol="0">
              <a:spAutoFit/>
            </a:bodyPr>
            <a:lstStyle/>
            <a:p>
              <a:r>
                <a:rPr lang="en-US" sz="1500" b="1" smtClean="0">
                  <a:solidFill>
                    <a:srgbClr val="FFFFFF"/>
                  </a:solidFill>
                  <a:latin typeface="Arial - 20"/>
                </a:rPr>
                <a:t>Q</a:t>
              </a:r>
              <a:endParaRPr lang="en-US" sz="1500" b="1">
                <a:solidFill>
                  <a:srgbClr val="FFFFFF"/>
                </a:solidFill>
                <a:latin typeface="Arial - 20"/>
              </a:endParaRPr>
            </a:p>
          </p:txBody>
        </p:sp>
      </p:grpSp>
      <p:grpSp>
        <p:nvGrpSpPr>
          <p:cNvPr id="15" name="Group 14"/>
          <p:cNvGrpSpPr/>
          <p:nvPr/>
        </p:nvGrpSpPr>
        <p:grpSpPr>
          <a:xfrm>
            <a:off x="381000" y="3378200"/>
            <a:ext cx="558800" cy="323165"/>
            <a:chOff x="381000" y="3378200"/>
            <a:chExt cx="558800" cy="323165"/>
          </a:xfrm>
        </p:grpSpPr>
        <p:sp>
          <p:nvSpPr>
            <p:cNvPr id="13" name="Oval 12"/>
            <p:cNvSpPr/>
            <p:nvPr/>
          </p:nvSpPr>
          <p:spPr>
            <a:xfrm>
              <a:off x="413766" y="338289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81000" y="3378200"/>
              <a:ext cx="558800" cy="323165"/>
            </a:xfrm>
            <a:prstGeom prst="rect">
              <a:avLst/>
            </a:prstGeom>
            <a:noFill/>
          </p:spPr>
          <p:txBody>
            <a:bodyPr vert="horz" rtlCol="0">
              <a:spAutoFit/>
            </a:bodyPr>
            <a:lstStyle/>
            <a:p>
              <a:r>
                <a:rPr lang="en-US" sz="1500" b="1" smtClean="0">
                  <a:solidFill>
                    <a:srgbClr val="FFFFFF"/>
                  </a:solidFill>
                  <a:latin typeface="Arial - 20"/>
                </a:rPr>
                <a:t>A</a:t>
              </a:r>
              <a:endParaRPr lang="en-US" sz="1500" b="1">
                <a:solidFill>
                  <a:srgbClr val="FFFFFF"/>
                </a:solidFill>
                <a:latin typeface="Arial - 20"/>
              </a:endParaRPr>
            </a:p>
          </p:txBody>
        </p:sp>
      </p:grpSp>
      <p:grpSp>
        <p:nvGrpSpPr>
          <p:cNvPr id="18" name="Group 17"/>
          <p:cNvGrpSpPr/>
          <p:nvPr/>
        </p:nvGrpSpPr>
        <p:grpSpPr>
          <a:xfrm>
            <a:off x="368300" y="2717800"/>
            <a:ext cx="584200" cy="323165"/>
            <a:chOff x="368300" y="2717800"/>
            <a:chExt cx="584200" cy="323165"/>
          </a:xfrm>
        </p:grpSpPr>
        <p:sp>
          <p:nvSpPr>
            <p:cNvPr id="16" name="Oval 15"/>
            <p:cNvSpPr/>
            <p:nvPr/>
          </p:nvSpPr>
          <p:spPr>
            <a:xfrm>
              <a:off x="413766" y="27288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68300" y="2717800"/>
              <a:ext cx="584200" cy="323165"/>
            </a:xfrm>
            <a:prstGeom prst="rect">
              <a:avLst/>
            </a:prstGeom>
            <a:noFill/>
          </p:spPr>
          <p:txBody>
            <a:bodyPr vert="horz" rtlCol="0">
              <a:spAutoFit/>
            </a:bodyPr>
            <a:lstStyle/>
            <a:p>
              <a:r>
                <a:rPr lang="en-US" sz="1500" b="1" smtClean="0">
                  <a:solidFill>
                    <a:srgbClr val="FFFFFF"/>
                  </a:solidFill>
                  <a:latin typeface="Arial - 20"/>
                </a:rPr>
                <a:t>Q</a:t>
              </a:r>
              <a:endParaRPr lang="en-US" sz="1500" b="1">
                <a:solidFill>
                  <a:srgbClr val="FFFFFF"/>
                </a:solidFill>
                <a:latin typeface="Arial - 20"/>
              </a:endParaRPr>
            </a:p>
          </p:txBody>
        </p:sp>
      </p:grpSp>
      <p:sp>
        <p:nvSpPr>
          <p:cNvPr id="19" name="TextBox 18"/>
          <p:cNvSpPr txBox="1"/>
          <p:nvPr/>
        </p:nvSpPr>
        <p:spPr>
          <a:xfrm>
            <a:off x="774700" y="3327400"/>
            <a:ext cx="3708400" cy="523220"/>
          </a:xfrm>
          <a:prstGeom prst="rect">
            <a:avLst/>
          </a:prstGeom>
          <a:noFill/>
        </p:spPr>
        <p:txBody>
          <a:bodyPr vert="horz" rtlCol="0">
            <a:spAutoFit/>
          </a:bodyPr>
          <a:lstStyle/>
          <a:p>
            <a:r>
              <a:rPr lang="en-US" sz="2800" dirty="0" smtClean="0">
                <a:solidFill>
                  <a:srgbClr val="24364D"/>
                </a:solidFill>
                <a:latin typeface="Arial - 28"/>
              </a:rPr>
              <a:t>The river was clean.</a:t>
            </a:r>
            <a:endParaRPr lang="en-US" sz="2800" dirty="0">
              <a:solidFill>
                <a:srgbClr val="24364D"/>
              </a:solidFill>
              <a:latin typeface="Arial - 28"/>
            </a:endParaRPr>
          </a:p>
        </p:txBody>
      </p:sp>
    </p:spTree>
    <p:extLst>
      <p:ext uri="{BB962C8B-B14F-4D97-AF65-F5344CB8AC3E}">
        <p14:creationId xmlns:p14="http://schemas.microsoft.com/office/powerpoint/2010/main" val="4219115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6011"/>
          </a:xfrm>
          <a:prstGeom prst="rect">
            <a:avLst/>
          </a:prstGeom>
          <a:solidFill>
            <a:scrgbClr r="0" g="0" b="0">
              <a:alpha val="0"/>
            </a:scrgbClr>
          </a:solidFill>
        </p:spPr>
      </p:pic>
      <p:sp>
        <p:nvSpPr>
          <p:cNvPr id="3" name="TextBox 2"/>
          <p:cNvSpPr txBox="1"/>
          <p:nvPr/>
        </p:nvSpPr>
        <p:spPr>
          <a:xfrm>
            <a:off x="1562100" y="76200"/>
            <a:ext cx="4953000" cy="415498"/>
          </a:xfrm>
          <a:prstGeom prst="rect">
            <a:avLst/>
          </a:prstGeom>
          <a:noFill/>
        </p:spPr>
        <p:txBody>
          <a:bodyPr vert="horz" rtlCol="0">
            <a:spAutoFit/>
          </a:bodyPr>
          <a:lstStyle/>
          <a:p>
            <a:r>
              <a:rPr lang="en-US" sz="2100" b="1" smtClean="0">
                <a:solidFill>
                  <a:srgbClr val="FFFFFF"/>
                </a:solidFill>
                <a:latin typeface="Arial - 28"/>
              </a:rPr>
              <a:t>Unintended Consequences</a:t>
            </a:r>
            <a:endParaRPr lang="en-US" sz="2100" b="1">
              <a:solidFill>
                <a:srgbClr val="FFFFFF"/>
              </a:solidFill>
              <a:latin typeface="Arial - 28"/>
            </a:endParaRPr>
          </a:p>
        </p:txBody>
      </p:sp>
      <p:sp>
        <p:nvSpPr>
          <p:cNvPr id="4" name="TextBox 3"/>
          <p:cNvSpPr txBox="1"/>
          <p:nvPr/>
        </p:nvSpPr>
        <p:spPr>
          <a:xfrm>
            <a:off x="774700" y="927100"/>
            <a:ext cx="9474200" cy="954107"/>
          </a:xfrm>
          <a:prstGeom prst="rect">
            <a:avLst/>
          </a:prstGeom>
          <a:noFill/>
        </p:spPr>
        <p:txBody>
          <a:bodyPr vert="horz" rtlCol="0">
            <a:spAutoFit/>
          </a:bodyPr>
          <a:lstStyle/>
          <a:p>
            <a:r>
              <a:rPr lang="en-US" sz="2800" dirty="0" smtClean="0">
                <a:solidFill>
                  <a:srgbClr val="23354B"/>
                </a:solidFill>
                <a:latin typeface="Arial - 28"/>
              </a:rPr>
              <a:t>Describe any unintended consequence resulting from the action.</a:t>
            </a:r>
            <a:endParaRPr lang="en-US" sz="2800" dirty="0">
              <a:solidFill>
                <a:srgbClr val="23354B"/>
              </a:solidFill>
              <a:latin typeface="Arial - 28"/>
            </a:endParaRPr>
          </a:p>
        </p:txBody>
      </p:sp>
      <p:sp>
        <p:nvSpPr>
          <p:cNvPr id="5" name="TextBox 4"/>
          <p:cNvSpPr txBox="1"/>
          <p:nvPr/>
        </p:nvSpPr>
        <p:spPr>
          <a:xfrm>
            <a:off x="774700" y="1968500"/>
            <a:ext cx="8686800" cy="2246769"/>
          </a:xfrm>
          <a:prstGeom prst="rect">
            <a:avLst/>
          </a:prstGeom>
          <a:noFill/>
        </p:spPr>
        <p:txBody>
          <a:bodyPr vert="horz" rtlCol="0">
            <a:spAutoFit/>
          </a:bodyPr>
          <a:lstStyle/>
          <a:p>
            <a:r>
              <a:rPr lang="en-US" sz="2800" dirty="0" smtClean="0">
                <a:solidFill>
                  <a:srgbClr val="24364C"/>
                </a:solidFill>
                <a:latin typeface="Arial - 28"/>
              </a:rPr>
              <a:t>Tourists came to </a:t>
            </a:r>
            <a:r>
              <a:rPr lang="en-US" sz="2800" dirty="0" err="1" smtClean="0">
                <a:solidFill>
                  <a:srgbClr val="24364C"/>
                </a:solidFill>
                <a:latin typeface="Arial - 28"/>
              </a:rPr>
              <a:t>Littleville</a:t>
            </a:r>
            <a:r>
              <a:rPr lang="en-US" sz="2800" dirty="0" smtClean="0">
                <a:solidFill>
                  <a:srgbClr val="24364C"/>
                </a:solidFill>
                <a:latin typeface="Arial - 28"/>
              </a:rPr>
              <a:t> to float on the river.  Businesses developed and grew.  The town got more tax revenue to offer services, including frequent trash collection, street cleaning, a police car, and a swimming pool.</a:t>
            </a:r>
            <a:endParaRPr lang="en-US" sz="2800" dirty="0">
              <a:solidFill>
                <a:srgbClr val="24364C"/>
              </a:solidFill>
              <a:latin typeface="Arial - 28"/>
            </a:endParaRPr>
          </a:p>
        </p:txBody>
      </p:sp>
      <p:grpSp>
        <p:nvGrpSpPr>
          <p:cNvPr id="8" name="Group 7"/>
          <p:cNvGrpSpPr/>
          <p:nvPr/>
        </p:nvGrpSpPr>
        <p:grpSpPr>
          <a:xfrm>
            <a:off x="381000" y="2019300"/>
            <a:ext cx="558800" cy="323165"/>
            <a:chOff x="381000" y="2019300"/>
            <a:chExt cx="558800" cy="323165"/>
          </a:xfrm>
        </p:grpSpPr>
        <p:sp>
          <p:nvSpPr>
            <p:cNvPr id="6" name="Oval 5"/>
            <p:cNvSpPr/>
            <p:nvPr/>
          </p:nvSpPr>
          <p:spPr>
            <a:xfrm>
              <a:off x="413766" y="20303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81000" y="2019300"/>
              <a:ext cx="558800" cy="323165"/>
            </a:xfrm>
            <a:prstGeom prst="rect">
              <a:avLst/>
            </a:prstGeom>
            <a:noFill/>
          </p:spPr>
          <p:txBody>
            <a:bodyPr vert="horz" rtlCol="0">
              <a:spAutoFit/>
            </a:bodyPr>
            <a:lstStyle/>
            <a:p>
              <a:r>
                <a:rPr lang="en-US" sz="1500" b="1" smtClean="0">
                  <a:solidFill>
                    <a:srgbClr val="FFFFFF"/>
                  </a:solidFill>
                  <a:latin typeface="Arial - 20"/>
                </a:rPr>
                <a:t>A</a:t>
              </a:r>
              <a:endParaRPr lang="en-US" sz="1500" b="1">
                <a:solidFill>
                  <a:srgbClr val="FFFFFF"/>
                </a:solidFill>
                <a:latin typeface="Arial - 20"/>
              </a:endParaRPr>
            </a:p>
          </p:txBody>
        </p:sp>
      </p:grpSp>
      <p:grpSp>
        <p:nvGrpSpPr>
          <p:cNvPr id="11" name="Group 10"/>
          <p:cNvGrpSpPr/>
          <p:nvPr/>
        </p:nvGrpSpPr>
        <p:grpSpPr>
          <a:xfrm>
            <a:off x="368300" y="977900"/>
            <a:ext cx="584200" cy="323165"/>
            <a:chOff x="368300" y="977900"/>
            <a:chExt cx="584200" cy="323165"/>
          </a:xfrm>
        </p:grpSpPr>
        <p:sp>
          <p:nvSpPr>
            <p:cNvPr id="9" name="Oval 8"/>
            <p:cNvSpPr/>
            <p:nvPr/>
          </p:nvSpPr>
          <p:spPr>
            <a:xfrm>
              <a:off x="413766" y="9889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68300" y="977900"/>
              <a:ext cx="584200" cy="323165"/>
            </a:xfrm>
            <a:prstGeom prst="rect">
              <a:avLst/>
            </a:prstGeom>
            <a:noFill/>
          </p:spPr>
          <p:txBody>
            <a:bodyPr vert="horz" rtlCol="0">
              <a:spAutoFit/>
            </a:bodyPr>
            <a:lstStyle/>
            <a:p>
              <a:r>
                <a:rPr lang="en-US" sz="1500" b="1" smtClean="0">
                  <a:solidFill>
                    <a:srgbClr val="FFFFFF"/>
                  </a:solidFill>
                  <a:latin typeface="Arial - 20"/>
                </a:rPr>
                <a:t>Q</a:t>
              </a:r>
              <a:endParaRPr lang="en-US" sz="1500" b="1">
                <a:solidFill>
                  <a:srgbClr val="FFFFFF"/>
                </a:solidFill>
                <a:latin typeface="Arial - 20"/>
              </a:endParaRPr>
            </a:p>
          </p:txBody>
        </p:sp>
      </p:grpSp>
      <p:grpSp>
        <p:nvGrpSpPr>
          <p:cNvPr id="14" name="Group 13"/>
          <p:cNvGrpSpPr/>
          <p:nvPr/>
        </p:nvGrpSpPr>
        <p:grpSpPr>
          <a:xfrm>
            <a:off x="381000" y="5321300"/>
            <a:ext cx="558800" cy="323165"/>
            <a:chOff x="381000" y="5321300"/>
            <a:chExt cx="558800" cy="323165"/>
          </a:xfrm>
        </p:grpSpPr>
        <p:sp>
          <p:nvSpPr>
            <p:cNvPr id="12" name="Oval 11"/>
            <p:cNvSpPr/>
            <p:nvPr/>
          </p:nvSpPr>
          <p:spPr>
            <a:xfrm>
              <a:off x="413766" y="532599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81000" y="5321300"/>
              <a:ext cx="558800" cy="323165"/>
            </a:xfrm>
            <a:prstGeom prst="rect">
              <a:avLst/>
            </a:prstGeom>
            <a:noFill/>
          </p:spPr>
          <p:txBody>
            <a:bodyPr vert="horz" rtlCol="0">
              <a:spAutoFit/>
            </a:bodyPr>
            <a:lstStyle/>
            <a:p>
              <a:r>
                <a:rPr lang="en-US" sz="1500" b="1" smtClean="0">
                  <a:solidFill>
                    <a:srgbClr val="FFFFFF"/>
                  </a:solidFill>
                  <a:latin typeface="Arial - 20"/>
                </a:rPr>
                <a:t>A</a:t>
              </a:r>
              <a:endParaRPr lang="en-US" sz="1500" b="1">
                <a:solidFill>
                  <a:srgbClr val="FFFFFF"/>
                </a:solidFill>
                <a:latin typeface="Arial - 20"/>
              </a:endParaRPr>
            </a:p>
          </p:txBody>
        </p:sp>
      </p:grpSp>
      <p:grpSp>
        <p:nvGrpSpPr>
          <p:cNvPr id="17" name="Group 16"/>
          <p:cNvGrpSpPr/>
          <p:nvPr/>
        </p:nvGrpSpPr>
        <p:grpSpPr>
          <a:xfrm>
            <a:off x="368300" y="4279900"/>
            <a:ext cx="584200" cy="323165"/>
            <a:chOff x="368300" y="4279900"/>
            <a:chExt cx="584200" cy="323165"/>
          </a:xfrm>
        </p:grpSpPr>
        <p:sp>
          <p:nvSpPr>
            <p:cNvPr id="15" name="Oval 14"/>
            <p:cNvSpPr/>
            <p:nvPr/>
          </p:nvSpPr>
          <p:spPr>
            <a:xfrm>
              <a:off x="413766" y="42909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368300" y="4279900"/>
              <a:ext cx="584200" cy="323165"/>
            </a:xfrm>
            <a:prstGeom prst="rect">
              <a:avLst/>
            </a:prstGeom>
            <a:noFill/>
          </p:spPr>
          <p:txBody>
            <a:bodyPr vert="horz" rtlCol="0">
              <a:spAutoFit/>
            </a:bodyPr>
            <a:lstStyle/>
            <a:p>
              <a:r>
                <a:rPr lang="en-US" sz="1500" b="1" smtClean="0">
                  <a:solidFill>
                    <a:srgbClr val="FFFFFF"/>
                  </a:solidFill>
                  <a:latin typeface="Arial - 20"/>
                </a:rPr>
                <a:t>Q</a:t>
              </a:r>
              <a:endParaRPr lang="en-US" sz="1500" b="1">
                <a:solidFill>
                  <a:srgbClr val="FFFFFF"/>
                </a:solidFill>
                <a:latin typeface="Arial - 20"/>
              </a:endParaRPr>
            </a:p>
          </p:txBody>
        </p:sp>
      </p:grpSp>
      <p:sp>
        <p:nvSpPr>
          <p:cNvPr id="18" name="TextBox 17"/>
          <p:cNvSpPr txBox="1"/>
          <p:nvPr/>
        </p:nvSpPr>
        <p:spPr>
          <a:xfrm>
            <a:off x="774700" y="4229100"/>
            <a:ext cx="9474200" cy="954107"/>
          </a:xfrm>
          <a:prstGeom prst="rect">
            <a:avLst/>
          </a:prstGeom>
          <a:noFill/>
        </p:spPr>
        <p:txBody>
          <a:bodyPr vert="horz" rtlCol="0">
            <a:spAutoFit/>
          </a:bodyPr>
          <a:lstStyle/>
          <a:p>
            <a:r>
              <a:rPr lang="en-US" sz="2800" dirty="0" smtClean="0">
                <a:solidFill>
                  <a:srgbClr val="24364D"/>
                </a:solidFill>
                <a:latin typeface="Arial - 28"/>
              </a:rPr>
              <a:t>In this case, were the unintended consequences costs, benefits, or both?</a:t>
            </a:r>
            <a:endParaRPr lang="en-US" sz="2800" dirty="0">
              <a:solidFill>
                <a:srgbClr val="24364D"/>
              </a:solidFill>
              <a:latin typeface="Arial - 28"/>
            </a:endParaRPr>
          </a:p>
        </p:txBody>
      </p:sp>
      <p:sp>
        <p:nvSpPr>
          <p:cNvPr id="19" name="TextBox 18"/>
          <p:cNvSpPr txBox="1"/>
          <p:nvPr/>
        </p:nvSpPr>
        <p:spPr>
          <a:xfrm>
            <a:off x="774700" y="5270500"/>
            <a:ext cx="3606800" cy="523220"/>
          </a:xfrm>
          <a:prstGeom prst="rect">
            <a:avLst/>
          </a:prstGeom>
          <a:noFill/>
        </p:spPr>
        <p:txBody>
          <a:bodyPr vert="horz" rtlCol="0">
            <a:spAutoFit/>
          </a:bodyPr>
          <a:lstStyle/>
          <a:p>
            <a:r>
              <a:rPr lang="en-US" sz="2800" dirty="0" smtClean="0">
                <a:solidFill>
                  <a:srgbClr val="24364D"/>
                </a:solidFill>
                <a:latin typeface="Arial - 28"/>
              </a:rPr>
              <a:t>They were benefits.</a:t>
            </a:r>
            <a:endParaRPr lang="en-US" sz="2800" dirty="0">
              <a:solidFill>
                <a:srgbClr val="24364D"/>
              </a:solidFill>
              <a:latin typeface="Arial - 28"/>
            </a:endParaRPr>
          </a:p>
        </p:txBody>
      </p:sp>
    </p:spTree>
    <p:extLst>
      <p:ext uri="{BB962C8B-B14F-4D97-AF65-F5344CB8AC3E}">
        <p14:creationId xmlns:p14="http://schemas.microsoft.com/office/powerpoint/2010/main" val="1456282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6011"/>
          </a:xfrm>
          <a:prstGeom prst="rect">
            <a:avLst/>
          </a:prstGeom>
          <a:solidFill>
            <a:scrgbClr r="0" g="0" b="0">
              <a:alpha val="0"/>
            </a:scrgbClr>
          </a:solidFill>
        </p:spPr>
      </p:pic>
      <p:graphicFrame>
        <p:nvGraphicFramePr>
          <p:cNvPr id="3" name="Table 2"/>
          <p:cNvGraphicFramePr>
            <a:graphicFrameLocks noGrp="1"/>
          </p:cNvGraphicFramePr>
          <p:nvPr>
            <p:extLst>
              <p:ext uri="{D42A27DB-BD31-4B8C-83A1-F6EECF244321}">
                <p14:modId xmlns:p14="http://schemas.microsoft.com/office/powerpoint/2010/main" val="1019415137"/>
              </p:ext>
            </p:extLst>
          </p:nvPr>
        </p:nvGraphicFramePr>
        <p:xfrm>
          <a:off x="159257" y="857250"/>
          <a:ext cx="9708642" cy="5727700"/>
        </p:xfrm>
        <a:graphic>
          <a:graphicData uri="http://schemas.openxmlformats.org/drawingml/2006/table">
            <a:tbl>
              <a:tblPr firstRow="1" bandRow="1">
                <a:tableStyleId>{5C22544A-7EE6-4342-B048-85BDC9FD1C3A}</a:tableStyleId>
              </a:tblPr>
              <a:tblGrid>
                <a:gridCol w="2177543"/>
                <a:gridCol w="2787395"/>
                <a:gridCol w="2035556"/>
                <a:gridCol w="2708148"/>
              </a:tblGrid>
              <a:tr h="533400">
                <a:tc>
                  <a:txBody>
                    <a:bodyPr/>
                    <a:lstStyle/>
                    <a:p>
                      <a:r>
                        <a:rPr lang="en-US" sz="2000" b="1" i="0" u="none" baseline="0" smtClean="0">
                          <a:solidFill>
                            <a:srgbClr val="000000"/>
                          </a:solidFill>
                          <a:latin typeface="Arial - 20"/>
                        </a:rPr>
                        <a:t>Time</a:t>
                      </a:r>
                      <a:endParaRPr lang="en-US" sz="2000" b="1"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1" i="0" u="none" baseline="0" smtClean="0">
                          <a:solidFill>
                            <a:srgbClr val="000000"/>
                          </a:solidFill>
                          <a:latin typeface="Arial - 20"/>
                        </a:rPr>
                        <a:t>Activity</a:t>
                      </a:r>
                      <a:endParaRPr lang="en-US" sz="2000" b="1"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1" i="0" u="none" baseline="0" smtClean="0">
                          <a:solidFill>
                            <a:srgbClr val="000000"/>
                          </a:solidFill>
                          <a:latin typeface="Arial - 20"/>
                        </a:rPr>
                        <a:t>Time</a:t>
                      </a:r>
                      <a:endParaRPr lang="en-US" sz="2000" b="1"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1" i="0" u="none" baseline="0" smtClean="0">
                          <a:solidFill>
                            <a:srgbClr val="000000"/>
                          </a:solidFill>
                          <a:latin typeface="Arial - 20"/>
                        </a:rPr>
                        <a:t>Activity</a:t>
                      </a:r>
                      <a:endParaRPr lang="en-US" sz="2000" b="1"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825500">
                <a:tc>
                  <a:txBody>
                    <a:bodyPr/>
                    <a:lstStyle/>
                    <a:p>
                      <a:r>
                        <a:rPr lang="en-US" sz="2000" b="0" i="0" u="none" baseline="0" smtClean="0">
                          <a:solidFill>
                            <a:srgbClr val="000000"/>
                          </a:solidFill>
                          <a:latin typeface="Arial - 20"/>
                        </a:rPr>
                        <a:t>8:00-9:00 a.m.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Play video games</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3:00-4:00 p.m.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Visit snack bar, hang out with friends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00" b="0" i="0" u="none" baseline="0" smtClean="0">
                          <a:solidFill>
                            <a:srgbClr val="000000"/>
                          </a:solidFill>
                          <a:latin typeface="Arial - 20"/>
                        </a:rPr>
                        <a:t>9:00-10:00 a.m.</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Play video games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4:00-5:00 p.m.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Go to early-bird movie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00" b="0" i="0" u="none" baseline="0" smtClean="0">
                          <a:solidFill>
                            <a:srgbClr val="000000"/>
                          </a:solidFill>
                          <a:latin typeface="Arial - 20"/>
                        </a:rPr>
                        <a:t>10:00-11:00 a.m.</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Play video games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 5:00-6:00 p.m.</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Movie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825500">
                <a:tc>
                  <a:txBody>
                    <a:bodyPr/>
                    <a:lstStyle/>
                    <a:p>
                      <a:r>
                        <a:rPr lang="en-US" sz="2000" b="0" i="0" u="none" baseline="0" smtClean="0">
                          <a:solidFill>
                            <a:srgbClr val="000000"/>
                          </a:solidFill>
                          <a:latin typeface="Arial - 20"/>
                        </a:rPr>
                        <a:t>11:00-noon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Eat, get dressed, text friends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6:00-7:00 p.m.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Movie and theater arcade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825500">
                <a:tc>
                  <a:txBody>
                    <a:bodyPr/>
                    <a:lstStyle/>
                    <a:p>
                      <a:r>
                        <a:rPr lang="en-US" sz="2000" b="0" i="0" u="none" baseline="0" smtClean="0">
                          <a:solidFill>
                            <a:srgbClr val="000000"/>
                          </a:solidFill>
                          <a:latin typeface="Arial - 20"/>
                        </a:rPr>
                        <a:t>noon-1:00 p.m.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Go swimming at water park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7:00-8:00 p.m.</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Pizza with friends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825500">
                <a:tc>
                  <a:txBody>
                    <a:bodyPr/>
                    <a:lstStyle/>
                    <a:p>
                      <a:r>
                        <a:rPr lang="en-US" sz="2000" b="0" i="0" u="none" baseline="0" smtClean="0">
                          <a:solidFill>
                            <a:srgbClr val="000000"/>
                          </a:solidFill>
                          <a:latin typeface="Arial - 20"/>
                        </a:rPr>
                        <a:t>1:00-2:00 p.m.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Go swimming at water park</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8:00-9:00 p.m.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Play video games at home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825500">
                <a:tc>
                  <a:txBody>
                    <a:bodyPr/>
                    <a:lstStyle/>
                    <a:p>
                      <a:r>
                        <a:rPr lang="en-US" sz="2000" b="0" i="0" u="none" baseline="0" smtClean="0">
                          <a:solidFill>
                            <a:srgbClr val="000000"/>
                          </a:solidFill>
                          <a:latin typeface="Arial - 20"/>
                        </a:rPr>
                        <a:t>2:00-3:00 p.m.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Go swimming at water park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smtClean="0">
                          <a:solidFill>
                            <a:srgbClr val="000000"/>
                          </a:solidFill>
                          <a:latin typeface="Arial - 20"/>
                        </a:rPr>
                        <a:t>9:00-10:00 p.m. </a:t>
                      </a:r>
                      <a:endParaRPr lang="en-US" sz="200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00" b="0" i="0" u="none" baseline="0" dirty="0" smtClean="0">
                          <a:solidFill>
                            <a:srgbClr val="000000"/>
                          </a:solidFill>
                          <a:latin typeface="Arial - 20"/>
                        </a:rPr>
                        <a:t>Play video games at home </a:t>
                      </a:r>
                      <a:endParaRPr lang="en-US" sz="2000" b="0" i="0" u="none" baseline="0" dirty="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bl>
          </a:graphicData>
        </a:graphic>
      </p:graphicFrame>
      <p:sp>
        <p:nvSpPr>
          <p:cNvPr id="4" name="TextBox 3"/>
          <p:cNvSpPr txBox="1"/>
          <p:nvPr/>
        </p:nvSpPr>
        <p:spPr>
          <a:xfrm>
            <a:off x="1549400" y="88900"/>
            <a:ext cx="4953000" cy="415498"/>
          </a:xfrm>
          <a:prstGeom prst="rect">
            <a:avLst/>
          </a:prstGeom>
          <a:noFill/>
        </p:spPr>
        <p:txBody>
          <a:bodyPr vert="horz" rtlCol="0">
            <a:spAutoFit/>
          </a:bodyPr>
          <a:lstStyle/>
          <a:p>
            <a:r>
              <a:rPr lang="en-US" sz="2100" b="1" smtClean="0">
                <a:solidFill>
                  <a:srgbClr val="FFFFFF"/>
                </a:solidFill>
                <a:latin typeface="Arial - 28"/>
              </a:rPr>
              <a:t>Unintended Consequences</a:t>
            </a:r>
            <a:endParaRPr lang="en-US" sz="2100" b="1">
              <a:solidFill>
                <a:srgbClr val="FFFFFF"/>
              </a:solidFill>
              <a:latin typeface="Arial - 28"/>
            </a:endParaRPr>
          </a:p>
        </p:txBody>
      </p:sp>
    </p:spTree>
    <p:extLst>
      <p:ext uri="{BB962C8B-B14F-4D97-AF65-F5344CB8AC3E}">
        <p14:creationId xmlns:p14="http://schemas.microsoft.com/office/powerpoint/2010/main" val="3084305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6011"/>
          </a:xfrm>
          <a:prstGeom prst="rect">
            <a:avLst/>
          </a:prstGeom>
          <a:solidFill>
            <a:scrgbClr r="0" g="0" b="0">
              <a:alpha val="0"/>
            </a:scrgbClr>
          </a:solidFill>
        </p:spPr>
      </p:pic>
      <p:sp>
        <p:nvSpPr>
          <p:cNvPr id="3" name="TextBox 2"/>
          <p:cNvSpPr txBox="1"/>
          <p:nvPr/>
        </p:nvSpPr>
        <p:spPr>
          <a:xfrm>
            <a:off x="292100" y="787400"/>
            <a:ext cx="4178300" cy="1338828"/>
          </a:xfrm>
          <a:prstGeom prst="rect">
            <a:avLst/>
          </a:prstGeom>
          <a:noFill/>
        </p:spPr>
        <p:txBody>
          <a:bodyPr vert="horz" wrap="square" rtlCol="0">
            <a:spAutoFit/>
          </a:bodyPr>
          <a:lstStyle/>
          <a:p>
            <a:r>
              <a:rPr lang="en-US" sz="2700" b="1" dirty="0" smtClean="0">
                <a:solidFill>
                  <a:srgbClr val="324B6A"/>
                </a:solidFill>
                <a:latin typeface="Arial - 36"/>
              </a:rPr>
              <a:t>Benefits</a:t>
            </a:r>
            <a:r>
              <a:rPr lang="en-US" sz="2700" dirty="0" smtClean="0">
                <a:solidFill>
                  <a:srgbClr val="324B6A"/>
                </a:solidFill>
                <a:latin typeface="Arial - 36"/>
              </a:rPr>
              <a:t> are things that are favorable to a </a:t>
            </a:r>
            <a:r>
              <a:rPr lang="en-US" sz="2700" dirty="0" err="1" smtClean="0">
                <a:solidFill>
                  <a:srgbClr val="324B6A"/>
                </a:solidFill>
                <a:latin typeface="Arial - 36"/>
              </a:rPr>
              <a:t>decisionmaker</a:t>
            </a:r>
            <a:r>
              <a:rPr lang="en-US" sz="2700" dirty="0" smtClean="0">
                <a:solidFill>
                  <a:srgbClr val="324B6A"/>
                </a:solidFill>
                <a:latin typeface="Arial - 36"/>
              </a:rPr>
              <a:t>.</a:t>
            </a:r>
            <a:endParaRPr lang="en-US" sz="2700" dirty="0">
              <a:solidFill>
                <a:srgbClr val="324B6A"/>
              </a:solidFill>
              <a:latin typeface="Arial - 36"/>
            </a:endParaRPr>
          </a:p>
        </p:txBody>
      </p:sp>
      <p:sp>
        <p:nvSpPr>
          <p:cNvPr id="4" name="TextBox 3"/>
          <p:cNvSpPr txBox="1"/>
          <p:nvPr/>
        </p:nvSpPr>
        <p:spPr>
          <a:xfrm>
            <a:off x="1562100" y="76200"/>
            <a:ext cx="4953000" cy="415498"/>
          </a:xfrm>
          <a:prstGeom prst="rect">
            <a:avLst/>
          </a:prstGeom>
          <a:noFill/>
        </p:spPr>
        <p:txBody>
          <a:bodyPr vert="horz" rtlCol="0">
            <a:spAutoFit/>
          </a:bodyPr>
          <a:lstStyle/>
          <a:p>
            <a:r>
              <a:rPr lang="en-US" sz="2100" b="1" smtClean="0">
                <a:solidFill>
                  <a:srgbClr val="FFFFFF"/>
                </a:solidFill>
                <a:latin typeface="Arial - 28"/>
              </a:rPr>
              <a:t>Unintended Consequences</a:t>
            </a:r>
            <a:endParaRPr lang="en-US" sz="2100" b="1">
              <a:solidFill>
                <a:srgbClr val="FFFFFF"/>
              </a:solidFill>
              <a:latin typeface="Arial - 28"/>
            </a:endParaRPr>
          </a:p>
        </p:txBody>
      </p:sp>
    </p:spTree>
    <p:extLst>
      <p:ext uri="{BB962C8B-B14F-4D97-AF65-F5344CB8AC3E}">
        <p14:creationId xmlns:p14="http://schemas.microsoft.com/office/powerpoint/2010/main" val="813956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6011"/>
          </a:xfrm>
          <a:prstGeom prst="rect">
            <a:avLst/>
          </a:prstGeom>
          <a:solidFill>
            <a:scrgbClr r="0" g="0" b="0">
              <a:alpha val="0"/>
            </a:scrgbClr>
          </a:solidFill>
        </p:spPr>
      </p:pic>
      <p:sp>
        <p:nvSpPr>
          <p:cNvPr id="3" name="TextBox 2"/>
          <p:cNvSpPr txBox="1"/>
          <p:nvPr/>
        </p:nvSpPr>
        <p:spPr>
          <a:xfrm>
            <a:off x="292100" y="787400"/>
            <a:ext cx="4178300" cy="1338828"/>
          </a:xfrm>
          <a:prstGeom prst="rect">
            <a:avLst/>
          </a:prstGeom>
          <a:noFill/>
        </p:spPr>
        <p:txBody>
          <a:bodyPr vert="horz" wrap="square" rtlCol="0">
            <a:spAutoFit/>
          </a:bodyPr>
          <a:lstStyle/>
          <a:p>
            <a:r>
              <a:rPr lang="en-US" sz="2700" b="1" dirty="0" smtClean="0">
                <a:solidFill>
                  <a:srgbClr val="324B6A"/>
                </a:solidFill>
                <a:latin typeface="Arial - 36"/>
              </a:rPr>
              <a:t>Benefits</a:t>
            </a:r>
            <a:r>
              <a:rPr lang="en-US" sz="2700" dirty="0" smtClean="0">
                <a:solidFill>
                  <a:srgbClr val="324B6A"/>
                </a:solidFill>
                <a:latin typeface="Arial - 36"/>
              </a:rPr>
              <a:t> are things that are favorable to a </a:t>
            </a:r>
            <a:r>
              <a:rPr lang="en-US" sz="2700" dirty="0" err="1" smtClean="0">
                <a:solidFill>
                  <a:srgbClr val="324B6A"/>
                </a:solidFill>
                <a:latin typeface="Arial - 36"/>
              </a:rPr>
              <a:t>decisionmaker</a:t>
            </a:r>
            <a:r>
              <a:rPr lang="en-US" sz="2700" dirty="0" smtClean="0">
                <a:solidFill>
                  <a:srgbClr val="324B6A"/>
                </a:solidFill>
                <a:latin typeface="Arial - 36"/>
              </a:rPr>
              <a:t>.</a:t>
            </a:r>
            <a:endParaRPr lang="en-US" sz="2700" dirty="0">
              <a:solidFill>
                <a:srgbClr val="324B6A"/>
              </a:solidFill>
              <a:latin typeface="Arial - 36"/>
            </a:endParaRPr>
          </a:p>
        </p:txBody>
      </p:sp>
      <p:sp>
        <p:nvSpPr>
          <p:cNvPr id="4" name="TextBox 3"/>
          <p:cNvSpPr txBox="1"/>
          <p:nvPr/>
        </p:nvSpPr>
        <p:spPr>
          <a:xfrm>
            <a:off x="5080000" y="787400"/>
            <a:ext cx="4622800" cy="923330"/>
          </a:xfrm>
          <a:prstGeom prst="rect">
            <a:avLst/>
          </a:prstGeom>
          <a:noFill/>
        </p:spPr>
        <p:txBody>
          <a:bodyPr vert="horz" rtlCol="0">
            <a:spAutoFit/>
          </a:bodyPr>
          <a:lstStyle/>
          <a:p>
            <a:r>
              <a:rPr lang="en-US" sz="2700" b="1" dirty="0" smtClean="0">
                <a:solidFill>
                  <a:srgbClr val="334C6B"/>
                </a:solidFill>
                <a:latin typeface="Arial - 36"/>
              </a:rPr>
              <a:t>Costs</a:t>
            </a:r>
            <a:r>
              <a:rPr lang="en-US" sz="2700" dirty="0" smtClean="0">
                <a:solidFill>
                  <a:srgbClr val="334C6B"/>
                </a:solidFill>
                <a:latin typeface="Arial - 36"/>
              </a:rPr>
              <a:t> are things unfavorable to a </a:t>
            </a:r>
            <a:r>
              <a:rPr lang="en-US" sz="2700" dirty="0" err="1" smtClean="0">
                <a:solidFill>
                  <a:srgbClr val="334C6B"/>
                </a:solidFill>
                <a:latin typeface="Arial - 36"/>
              </a:rPr>
              <a:t>decisionmaker</a:t>
            </a:r>
            <a:r>
              <a:rPr lang="en-US" sz="2700" dirty="0" smtClean="0">
                <a:solidFill>
                  <a:srgbClr val="334C6B"/>
                </a:solidFill>
                <a:latin typeface="Arial - 36"/>
              </a:rPr>
              <a:t>.</a:t>
            </a:r>
            <a:endParaRPr lang="en-US" sz="2700" dirty="0">
              <a:solidFill>
                <a:srgbClr val="334C6B"/>
              </a:solidFill>
              <a:latin typeface="Arial - 36"/>
            </a:endParaRPr>
          </a:p>
        </p:txBody>
      </p:sp>
      <p:cxnSp>
        <p:nvCxnSpPr>
          <p:cNvPr id="5" name="Straight Connector 4"/>
          <p:cNvCxnSpPr/>
          <p:nvPr/>
        </p:nvCxnSpPr>
        <p:spPr>
          <a:xfrm>
            <a:off x="4787900" y="584073"/>
            <a:ext cx="0" cy="5203952"/>
          </a:xfrm>
          <a:prstGeom prst="line">
            <a:avLst/>
          </a:prstGeom>
          <a:ln w="38100" cap="flat" cmpd="sng" algn="ctr">
            <a:solidFill>
              <a:srgbClr val="324B6A"/>
            </a:solidFill>
            <a:prstDash val="solid"/>
            <a:round/>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562100" y="76200"/>
            <a:ext cx="4953000" cy="415498"/>
          </a:xfrm>
          <a:prstGeom prst="rect">
            <a:avLst/>
          </a:prstGeom>
          <a:noFill/>
        </p:spPr>
        <p:txBody>
          <a:bodyPr vert="horz" rtlCol="0">
            <a:spAutoFit/>
          </a:bodyPr>
          <a:lstStyle/>
          <a:p>
            <a:r>
              <a:rPr lang="en-US" sz="2100" b="1" smtClean="0">
                <a:solidFill>
                  <a:srgbClr val="FFFFFF"/>
                </a:solidFill>
                <a:latin typeface="Arial - 28"/>
              </a:rPr>
              <a:t>Unintended Consequences</a:t>
            </a:r>
            <a:endParaRPr lang="en-US" sz="2100" b="1">
              <a:solidFill>
                <a:srgbClr val="FFFFFF"/>
              </a:solidFill>
              <a:latin typeface="Arial - 28"/>
            </a:endParaRPr>
          </a:p>
        </p:txBody>
      </p:sp>
    </p:spTree>
    <p:extLst>
      <p:ext uri="{BB962C8B-B14F-4D97-AF65-F5344CB8AC3E}">
        <p14:creationId xmlns:p14="http://schemas.microsoft.com/office/powerpoint/2010/main" val="2368038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6011"/>
          </a:xfrm>
          <a:prstGeom prst="rect">
            <a:avLst/>
          </a:prstGeom>
          <a:solidFill>
            <a:scrgbClr r="0" g="0" b="0">
              <a:alpha val="0"/>
            </a:scrgbClr>
          </a:solidFill>
        </p:spPr>
      </p:pic>
      <p:sp>
        <p:nvSpPr>
          <p:cNvPr id="3" name="TextBox 2"/>
          <p:cNvSpPr txBox="1"/>
          <p:nvPr/>
        </p:nvSpPr>
        <p:spPr>
          <a:xfrm>
            <a:off x="368300" y="1155700"/>
            <a:ext cx="9702800" cy="1446550"/>
          </a:xfrm>
          <a:prstGeom prst="rect">
            <a:avLst/>
          </a:prstGeom>
          <a:noFill/>
        </p:spPr>
        <p:txBody>
          <a:bodyPr vert="horz" rtlCol="0">
            <a:spAutoFit/>
          </a:bodyPr>
          <a:lstStyle/>
          <a:p>
            <a:r>
              <a:rPr lang="en-US" sz="4400" b="1" dirty="0" smtClean="0">
                <a:solidFill>
                  <a:srgbClr val="324B6A"/>
                </a:solidFill>
                <a:latin typeface="Arial - 36"/>
              </a:rPr>
              <a:t>Unintended consequences</a:t>
            </a:r>
            <a:r>
              <a:rPr lang="en-US" sz="4400" dirty="0" smtClean="0">
                <a:solidFill>
                  <a:srgbClr val="324B6A"/>
                </a:solidFill>
                <a:latin typeface="Arial - 36"/>
              </a:rPr>
              <a:t> are unforeseen costs or benefits.</a:t>
            </a:r>
            <a:endParaRPr lang="en-US" sz="4400" dirty="0">
              <a:solidFill>
                <a:srgbClr val="324B6A"/>
              </a:solidFill>
              <a:latin typeface="Arial - 36"/>
            </a:endParaRPr>
          </a:p>
        </p:txBody>
      </p:sp>
      <p:sp>
        <p:nvSpPr>
          <p:cNvPr id="4" name="TextBox 3"/>
          <p:cNvSpPr txBox="1"/>
          <p:nvPr/>
        </p:nvSpPr>
        <p:spPr>
          <a:xfrm>
            <a:off x="1562100" y="76200"/>
            <a:ext cx="4953000" cy="415498"/>
          </a:xfrm>
          <a:prstGeom prst="rect">
            <a:avLst/>
          </a:prstGeom>
          <a:noFill/>
        </p:spPr>
        <p:txBody>
          <a:bodyPr vert="horz" rtlCol="0">
            <a:spAutoFit/>
          </a:bodyPr>
          <a:lstStyle/>
          <a:p>
            <a:r>
              <a:rPr lang="en-US" sz="2100" b="1" smtClean="0">
                <a:solidFill>
                  <a:srgbClr val="FFFFFF"/>
                </a:solidFill>
                <a:latin typeface="Arial - 28"/>
              </a:rPr>
              <a:t>Unintended Consequences</a:t>
            </a:r>
            <a:endParaRPr lang="en-US" sz="2100" b="1">
              <a:solidFill>
                <a:srgbClr val="FFFFFF"/>
              </a:solidFill>
              <a:latin typeface="Arial - 28"/>
            </a:endParaRPr>
          </a:p>
        </p:txBody>
      </p:sp>
    </p:spTree>
    <p:extLst>
      <p:ext uri="{BB962C8B-B14F-4D97-AF65-F5344CB8AC3E}">
        <p14:creationId xmlns:p14="http://schemas.microsoft.com/office/powerpoint/2010/main" val="1777158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6011"/>
          </a:xfrm>
          <a:prstGeom prst="rect">
            <a:avLst/>
          </a:prstGeom>
          <a:solidFill>
            <a:scrgbClr r="0" g="0" b="0">
              <a:alpha val="0"/>
            </a:scrgbClr>
          </a:solidFill>
        </p:spPr>
      </p:pic>
      <p:sp>
        <p:nvSpPr>
          <p:cNvPr id="3" name="TextBox 2"/>
          <p:cNvSpPr txBox="1"/>
          <p:nvPr/>
        </p:nvSpPr>
        <p:spPr>
          <a:xfrm>
            <a:off x="1562100" y="76200"/>
            <a:ext cx="4953000" cy="415498"/>
          </a:xfrm>
          <a:prstGeom prst="rect">
            <a:avLst/>
          </a:prstGeom>
          <a:noFill/>
        </p:spPr>
        <p:txBody>
          <a:bodyPr vert="horz" rtlCol="0">
            <a:spAutoFit/>
          </a:bodyPr>
          <a:lstStyle/>
          <a:p>
            <a:r>
              <a:rPr lang="en-US" sz="2100" b="1" smtClean="0">
                <a:solidFill>
                  <a:srgbClr val="FFFFFF"/>
                </a:solidFill>
                <a:latin typeface="Arial - 28"/>
              </a:rPr>
              <a:t>Unintended Consequences</a:t>
            </a:r>
            <a:endParaRPr lang="en-US" sz="2100" b="1">
              <a:solidFill>
                <a:srgbClr val="FFFFFF"/>
              </a:solidFill>
              <a:latin typeface="Arial - 28"/>
            </a:endParaRPr>
          </a:p>
        </p:txBody>
      </p:sp>
      <p:sp>
        <p:nvSpPr>
          <p:cNvPr id="4" name="TextBox 3"/>
          <p:cNvSpPr txBox="1"/>
          <p:nvPr/>
        </p:nvSpPr>
        <p:spPr>
          <a:xfrm>
            <a:off x="279400" y="1397000"/>
            <a:ext cx="9570661" cy="5016758"/>
          </a:xfrm>
          <a:prstGeom prst="rect">
            <a:avLst/>
          </a:prstGeom>
          <a:noFill/>
        </p:spPr>
        <p:txBody>
          <a:bodyPr vert="horz" rtlCol="0">
            <a:spAutoFit/>
          </a:bodyPr>
          <a:lstStyle/>
          <a:p>
            <a:r>
              <a:rPr lang="en-US" sz="3200" dirty="0" smtClean="0">
                <a:solidFill>
                  <a:srgbClr val="24364D"/>
                </a:solidFill>
                <a:latin typeface="Arial - 28"/>
              </a:rPr>
              <a:t>In 1867, the United States bought the territory of Alaska from Russia for $7.2 million, approximately 2.5 cents per acre.  The purchase was conducted by the secretary of state, William H. Seward.  Seward's goal in purchasing the territory was to increase the size and military stance of the United States.  The purchase was widely criticized and became known as "Seward's Folly," but in the 1890s, large amounts of gold were discovered in Alaska.</a:t>
            </a:r>
            <a:endParaRPr lang="en-US" sz="3200" dirty="0">
              <a:solidFill>
                <a:srgbClr val="24364D"/>
              </a:solidFill>
              <a:latin typeface="Arial - 28"/>
            </a:endParaRPr>
          </a:p>
        </p:txBody>
      </p:sp>
    </p:spTree>
    <p:extLst>
      <p:ext uri="{BB962C8B-B14F-4D97-AF65-F5344CB8AC3E}">
        <p14:creationId xmlns:p14="http://schemas.microsoft.com/office/powerpoint/2010/main" val="2805633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6011"/>
          </a:xfrm>
          <a:prstGeom prst="rect">
            <a:avLst/>
          </a:prstGeom>
          <a:solidFill>
            <a:scrgbClr r="0" g="0" b="0">
              <a:alpha val="0"/>
            </a:scrgbClr>
          </a:solidFill>
        </p:spPr>
      </p:pic>
      <p:sp>
        <p:nvSpPr>
          <p:cNvPr id="3" name="TextBox 2"/>
          <p:cNvSpPr txBox="1"/>
          <p:nvPr/>
        </p:nvSpPr>
        <p:spPr>
          <a:xfrm>
            <a:off x="1562100" y="76200"/>
            <a:ext cx="4953000" cy="415498"/>
          </a:xfrm>
          <a:prstGeom prst="rect">
            <a:avLst/>
          </a:prstGeom>
          <a:noFill/>
        </p:spPr>
        <p:txBody>
          <a:bodyPr vert="horz" rtlCol="0">
            <a:spAutoFit/>
          </a:bodyPr>
          <a:lstStyle/>
          <a:p>
            <a:r>
              <a:rPr lang="en-US" sz="2100" b="1" smtClean="0">
                <a:solidFill>
                  <a:srgbClr val="FFFFFF"/>
                </a:solidFill>
                <a:latin typeface="Arial - 28"/>
              </a:rPr>
              <a:t>Unintended Consequences</a:t>
            </a:r>
            <a:endParaRPr lang="en-US" sz="2100" b="1">
              <a:solidFill>
                <a:srgbClr val="FFFFFF"/>
              </a:solidFill>
              <a:latin typeface="Arial - 28"/>
            </a:endParaRPr>
          </a:p>
        </p:txBody>
      </p:sp>
      <p:sp>
        <p:nvSpPr>
          <p:cNvPr id="4" name="TextBox 3"/>
          <p:cNvSpPr txBox="1"/>
          <p:nvPr/>
        </p:nvSpPr>
        <p:spPr>
          <a:xfrm>
            <a:off x="774700" y="927100"/>
            <a:ext cx="4533900" cy="523220"/>
          </a:xfrm>
          <a:prstGeom prst="rect">
            <a:avLst/>
          </a:prstGeom>
          <a:noFill/>
        </p:spPr>
        <p:txBody>
          <a:bodyPr vert="horz" wrap="square" rtlCol="0">
            <a:spAutoFit/>
          </a:bodyPr>
          <a:lstStyle/>
          <a:p>
            <a:r>
              <a:rPr lang="en-US" sz="2800" dirty="0" smtClean="0">
                <a:solidFill>
                  <a:srgbClr val="23354B"/>
                </a:solidFill>
                <a:latin typeface="Arial - 28"/>
              </a:rPr>
              <a:t>What are costs?</a:t>
            </a:r>
            <a:endParaRPr lang="en-US" sz="2800" dirty="0">
              <a:solidFill>
                <a:srgbClr val="23354B"/>
              </a:solidFill>
              <a:latin typeface="Arial - 28"/>
            </a:endParaRPr>
          </a:p>
        </p:txBody>
      </p:sp>
      <p:sp>
        <p:nvSpPr>
          <p:cNvPr id="5" name="TextBox 4"/>
          <p:cNvSpPr txBox="1"/>
          <p:nvPr/>
        </p:nvSpPr>
        <p:spPr>
          <a:xfrm>
            <a:off x="774700" y="1612900"/>
            <a:ext cx="8255000" cy="523220"/>
          </a:xfrm>
          <a:prstGeom prst="rect">
            <a:avLst/>
          </a:prstGeom>
          <a:noFill/>
        </p:spPr>
        <p:txBody>
          <a:bodyPr vert="horz" rtlCol="0">
            <a:spAutoFit/>
          </a:bodyPr>
          <a:lstStyle/>
          <a:p>
            <a:r>
              <a:rPr lang="en-US" sz="2800" dirty="0" smtClean="0">
                <a:solidFill>
                  <a:srgbClr val="24364C"/>
                </a:solidFill>
                <a:latin typeface="Arial - 28"/>
              </a:rPr>
              <a:t>Costs are things unfavorable to a </a:t>
            </a:r>
            <a:r>
              <a:rPr lang="en-US" sz="2800" dirty="0" err="1" smtClean="0">
                <a:solidFill>
                  <a:srgbClr val="24364C"/>
                </a:solidFill>
                <a:latin typeface="Arial - 28"/>
              </a:rPr>
              <a:t>decisionmaker</a:t>
            </a:r>
            <a:r>
              <a:rPr lang="en-US" sz="2800" dirty="0" smtClean="0">
                <a:solidFill>
                  <a:srgbClr val="24364C"/>
                </a:solidFill>
                <a:latin typeface="Arial - 28"/>
              </a:rPr>
              <a:t>.</a:t>
            </a:r>
            <a:endParaRPr lang="en-US" sz="2800" dirty="0">
              <a:solidFill>
                <a:srgbClr val="24364C"/>
              </a:solidFill>
              <a:latin typeface="Arial - 28"/>
            </a:endParaRPr>
          </a:p>
        </p:txBody>
      </p:sp>
      <p:sp>
        <p:nvSpPr>
          <p:cNvPr id="6" name="TextBox 5"/>
          <p:cNvSpPr txBox="1"/>
          <p:nvPr/>
        </p:nvSpPr>
        <p:spPr>
          <a:xfrm>
            <a:off x="774700" y="2324100"/>
            <a:ext cx="8229600" cy="523220"/>
          </a:xfrm>
          <a:prstGeom prst="rect">
            <a:avLst/>
          </a:prstGeom>
          <a:noFill/>
        </p:spPr>
        <p:txBody>
          <a:bodyPr vert="horz" rtlCol="0">
            <a:spAutoFit/>
          </a:bodyPr>
          <a:lstStyle/>
          <a:p>
            <a:r>
              <a:rPr lang="en-US" sz="2800" dirty="0" smtClean="0">
                <a:solidFill>
                  <a:srgbClr val="24364C"/>
                </a:solidFill>
                <a:latin typeface="Arial - 28"/>
              </a:rPr>
              <a:t>What was the cost of this government purchase?</a:t>
            </a:r>
            <a:endParaRPr lang="en-US" sz="2800" dirty="0">
              <a:solidFill>
                <a:srgbClr val="24364C"/>
              </a:solidFill>
              <a:latin typeface="Arial - 28"/>
            </a:endParaRPr>
          </a:p>
        </p:txBody>
      </p:sp>
      <p:sp>
        <p:nvSpPr>
          <p:cNvPr id="7" name="TextBox 6"/>
          <p:cNvSpPr txBox="1"/>
          <p:nvPr/>
        </p:nvSpPr>
        <p:spPr>
          <a:xfrm>
            <a:off x="774700" y="3009900"/>
            <a:ext cx="8877300" cy="954107"/>
          </a:xfrm>
          <a:prstGeom prst="rect">
            <a:avLst/>
          </a:prstGeom>
          <a:noFill/>
        </p:spPr>
        <p:txBody>
          <a:bodyPr vert="horz" wrap="square" rtlCol="0">
            <a:spAutoFit/>
          </a:bodyPr>
          <a:lstStyle/>
          <a:p>
            <a:r>
              <a:rPr lang="en-US" sz="2800" dirty="0" smtClean="0">
                <a:solidFill>
                  <a:srgbClr val="25374D"/>
                </a:solidFill>
                <a:latin typeface="Arial - 28"/>
              </a:rPr>
              <a:t>$7.2 million; other government purchases that could have been made with $7.2 million</a:t>
            </a:r>
            <a:endParaRPr lang="en-US" sz="2800" dirty="0">
              <a:solidFill>
                <a:srgbClr val="25374D"/>
              </a:solidFill>
              <a:latin typeface="Arial - 28"/>
            </a:endParaRPr>
          </a:p>
        </p:txBody>
      </p:sp>
      <p:grpSp>
        <p:nvGrpSpPr>
          <p:cNvPr id="10" name="Group 9"/>
          <p:cNvGrpSpPr/>
          <p:nvPr/>
        </p:nvGrpSpPr>
        <p:grpSpPr>
          <a:xfrm>
            <a:off x="381000" y="1676400"/>
            <a:ext cx="558800" cy="323165"/>
            <a:chOff x="381000" y="1676400"/>
            <a:chExt cx="558800" cy="323165"/>
          </a:xfrm>
        </p:grpSpPr>
        <p:sp>
          <p:nvSpPr>
            <p:cNvPr id="8" name="Oval 7"/>
            <p:cNvSpPr/>
            <p:nvPr/>
          </p:nvSpPr>
          <p:spPr>
            <a:xfrm>
              <a:off x="413766" y="16874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81000" y="1676400"/>
              <a:ext cx="558800" cy="323165"/>
            </a:xfrm>
            <a:prstGeom prst="rect">
              <a:avLst/>
            </a:prstGeom>
            <a:noFill/>
          </p:spPr>
          <p:txBody>
            <a:bodyPr vert="horz" rtlCol="0">
              <a:spAutoFit/>
            </a:bodyPr>
            <a:lstStyle/>
            <a:p>
              <a:r>
                <a:rPr lang="en-US" sz="1500" b="1" smtClean="0">
                  <a:solidFill>
                    <a:srgbClr val="FFFFFF"/>
                  </a:solidFill>
                  <a:latin typeface="Arial - 20"/>
                </a:rPr>
                <a:t>A</a:t>
              </a:r>
              <a:endParaRPr lang="en-US" sz="1500" b="1">
                <a:solidFill>
                  <a:srgbClr val="FFFFFF"/>
                </a:solidFill>
                <a:latin typeface="Arial - 20"/>
              </a:endParaRPr>
            </a:p>
          </p:txBody>
        </p:sp>
      </p:grpSp>
      <p:grpSp>
        <p:nvGrpSpPr>
          <p:cNvPr id="13" name="Group 12"/>
          <p:cNvGrpSpPr/>
          <p:nvPr/>
        </p:nvGrpSpPr>
        <p:grpSpPr>
          <a:xfrm>
            <a:off x="368300" y="977900"/>
            <a:ext cx="584200" cy="323165"/>
            <a:chOff x="368300" y="977900"/>
            <a:chExt cx="584200" cy="323165"/>
          </a:xfrm>
        </p:grpSpPr>
        <p:sp>
          <p:nvSpPr>
            <p:cNvPr id="11" name="Oval 10"/>
            <p:cNvSpPr/>
            <p:nvPr/>
          </p:nvSpPr>
          <p:spPr>
            <a:xfrm>
              <a:off x="413766" y="9889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68300" y="977900"/>
              <a:ext cx="584200" cy="323165"/>
            </a:xfrm>
            <a:prstGeom prst="rect">
              <a:avLst/>
            </a:prstGeom>
            <a:noFill/>
          </p:spPr>
          <p:txBody>
            <a:bodyPr vert="horz" rtlCol="0">
              <a:spAutoFit/>
            </a:bodyPr>
            <a:lstStyle/>
            <a:p>
              <a:r>
                <a:rPr lang="en-US" sz="1500" b="1" smtClean="0">
                  <a:solidFill>
                    <a:srgbClr val="FFFFFF"/>
                  </a:solidFill>
                  <a:latin typeface="Arial - 20"/>
                </a:rPr>
                <a:t>Q</a:t>
              </a:r>
              <a:endParaRPr lang="en-US" sz="1500" b="1">
                <a:solidFill>
                  <a:srgbClr val="FFFFFF"/>
                </a:solidFill>
                <a:latin typeface="Arial - 20"/>
              </a:endParaRPr>
            </a:p>
          </p:txBody>
        </p:sp>
      </p:grpSp>
      <p:grpSp>
        <p:nvGrpSpPr>
          <p:cNvPr id="16" name="Group 15"/>
          <p:cNvGrpSpPr/>
          <p:nvPr/>
        </p:nvGrpSpPr>
        <p:grpSpPr>
          <a:xfrm>
            <a:off x="381000" y="3073400"/>
            <a:ext cx="558800" cy="323165"/>
            <a:chOff x="381000" y="3073400"/>
            <a:chExt cx="558800" cy="323165"/>
          </a:xfrm>
        </p:grpSpPr>
        <p:sp>
          <p:nvSpPr>
            <p:cNvPr id="14" name="Oval 13"/>
            <p:cNvSpPr/>
            <p:nvPr/>
          </p:nvSpPr>
          <p:spPr>
            <a:xfrm>
              <a:off x="413766" y="307809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81000" y="3073400"/>
              <a:ext cx="558800" cy="323165"/>
            </a:xfrm>
            <a:prstGeom prst="rect">
              <a:avLst/>
            </a:prstGeom>
            <a:noFill/>
          </p:spPr>
          <p:txBody>
            <a:bodyPr vert="horz" rtlCol="0">
              <a:spAutoFit/>
            </a:bodyPr>
            <a:lstStyle/>
            <a:p>
              <a:r>
                <a:rPr lang="en-US" sz="1500" b="1" smtClean="0">
                  <a:solidFill>
                    <a:srgbClr val="FFFFFF"/>
                  </a:solidFill>
                  <a:latin typeface="Arial - 20"/>
                </a:rPr>
                <a:t>A</a:t>
              </a:r>
              <a:endParaRPr lang="en-US" sz="1500" b="1">
                <a:solidFill>
                  <a:srgbClr val="FFFFFF"/>
                </a:solidFill>
                <a:latin typeface="Arial - 20"/>
              </a:endParaRPr>
            </a:p>
          </p:txBody>
        </p:sp>
      </p:grpSp>
      <p:grpSp>
        <p:nvGrpSpPr>
          <p:cNvPr id="19" name="Group 18"/>
          <p:cNvGrpSpPr/>
          <p:nvPr/>
        </p:nvGrpSpPr>
        <p:grpSpPr>
          <a:xfrm>
            <a:off x="381000" y="4787900"/>
            <a:ext cx="558800" cy="323165"/>
            <a:chOff x="381000" y="4787900"/>
            <a:chExt cx="558800" cy="323165"/>
          </a:xfrm>
        </p:grpSpPr>
        <p:sp>
          <p:nvSpPr>
            <p:cNvPr id="17" name="Oval 16"/>
            <p:cNvSpPr/>
            <p:nvPr/>
          </p:nvSpPr>
          <p:spPr>
            <a:xfrm>
              <a:off x="413766" y="479259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381000" y="4787900"/>
              <a:ext cx="558800" cy="323165"/>
            </a:xfrm>
            <a:prstGeom prst="rect">
              <a:avLst/>
            </a:prstGeom>
            <a:noFill/>
          </p:spPr>
          <p:txBody>
            <a:bodyPr vert="horz" rtlCol="0">
              <a:spAutoFit/>
            </a:bodyPr>
            <a:lstStyle/>
            <a:p>
              <a:r>
                <a:rPr lang="en-US" sz="1500" b="1" smtClean="0">
                  <a:solidFill>
                    <a:srgbClr val="FFFFFF"/>
                  </a:solidFill>
                  <a:latin typeface="Arial - 20"/>
                </a:rPr>
                <a:t>A</a:t>
              </a:r>
              <a:endParaRPr lang="en-US" sz="1500" b="1">
                <a:solidFill>
                  <a:srgbClr val="FFFFFF"/>
                </a:solidFill>
                <a:latin typeface="Arial - 20"/>
              </a:endParaRPr>
            </a:p>
          </p:txBody>
        </p:sp>
      </p:grpSp>
      <p:grpSp>
        <p:nvGrpSpPr>
          <p:cNvPr id="22" name="Group 21"/>
          <p:cNvGrpSpPr/>
          <p:nvPr/>
        </p:nvGrpSpPr>
        <p:grpSpPr>
          <a:xfrm>
            <a:off x="368300" y="2374900"/>
            <a:ext cx="584200" cy="323165"/>
            <a:chOff x="368300" y="2374900"/>
            <a:chExt cx="584200" cy="323165"/>
          </a:xfrm>
        </p:grpSpPr>
        <p:sp>
          <p:nvSpPr>
            <p:cNvPr id="20" name="Oval 19"/>
            <p:cNvSpPr/>
            <p:nvPr/>
          </p:nvSpPr>
          <p:spPr>
            <a:xfrm>
              <a:off x="413766" y="23859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68300" y="2374900"/>
              <a:ext cx="584200" cy="323165"/>
            </a:xfrm>
            <a:prstGeom prst="rect">
              <a:avLst/>
            </a:prstGeom>
            <a:noFill/>
          </p:spPr>
          <p:txBody>
            <a:bodyPr vert="horz" rtlCol="0">
              <a:spAutoFit/>
            </a:bodyPr>
            <a:lstStyle/>
            <a:p>
              <a:r>
                <a:rPr lang="en-US" sz="1500" b="1" smtClean="0">
                  <a:solidFill>
                    <a:srgbClr val="FFFFFF"/>
                  </a:solidFill>
                  <a:latin typeface="Arial - 20"/>
                </a:rPr>
                <a:t>Q</a:t>
              </a:r>
              <a:endParaRPr lang="en-US" sz="1500" b="1">
                <a:solidFill>
                  <a:srgbClr val="FFFFFF"/>
                </a:solidFill>
                <a:latin typeface="Arial - 20"/>
              </a:endParaRPr>
            </a:p>
          </p:txBody>
        </p:sp>
      </p:grpSp>
      <p:grpSp>
        <p:nvGrpSpPr>
          <p:cNvPr id="25" name="Group 24"/>
          <p:cNvGrpSpPr/>
          <p:nvPr/>
        </p:nvGrpSpPr>
        <p:grpSpPr>
          <a:xfrm>
            <a:off x="368300" y="4114800"/>
            <a:ext cx="584200" cy="323165"/>
            <a:chOff x="368300" y="4114800"/>
            <a:chExt cx="584200" cy="323165"/>
          </a:xfrm>
        </p:grpSpPr>
        <p:sp>
          <p:nvSpPr>
            <p:cNvPr id="23" name="Oval 22"/>
            <p:cNvSpPr/>
            <p:nvPr/>
          </p:nvSpPr>
          <p:spPr>
            <a:xfrm>
              <a:off x="413766" y="41258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368300" y="4114800"/>
              <a:ext cx="584200" cy="323165"/>
            </a:xfrm>
            <a:prstGeom prst="rect">
              <a:avLst/>
            </a:prstGeom>
            <a:noFill/>
          </p:spPr>
          <p:txBody>
            <a:bodyPr vert="horz" rtlCol="0">
              <a:spAutoFit/>
            </a:bodyPr>
            <a:lstStyle/>
            <a:p>
              <a:r>
                <a:rPr lang="en-US" sz="1500" b="1" smtClean="0">
                  <a:solidFill>
                    <a:srgbClr val="FFFFFF"/>
                  </a:solidFill>
                  <a:latin typeface="Arial - 20"/>
                </a:rPr>
                <a:t>Q</a:t>
              </a:r>
              <a:endParaRPr lang="en-US" sz="1500" b="1">
                <a:solidFill>
                  <a:srgbClr val="FFFFFF"/>
                </a:solidFill>
                <a:latin typeface="Arial - 20"/>
              </a:endParaRPr>
            </a:p>
          </p:txBody>
        </p:sp>
      </p:grpSp>
      <p:sp>
        <p:nvSpPr>
          <p:cNvPr id="26" name="TextBox 25"/>
          <p:cNvSpPr txBox="1"/>
          <p:nvPr/>
        </p:nvSpPr>
        <p:spPr>
          <a:xfrm>
            <a:off x="774700" y="4064000"/>
            <a:ext cx="3505200" cy="523220"/>
          </a:xfrm>
          <a:prstGeom prst="rect">
            <a:avLst/>
          </a:prstGeom>
          <a:noFill/>
        </p:spPr>
        <p:txBody>
          <a:bodyPr vert="horz" rtlCol="0">
            <a:spAutoFit/>
          </a:bodyPr>
          <a:lstStyle/>
          <a:p>
            <a:r>
              <a:rPr lang="en-US" sz="2800" dirty="0" smtClean="0">
                <a:solidFill>
                  <a:srgbClr val="24364D"/>
                </a:solidFill>
                <a:latin typeface="Arial - 28"/>
              </a:rPr>
              <a:t>What are benefits?</a:t>
            </a:r>
            <a:endParaRPr lang="en-US" sz="2800" dirty="0">
              <a:solidFill>
                <a:srgbClr val="24364D"/>
              </a:solidFill>
              <a:latin typeface="Arial - 28"/>
            </a:endParaRPr>
          </a:p>
        </p:txBody>
      </p:sp>
      <p:sp>
        <p:nvSpPr>
          <p:cNvPr id="27" name="TextBox 26"/>
          <p:cNvSpPr txBox="1"/>
          <p:nvPr/>
        </p:nvSpPr>
        <p:spPr>
          <a:xfrm>
            <a:off x="774700" y="4724400"/>
            <a:ext cx="8712200" cy="954107"/>
          </a:xfrm>
          <a:prstGeom prst="rect">
            <a:avLst/>
          </a:prstGeom>
          <a:noFill/>
        </p:spPr>
        <p:txBody>
          <a:bodyPr vert="horz" rtlCol="0">
            <a:spAutoFit/>
          </a:bodyPr>
          <a:lstStyle/>
          <a:p>
            <a:r>
              <a:rPr lang="en-US" sz="2800" dirty="0" smtClean="0">
                <a:solidFill>
                  <a:srgbClr val="24364D"/>
                </a:solidFill>
                <a:latin typeface="Arial - 28"/>
              </a:rPr>
              <a:t>Benefits are things that are favorable to a </a:t>
            </a:r>
            <a:r>
              <a:rPr lang="en-US" sz="2800" dirty="0" err="1" smtClean="0">
                <a:solidFill>
                  <a:srgbClr val="24364D"/>
                </a:solidFill>
                <a:latin typeface="Arial - 28"/>
              </a:rPr>
              <a:t>decisionmaker</a:t>
            </a:r>
            <a:r>
              <a:rPr lang="en-US" sz="2800" dirty="0" smtClean="0">
                <a:solidFill>
                  <a:srgbClr val="24364D"/>
                </a:solidFill>
                <a:latin typeface="Arial - 28"/>
              </a:rPr>
              <a:t>.</a:t>
            </a:r>
            <a:endParaRPr lang="en-US" sz="2800" dirty="0">
              <a:solidFill>
                <a:srgbClr val="24364D"/>
              </a:solidFill>
              <a:latin typeface="Arial - 28"/>
            </a:endParaRPr>
          </a:p>
        </p:txBody>
      </p:sp>
    </p:spTree>
    <p:extLst>
      <p:ext uri="{BB962C8B-B14F-4D97-AF65-F5344CB8AC3E}">
        <p14:creationId xmlns:p14="http://schemas.microsoft.com/office/powerpoint/2010/main" val="1392463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6011"/>
          </a:xfrm>
          <a:prstGeom prst="rect">
            <a:avLst/>
          </a:prstGeom>
          <a:solidFill>
            <a:scrgbClr r="0" g="0" b="0">
              <a:alpha val="0"/>
            </a:scrgbClr>
          </a:solidFill>
        </p:spPr>
      </p:pic>
      <p:sp>
        <p:nvSpPr>
          <p:cNvPr id="3" name="TextBox 2"/>
          <p:cNvSpPr txBox="1"/>
          <p:nvPr/>
        </p:nvSpPr>
        <p:spPr>
          <a:xfrm>
            <a:off x="1562100" y="76200"/>
            <a:ext cx="4953000" cy="415498"/>
          </a:xfrm>
          <a:prstGeom prst="rect">
            <a:avLst/>
          </a:prstGeom>
          <a:noFill/>
        </p:spPr>
        <p:txBody>
          <a:bodyPr vert="horz" rtlCol="0">
            <a:spAutoFit/>
          </a:bodyPr>
          <a:lstStyle/>
          <a:p>
            <a:r>
              <a:rPr lang="en-US" sz="2100" b="1" smtClean="0">
                <a:solidFill>
                  <a:srgbClr val="FFFFFF"/>
                </a:solidFill>
                <a:latin typeface="Arial - 28"/>
              </a:rPr>
              <a:t>Unintended Consequences</a:t>
            </a:r>
            <a:endParaRPr lang="en-US" sz="2100" b="1">
              <a:solidFill>
                <a:srgbClr val="FFFFFF"/>
              </a:solidFill>
              <a:latin typeface="Arial - 28"/>
            </a:endParaRPr>
          </a:p>
        </p:txBody>
      </p:sp>
      <p:sp>
        <p:nvSpPr>
          <p:cNvPr id="4" name="TextBox 3"/>
          <p:cNvSpPr txBox="1"/>
          <p:nvPr/>
        </p:nvSpPr>
        <p:spPr>
          <a:xfrm>
            <a:off x="774700" y="927100"/>
            <a:ext cx="8991600" cy="954107"/>
          </a:xfrm>
          <a:prstGeom prst="rect">
            <a:avLst/>
          </a:prstGeom>
          <a:noFill/>
        </p:spPr>
        <p:txBody>
          <a:bodyPr vert="horz" rtlCol="0">
            <a:spAutoFit/>
          </a:bodyPr>
          <a:lstStyle/>
          <a:p>
            <a:r>
              <a:rPr lang="en-US" sz="2800" dirty="0" smtClean="0">
                <a:solidFill>
                  <a:srgbClr val="23354B"/>
                </a:solidFill>
                <a:latin typeface="Arial - 28"/>
              </a:rPr>
              <a:t>What was the immediate benefit of this government purchase?</a:t>
            </a:r>
            <a:endParaRPr lang="en-US" sz="2800" dirty="0">
              <a:solidFill>
                <a:srgbClr val="23354B"/>
              </a:solidFill>
              <a:latin typeface="Arial - 28"/>
            </a:endParaRPr>
          </a:p>
        </p:txBody>
      </p:sp>
      <p:sp>
        <p:nvSpPr>
          <p:cNvPr id="5" name="TextBox 4"/>
          <p:cNvSpPr txBox="1"/>
          <p:nvPr/>
        </p:nvSpPr>
        <p:spPr>
          <a:xfrm>
            <a:off x="774700" y="1993900"/>
            <a:ext cx="7162800" cy="523220"/>
          </a:xfrm>
          <a:prstGeom prst="rect">
            <a:avLst/>
          </a:prstGeom>
          <a:noFill/>
        </p:spPr>
        <p:txBody>
          <a:bodyPr vert="horz" rtlCol="0">
            <a:spAutoFit/>
          </a:bodyPr>
          <a:lstStyle/>
          <a:p>
            <a:r>
              <a:rPr lang="en-US" sz="2800" dirty="0" smtClean="0">
                <a:solidFill>
                  <a:srgbClr val="24364C"/>
                </a:solidFill>
                <a:latin typeface="Arial - 28"/>
              </a:rPr>
              <a:t>The United States obtained more territory</a:t>
            </a:r>
            <a:r>
              <a:rPr lang="en-US" sz="2100" dirty="0" smtClean="0">
                <a:solidFill>
                  <a:srgbClr val="24364C"/>
                </a:solidFill>
                <a:latin typeface="Arial - 28"/>
              </a:rPr>
              <a:t>.</a:t>
            </a:r>
            <a:endParaRPr lang="en-US" sz="2100" dirty="0">
              <a:solidFill>
                <a:srgbClr val="24364C"/>
              </a:solidFill>
              <a:latin typeface="Arial - 28"/>
            </a:endParaRPr>
          </a:p>
        </p:txBody>
      </p:sp>
      <p:sp>
        <p:nvSpPr>
          <p:cNvPr id="6" name="TextBox 5"/>
          <p:cNvSpPr txBox="1"/>
          <p:nvPr/>
        </p:nvSpPr>
        <p:spPr>
          <a:xfrm>
            <a:off x="774700" y="2667000"/>
            <a:ext cx="9652000" cy="954107"/>
          </a:xfrm>
          <a:prstGeom prst="rect">
            <a:avLst/>
          </a:prstGeom>
          <a:noFill/>
        </p:spPr>
        <p:txBody>
          <a:bodyPr vert="horz" rtlCol="0">
            <a:spAutoFit/>
          </a:bodyPr>
          <a:lstStyle/>
          <a:p>
            <a:r>
              <a:rPr lang="en-US" sz="2800" dirty="0" smtClean="0">
                <a:solidFill>
                  <a:srgbClr val="25374E"/>
                </a:solidFill>
                <a:latin typeface="Arial - 28"/>
              </a:rPr>
              <a:t>Why did the U.S. government purchase the territory of Alaska?</a:t>
            </a:r>
            <a:endParaRPr lang="en-US" sz="2800" dirty="0">
              <a:solidFill>
                <a:srgbClr val="25374E"/>
              </a:solidFill>
              <a:latin typeface="Arial - 28"/>
            </a:endParaRPr>
          </a:p>
        </p:txBody>
      </p:sp>
      <p:grpSp>
        <p:nvGrpSpPr>
          <p:cNvPr id="9" name="Group 8"/>
          <p:cNvGrpSpPr/>
          <p:nvPr/>
        </p:nvGrpSpPr>
        <p:grpSpPr>
          <a:xfrm>
            <a:off x="381000" y="2044700"/>
            <a:ext cx="558800" cy="323165"/>
            <a:chOff x="381000" y="2044700"/>
            <a:chExt cx="558800" cy="323165"/>
          </a:xfrm>
        </p:grpSpPr>
        <p:sp>
          <p:nvSpPr>
            <p:cNvPr id="7" name="Oval 6"/>
            <p:cNvSpPr/>
            <p:nvPr/>
          </p:nvSpPr>
          <p:spPr>
            <a:xfrm>
              <a:off x="413766" y="20557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81000" y="2044700"/>
              <a:ext cx="558800" cy="323165"/>
            </a:xfrm>
            <a:prstGeom prst="rect">
              <a:avLst/>
            </a:prstGeom>
            <a:noFill/>
          </p:spPr>
          <p:txBody>
            <a:bodyPr vert="horz" rtlCol="0">
              <a:spAutoFit/>
            </a:bodyPr>
            <a:lstStyle/>
            <a:p>
              <a:r>
                <a:rPr lang="en-US" sz="1500" b="1" smtClean="0">
                  <a:solidFill>
                    <a:srgbClr val="FFFFFF"/>
                  </a:solidFill>
                  <a:latin typeface="Arial - 20"/>
                </a:rPr>
                <a:t>A</a:t>
              </a:r>
              <a:endParaRPr lang="en-US" sz="1500" b="1">
                <a:solidFill>
                  <a:srgbClr val="FFFFFF"/>
                </a:solidFill>
                <a:latin typeface="Arial - 20"/>
              </a:endParaRPr>
            </a:p>
          </p:txBody>
        </p:sp>
      </p:grpSp>
      <p:grpSp>
        <p:nvGrpSpPr>
          <p:cNvPr id="12" name="Group 11"/>
          <p:cNvGrpSpPr/>
          <p:nvPr/>
        </p:nvGrpSpPr>
        <p:grpSpPr>
          <a:xfrm>
            <a:off x="368300" y="977900"/>
            <a:ext cx="584200" cy="323165"/>
            <a:chOff x="368300" y="977900"/>
            <a:chExt cx="584200" cy="323165"/>
          </a:xfrm>
        </p:grpSpPr>
        <p:sp>
          <p:nvSpPr>
            <p:cNvPr id="10" name="Oval 9"/>
            <p:cNvSpPr/>
            <p:nvPr/>
          </p:nvSpPr>
          <p:spPr>
            <a:xfrm>
              <a:off x="413766" y="9889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68300" y="977900"/>
              <a:ext cx="584200" cy="323165"/>
            </a:xfrm>
            <a:prstGeom prst="rect">
              <a:avLst/>
            </a:prstGeom>
            <a:noFill/>
          </p:spPr>
          <p:txBody>
            <a:bodyPr vert="horz" rtlCol="0">
              <a:spAutoFit/>
            </a:bodyPr>
            <a:lstStyle/>
            <a:p>
              <a:r>
                <a:rPr lang="en-US" sz="1500" b="1" smtClean="0">
                  <a:solidFill>
                    <a:srgbClr val="FFFFFF"/>
                  </a:solidFill>
                  <a:latin typeface="Arial - 20"/>
                </a:rPr>
                <a:t>Q</a:t>
              </a:r>
              <a:endParaRPr lang="en-US" sz="1500" b="1">
                <a:solidFill>
                  <a:srgbClr val="FFFFFF"/>
                </a:solidFill>
                <a:latin typeface="Arial - 20"/>
              </a:endParaRPr>
            </a:p>
          </p:txBody>
        </p:sp>
      </p:grpSp>
      <p:grpSp>
        <p:nvGrpSpPr>
          <p:cNvPr id="15" name="Group 14"/>
          <p:cNvGrpSpPr/>
          <p:nvPr/>
        </p:nvGrpSpPr>
        <p:grpSpPr>
          <a:xfrm>
            <a:off x="381000" y="3835400"/>
            <a:ext cx="558800" cy="323165"/>
            <a:chOff x="381000" y="3835400"/>
            <a:chExt cx="558800" cy="323165"/>
          </a:xfrm>
        </p:grpSpPr>
        <p:sp>
          <p:nvSpPr>
            <p:cNvPr id="13" name="Oval 12"/>
            <p:cNvSpPr/>
            <p:nvPr/>
          </p:nvSpPr>
          <p:spPr>
            <a:xfrm>
              <a:off x="413766" y="384009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81000" y="3835400"/>
              <a:ext cx="558800" cy="323165"/>
            </a:xfrm>
            <a:prstGeom prst="rect">
              <a:avLst/>
            </a:prstGeom>
            <a:noFill/>
          </p:spPr>
          <p:txBody>
            <a:bodyPr vert="horz" rtlCol="0">
              <a:spAutoFit/>
            </a:bodyPr>
            <a:lstStyle/>
            <a:p>
              <a:r>
                <a:rPr lang="en-US" sz="1500" b="1" smtClean="0">
                  <a:solidFill>
                    <a:srgbClr val="FFFFFF"/>
                  </a:solidFill>
                  <a:latin typeface="Arial - 20"/>
                </a:rPr>
                <a:t>A</a:t>
              </a:r>
              <a:endParaRPr lang="en-US" sz="1500" b="1">
                <a:solidFill>
                  <a:srgbClr val="FFFFFF"/>
                </a:solidFill>
                <a:latin typeface="Arial - 20"/>
              </a:endParaRPr>
            </a:p>
          </p:txBody>
        </p:sp>
      </p:grpSp>
      <p:grpSp>
        <p:nvGrpSpPr>
          <p:cNvPr id="18" name="Group 17"/>
          <p:cNvGrpSpPr/>
          <p:nvPr/>
        </p:nvGrpSpPr>
        <p:grpSpPr>
          <a:xfrm>
            <a:off x="368300" y="2717800"/>
            <a:ext cx="584200" cy="323165"/>
            <a:chOff x="368300" y="2717800"/>
            <a:chExt cx="584200" cy="323165"/>
          </a:xfrm>
        </p:grpSpPr>
        <p:sp>
          <p:nvSpPr>
            <p:cNvPr id="16" name="Oval 15"/>
            <p:cNvSpPr/>
            <p:nvPr/>
          </p:nvSpPr>
          <p:spPr>
            <a:xfrm>
              <a:off x="413766" y="27288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68300" y="2717800"/>
              <a:ext cx="584200" cy="323165"/>
            </a:xfrm>
            <a:prstGeom prst="rect">
              <a:avLst/>
            </a:prstGeom>
            <a:noFill/>
          </p:spPr>
          <p:txBody>
            <a:bodyPr vert="horz" rtlCol="0">
              <a:spAutoFit/>
            </a:bodyPr>
            <a:lstStyle/>
            <a:p>
              <a:r>
                <a:rPr lang="en-US" sz="1500" b="1" smtClean="0">
                  <a:solidFill>
                    <a:srgbClr val="FFFFFF"/>
                  </a:solidFill>
                  <a:latin typeface="Arial - 20"/>
                </a:rPr>
                <a:t>Q</a:t>
              </a:r>
              <a:endParaRPr lang="en-US" sz="1500" b="1">
                <a:solidFill>
                  <a:srgbClr val="FFFFFF"/>
                </a:solidFill>
                <a:latin typeface="Arial - 20"/>
              </a:endParaRPr>
            </a:p>
          </p:txBody>
        </p:sp>
      </p:grpSp>
      <p:sp>
        <p:nvSpPr>
          <p:cNvPr id="19" name="TextBox 18"/>
          <p:cNvSpPr txBox="1"/>
          <p:nvPr/>
        </p:nvSpPr>
        <p:spPr>
          <a:xfrm>
            <a:off x="774700" y="3784600"/>
            <a:ext cx="8864600" cy="954107"/>
          </a:xfrm>
          <a:prstGeom prst="rect">
            <a:avLst/>
          </a:prstGeom>
          <a:noFill/>
        </p:spPr>
        <p:txBody>
          <a:bodyPr vert="horz" rtlCol="0">
            <a:spAutoFit/>
          </a:bodyPr>
          <a:lstStyle/>
          <a:p>
            <a:r>
              <a:rPr lang="en-US" sz="2800" dirty="0" smtClean="0">
                <a:solidFill>
                  <a:srgbClr val="24364D"/>
                </a:solidFill>
                <a:latin typeface="Arial - 28"/>
              </a:rPr>
              <a:t>The government made the purchase to increase the size and military stance of the United States.</a:t>
            </a:r>
            <a:endParaRPr lang="en-US" sz="2800" dirty="0">
              <a:solidFill>
                <a:srgbClr val="24364D"/>
              </a:solidFill>
              <a:latin typeface="Arial - 28"/>
            </a:endParaRPr>
          </a:p>
        </p:txBody>
      </p:sp>
    </p:spTree>
    <p:extLst>
      <p:ext uri="{BB962C8B-B14F-4D97-AF65-F5344CB8AC3E}">
        <p14:creationId xmlns:p14="http://schemas.microsoft.com/office/powerpoint/2010/main" val="632820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10160000" cy="596011"/>
          </a:xfrm>
          <a:prstGeom prst="rect">
            <a:avLst/>
          </a:prstGeom>
          <a:solidFill>
            <a:scrgbClr r="0" g="0" b="0">
              <a:alpha val="0"/>
            </a:scrgbClr>
          </a:solidFill>
        </p:spPr>
      </p:pic>
      <p:sp>
        <p:nvSpPr>
          <p:cNvPr id="3" name="TextBox 2"/>
          <p:cNvSpPr txBox="1"/>
          <p:nvPr/>
        </p:nvSpPr>
        <p:spPr>
          <a:xfrm>
            <a:off x="1562100" y="76200"/>
            <a:ext cx="4953000" cy="415498"/>
          </a:xfrm>
          <a:prstGeom prst="rect">
            <a:avLst/>
          </a:prstGeom>
          <a:noFill/>
        </p:spPr>
        <p:txBody>
          <a:bodyPr vert="horz" rtlCol="0">
            <a:spAutoFit/>
          </a:bodyPr>
          <a:lstStyle/>
          <a:p>
            <a:r>
              <a:rPr lang="en-US" sz="2100" b="1" smtClean="0">
                <a:solidFill>
                  <a:srgbClr val="FFFFFF"/>
                </a:solidFill>
                <a:latin typeface="Arial - 28"/>
              </a:rPr>
              <a:t>Unintended Consequences</a:t>
            </a:r>
            <a:endParaRPr lang="en-US" sz="2100" b="1">
              <a:solidFill>
                <a:srgbClr val="FFFFFF"/>
              </a:solidFill>
              <a:latin typeface="Arial - 28"/>
            </a:endParaRPr>
          </a:p>
        </p:txBody>
      </p:sp>
      <p:sp>
        <p:nvSpPr>
          <p:cNvPr id="4" name="TextBox 3"/>
          <p:cNvSpPr txBox="1"/>
          <p:nvPr/>
        </p:nvSpPr>
        <p:spPr>
          <a:xfrm>
            <a:off x="774700" y="927100"/>
            <a:ext cx="6553200" cy="523220"/>
          </a:xfrm>
          <a:prstGeom prst="rect">
            <a:avLst/>
          </a:prstGeom>
          <a:noFill/>
        </p:spPr>
        <p:txBody>
          <a:bodyPr vert="horz" rtlCol="0">
            <a:spAutoFit/>
          </a:bodyPr>
          <a:lstStyle/>
          <a:p>
            <a:r>
              <a:rPr lang="en-US" sz="2800" dirty="0" smtClean="0">
                <a:solidFill>
                  <a:srgbClr val="23354B"/>
                </a:solidFill>
                <a:latin typeface="Arial - 28"/>
              </a:rPr>
              <a:t>How did people react to the purchase?</a:t>
            </a:r>
            <a:endParaRPr lang="en-US" sz="2800" dirty="0">
              <a:solidFill>
                <a:srgbClr val="23354B"/>
              </a:solidFill>
              <a:latin typeface="Arial - 28"/>
            </a:endParaRPr>
          </a:p>
        </p:txBody>
      </p:sp>
      <p:sp>
        <p:nvSpPr>
          <p:cNvPr id="5" name="TextBox 4"/>
          <p:cNvSpPr txBox="1"/>
          <p:nvPr/>
        </p:nvSpPr>
        <p:spPr>
          <a:xfrm>
            <a:off x="774700" y="1562100"/>
            <a:ext cx="9449646" cy="954107"/>
          </a:xfrm>
          <a:prstGeom prst="rect">
            <a:avLst/>
          </a:prstGeom>
          <a:noFill/>
        </p:spPr>
        <p:txBody>
          <a:bodyPr vert="horz" rtlCol="0">
            <a:spAutoFit/>
          </a:bodyPr>
          <a:lstStyle/>
          <a:p>
            <a:r>
              <a:rPr lang="en-US" sz="2800" dirty="0" smtClean="0">
                <a:solidFill>
                  <a:srgbClr val="24364C"/>
                </a:solidFill>
                <a:latin typeface="Arial - 28"/>
              </a:rPr>
              <a:t>Some criticized the purchase and called it Seward's Folly, which meant it was believed a foolish purchase.</a:t>
            </a:r>
            <a:endParaRPr lang="en-US" sz="2800" dirty="0">
              <a:solidFill>
                <a:srgbClr val="24364C"/>
              </a:solidFill>
              <a:latin typeface="Arial - 28"/>
            </a:endParaRPr>
          </a:p>
        </p:txBody>
      </p:sp>
      <p:sp>
        <p:nvSpPr>
          <p:cNvPr id="6" name="TextBox 5"/>
          <p:cNvSpPr txBox="1"/>
          <p:nvPr/>
        </p:nvSpPr>
        <p:spPr>
          <a:xfrm>
            <a:off x="774700" y="2667000"/>
            <a:ext cx="6426200" cy="523220"/>
          </a:xfrm>
          <a:prstGeom prst="rect">
            <a:avLst/>
          </a:prstGeom>
          <a:noFill/>
        </p:spPr>
        <p:txBody>
          <a:bodyPr vert="horz" rtlCol="0">
            <a:spAutoFit/>
          </a:bodyPr>
          <a:lstStyle/>
          <a:p>
            <a:r>
              <a:rPr lang="en-US" sz="2800" dirty="0" smtClean="0">
                <a:solidFill>
                  <a:srgbClr val="25374E"/>
                </a:solidFill>
                <a:latin typeface="Arial - 28"/>
              </a:rPr>
              <a:t>What are unintended consequences?</a:t>
            </a:r>
            <a:endParaRPr lang="en-US" sz="2800" dirty="0">
              <a:solidFill>
                <a:srgbClr val="25374E"/>
              </a:solidFill>
              <a:latin typeface="Arial - 28"/>
            </a:endParaRPr>
          </a:p>
        </p:txBody>
      </p:sp>
      <p:grpSp>
        <p:nvGrpSpPr>
          <p:cNvPr id="9" name="Group 8"/>
          <p:cNvGrpSpPr/>
          <p:nvPr/>
        </p:nvGrpSpPr>
        <p:grpSpPr>
          <a:xfrm>
            <a:off x="381000" y="1612900"/>
            <a:ext cx="558800" cy="323165"/>
            <a:chOff x="381000" y="1612900"/>
            <a:chExt cx="558800" cy="323165"/>
          </a:xfrm>
        </p:grpSpPr>
        <p:sp>
          <p:nvSpPr>
            <p:cNvPr id="7" name="Oval 6"/>
            <p:cNvSpPr/>
            <p:nvPr/>
          </p:nvSpPr>
          <p:spPr>
            <a:xfrm>
              <a:off x="413766" y="16239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81000" y="1612900"/>
              <a:ext cx="558800" cy="323165"/>
            </a:xfrm>
            <a:prstGeom prst="rect">
              <a:avLst/>
            </a:prstGeom>
            <a:noFill/>
          </p:spPr>
          <p:txBody>
            <a:bodyPr vert="horz" rtlCol="0">
              <a:spAutoFit/>
            </a:bodyPr>
            <a:lstStyle/>
            <a:p>
              <a:r>
                <a:rPr lang="en-US" sz="1500" b="1" smtClean="0">
                  <a:solidFill>
                    <a:srgbClr val="FFFFFF"/>
                  </a:solidFill>
                  <a:latin typeface="Arial - 20"/>
                </a:rPr>
                <a:t>A</a:t>
              </a:r>
              <a:endParaRPr lang="en-US" sz="1500" b="1">
                <a:solidFill>
                  <a:srgbClr val="FFFFFF"/>
                </a:solidFill>
                <a:latin typeface="Arial - 20"/>
              </a:endParaRPr>
            </a:p>
          </p:txBody>
        </p:sp>
      </p:grpSp>
      <p:grpSp>
        <p:nvGrpSpPr>
          <p:cNvPr id="12" name="Group 11"/>
          <p:cNvGrpSpPr/>
          <p:nvPr/>
        </p:nvGrpSpPr>
        <p:grpSpPr>
          <a:xfrm>
            <a:off x="368300" y="977900"/>
            <a:ext cx="584200" cy="323165"/>
            <a:chOff x="368300" y="977900"/>
            <a:chExt cx="584200" cy="323165"/>
          </a:xfrm>
        </p:grpSpPr>
        <p:sp>
          <p:nvSpPr>
            <p:cNvPr id="10" name="Oval 9"/>
            <p:cNvSpPr/>
            <p:nvPr/>
          </p:nvSpPr>
          <p:spPr>
            <a:xfrm>
              <a:off x="413766" y="9889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68300" y="977900"/>
              <a:ext cx="584200" cy="323165"/>
            </a:xfrm>
            <a:prstGeom prst="rect">
              <a:avLst/>
            </a:prstGeom>
            <a:noFill/>
          </p:spPr>
          <p:txBody>
            <a:bodyPr vert="horz" rtlCol="0">
              <a:spAutoFit/>
            </a:bodyPr>
            <a:lstStyle/>
            <a:p>
              <a:r>
                <a:rPr lang="en-US" sz="1500" b="1" smtClean="0">
                  <a:solidFill>
                    <a:srgbClr val="FFFFFF"/>
                  </a:solidFill>
                  <a:latin typeface="Arial - 20"/>
                </a:rPr>
                <a:t>Q</a:t>
              </a:r>
              <a:endParaRPr lang="en-US" sz="1500" b="1">
                <a:solidFill>
                  <a:srgbClr val="FFFFFF"/>
                </a:solidFill>
                <a:latin typeface="Arial - 20"/>
              </a:endParaRPr>
            </a:p>
          </p:txBody>
        </p:sp>
      </p:grpSp>
      <p:grpSp>
        <p:nvGrpSpPr>
          <p:cNvPr id="15" name="Group 14"/>
          <p:cNvGrpSpPr/>
          <p:nvPr/>
        </p:nvGrpSpPr>
        <p:grpSpPr>
          <a:xfrm>
            <a:off x="381000" y="3416300"/>
            <a:ext cx="558800" cy="323165"/>
            <a:chOff x="381000" y="3416300"/>
            <a:chExt cx="558800" cy="323165"/>
          </a:xfrm>
        </p:grpSpPr>
        <p:sp>
          <p:nvSpPr>
            <p:cNvPr id="13" name="Oval 12"/>
            <p:cNvSpPr/>
            <p:nvPr/>
          </p:nvSpPr>
          <p:spPr>
            <a:xfrm>
              <a:off x="413766" y="342099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81000" y="3416300"/>
              <a:ext cx="558800" cy="323165"/>
            </a:xfrm>
            <a:prstGeom prst="rect">
              <a:avLst/>
            </a:prstGeom>
            <a:noFill/>
          </p:spPr>
          <p:txBody>
            <a:bodyPr vert="horz" rtlCol="0">
              <a:spAutoFit/>
            </a:bodyPr>
            <a:lstStyle/>
            <a:p>
              <a:r>
                <a:rPr lang="en-US" sz="1500" b="1" smtClean="0">
                  <a:solidFill>
                    <a:srgbClr val="FFFFFF"/>
                  </a:solidFill>
                  <a:latin typeface="Arial - 20"/>
                </a:rPr>
                <a:t>A</a:t>
              </a:r>
              <a:endParaRPr lang="en-US" sz="1500" b="1">
                <a:solidFill>
                  <a:srgbClr val="FFFFFF"/>
                </a:solidFill>
                <a:latin typeface="Arial - 20"/>
              </a:endParaRPr>
            </a:p>
          </p:txBody>
        </p:sp>
      </p:grpSp>
      <p:grpSp>
        <p:nvGrpSpPr>
          <p:cNvPr id="18" name="Group 17"/>
          <p:cNvGrpSpPr/>
          <p:nvPr/>
        </p:nvGrpSpPr>
        <p:grpSpPr>
          <a:xfrm>
            <a:off x="368300" y="2717800"/>
            <a:ext cx="584200" cy="323165"/>
            <a:chOff x="368300" y="2717800"/>
            <a:chExt cx="584200" cy="323165"/>
          </a:xfrm>
        </p:grpSpPr>
        <p:sp>
          <p:nvSpPr>
            <p:cNvPr id="16" name="Oval 15"/>
            <p:cNvSpPr/>
            <p:nvPr/>
          </p:nvSpPr>
          <p:spPr>
            <a:xfrm>
              <a:off x="413766" y="2728849"/>
              <a:ext cx="265176" cy="265176"/>
            </a:xfrm>
            <a:prstGeom prst="ellipse">
              <a:avLst/>
            </a:prstGeom>
            <a:solidFill>
              <a:srgbClr val="324B6A"/>
            </a:solidFill>
            <a:ln w="38100" cap="flat" cmpd="sng" algn="ctr">
              <a:solidFill>
                <a:srgbClr val="324B6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68300" y="2717800"/>
              <a:ext cx="584200" cy="323165"/>
            </a:xfrm>
            <a:prstGeom prst="rect">
              <a:avLst/>
            </a:prstGeom>
            <a:noFill/>
          </p:spPr>
          <p:txBody>
            <a:bodyPr vert="horz" rtlCol="0">
              <a:spAutoFit/>
            </a:bodyPr>
            <a:lstStyle/>
            <a:p>
              <a:r>
                <a:rPr lang="en-US" sz="1500" b="1" smtClean="0">
                  <a:solidFill>
                    <a:srgbClr val="FFFFFF"/>
                  </a:solidFill>
                  <a:latin typeface="Arial - 20"/>
                </a:rPr>
                <a:t>Q</a:t>
              </a:r>
              <a:endParaRPr lang="en-US" sz="1500" b="1">
                <a:solidFill>
                  <a:srgbClr val="FFFFFF"/>
                </a:solidFill>
                <a:latin typeface="Arial - 20"/>
              </a:endParaRPr>
            </a:p>
          </p:txBody>
        </p:sp>
      </p:grpSp>
      <p:sp>
        <p:nvSpPr>
          <p:cNvPr id="19" name="TextBox 18"/>
          <p:cNvSpPr txBox="1"/>
          <p:nvPr/>
        </p:nvSpPr>
        <p:spPr>
          <a:xfrm>
            <a:off x="774700" y="3365500"/>
            <a:ext cx="8915400" cy="954107"/>
          </a:xfrm>
          <a:prstGeom prst="rect">
            <a:avLst/>
          </a:prstGeom>
          <a:noFill/>
        </p:spPr>
        <p:txBody>
          <a:bodyPr vert="horz" rtlCol="0">
            <a:spAutoFit/>
          </a:bodyPr>
          <a:lstStyle/>
          <a:p>
            <a:r>
              <a:rPr lang="en-US" sz="2800" dirty="0" smtClean="0">
                <a:solidFill>
                  <a:srgbClr val="24364D"/>
                </a:solidFill>
                <a:latin typeface="Arial - 28"/>
              </a:rPr>
              <a:t>Unintended consequences are unforeseen costs or benefits.</a:t>
            </a:r>
            <a:endParaRPr lang="en-US" sz="2800" dirty="0">
              <a:solidFill>
                <a:srgbClr val="24364D"/>
              </a:solidFill>
              <a:latin typeface="Arial - 28"/>
            </a:endParaRPr>
          </a:p>
        </p:txBody>
      </p:sp>
    </p:spTree>
    <p:extLst>
      <p:ext uri="{BB962C8B-B14F-4D97-AF65-F5344CB8AC3E}">
        <p14:creationId xmlns:p14="http://schemas.microsoft.com/office/powerpoint/2010/main" val="4230729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626</Words>
  <Application>Microsoft Office PowerPoint</Application>
  <PresentationFormat>Custom</PresentationFormat>
  <Paragraphs>128</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 - 28</vt:lpstr>
      <vt:lpstr>Calibri</vt:lpstr>
      <vt:lpstr>Arial - 36</vt:lpstr>
      <vt:lpstr>Arial - 20</vt:lpstr>
      <vt:lpstr>Arial</vt:lpstr>
      <vt:lpstr>Arial - 16</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Federal Reserve System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 Flowers</dc:creator>
  <cp:lastModifiedBy>Flowers, Barbara</cp:lastModifiedBy>
  <cp:revision>6</cp:revision>
  <dcterms:created xsi:type="dcterms:W3CDTF">2013-02-12T20:44:18Z</dcterms:created>
  <dcterms:modified xsi:type="dcterms:W3CDTF">2016-08-18T13:23:41Z</dcterms:modified>
</cp:coreProperties>
</file>