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7" r:id="rId5"/>
    <p:sldId id="269"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660"/>
  </p:normalViewPr>
  <p:slideViewPr>
    <p:cSldViewPr snapToGrid="0">
      <p:cViewPr varScale="1">
        <p:scale>
          <a:sx n="72" d="100"/>
          <a:sy n="72" d="100"/>
        </p:scale>
        <p:origin x="78"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4C01BE-B210-4C16-8C51-AC520D314669}"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5516BE59-0939-4002-AF0C-2B8E266B3CA6}">
      <dgm:prSet/>
      <dgm:spPr/>
      <dgm:t>
        <a:bodyPr/>
        <a:lstStyle/>
        <a:p>
          <a:r>
            <a:rPr lang="en-US"/>
            <a:t>Traditional Savings Account</a:t>
          </a:r>
        </a:p>
      </dgm:t>
    </dgm:pt>
    <dgm:pt modelId="{7610D820-0125-4C15-87FF-4F11387ECD8E}" type="parTrans" cxnId="{4884645E-6A33-4D39-9C61-5C718057E313}">
      <dgm:prSet/>
      <dgm:spPr/>
      <dgm:t>
        <a:bodyPr/>
        <a:lstStyle/>
        <a:p>
          <a:endParaRPr lang="en-US"/>
        </a:p>
      </dgm:t>
    </dgm:pt>
    <dgm:pt modelId="{C6D5A549-29C3-4DE4-AC60-AC44DD9C61D3}" type="sibTrans" cxnId="{4884645E-6A33-4D39-9C61-5C718057E313}">
      <dgm:prSet/>
      <dgm:spPr/>
      <dgm:t>
        <a:bodyPr/>
        <a:lstStyle/>
        <a:p>
          <a:endParaRPr lang="en-US"/>
        </a:p>
      </dgm:t>
    </dgm:pt>
    <dgm:pt modelId="{CA675A9B-0FD6-4FC7-8191-6886CD373910}">
      <dgm:prSet/>
      <dgm:spPr/>
      <dgm:t>
        <a:bodyPr/>
        <a:lstStyle/>
        <a:p>
          <a:r>
            <a:rPr lang="en-US"/>
            <a:t>Certificate of Deposit</a:t>
          </a:r>
        </a:p>
      </dgm:t>
    </dgm:pt>
    <dgm:pt modelId="{3B41205A-64C9-4F1E-9DB6-871D21496F48}" type="parTrans" cxnId="{47A41A96-9799-4D1A-AC69-DCDD49FD433D}">
      <dgm:prSet/>
      <dgm:spPr/>
      <dgm:t>
        <a:bodyPr/>
        <a:lstStyle/>
        <a:p>
          <a:endParaRPr lang="en-US"/>
        </a:p>
      </dgm:t>
    </dgm:pt>
    <dgm:pt modelId="{B17104A5-C277-449D-B419-E44BFD082125}" type="sibTrans" cxnId="{47A41A96-9799-4D1A-AC69-DCDD49FD433D}">
      <dgm:prSet/>
      <dgm:spPr/>
      <dgm:t>
        <a:bodyPr/>
        <a:lstStyle/>
        <a:p>
          <a:endParaRPr lang="en-US"/>
        </a:p>
      </dgm:t>
    </dgm:pt>
    <dgm:pt modelId="{3E3C4BD6-CDD8-4868-99AA-139396F47602}">
      <dgm:prSet/>
      <dgm:spPr/>
      <dgm:t>
        <a:bodyPr/>
        <a:lstStyle/>
        <a:p>
          <a:r>
            <a:rPr lang="en-US"/>
            <a:t>Money Market Account</a:t>
          </a:r>
        </a:p>
      </dgm:t>
    </dgm:pt>
    <dgm:pt modelId="{D5C79821-6719-4065-B8F3-5C56F79690AD}" type="parTrans" cxnId="{5307012A-2F4D-461D-A12F-EDC60653444C}">
      <dgm:prSet/>
      <dgm:spPr/>
      <dgm:t>
        <a:bodyPr/>
        <a:lstStyle/>
        <a:p>
          <a:endParaRPr lang="en-US"/>
        </a:p>
      </dgm:t>
    </dgm:pt>
    <dgm:pt modelId="{9ECD49A2-7870-401B-BCBB-E9364898691A}" type="sibTrans" cxnId="{5307012A-2F4D-461D-A12F-EDC60653444C}">
      <dgm:prSet/>
      <dgm:spPr/>
      <dgm:t>
        <a:bodyPr/>
        <a:lstStyle/>
        <a:p>
          <a:endParaRPr lang="en-US"/>
        </a:p>
      </dgm:t>
    </dgm:pt>
    <dgm:pt modelId="{11B39F8B-B4FE-492C-A454-D3EFE3A0B706}" type="pres">
      <dgm:prSet presAssocID="{B44C01BE-B210-4C16-8C51-AC520D314669}" presName="root" presStyleCnt="0">
        <dgm:presLayoutVars>
          <dgm:dir/>
          <dgm:resizeHandles val="exact"/>
        </dgm:presLayoutVars>
      </dgm:prSet>
      <dgm:spPr/>
    </dgm:pt>
    <dgm:pt modelId="{E866563D-C44A-46B6-9055-662C7AA43D04}" type="pres">
      <dgm:prSet presAssocID="{5516BE59-0939-4002-AF0C-2B8E266B3CA6}" presName="compNode" presStyleCnt="0"/>
      <dgm:spPr/>
    </dgm:pt>
    <dgm:pt modelId="{CA70702C-FE59-4AAB-AC48-900DDC805250}" type="pres">
      <dgm:prSet presAssocID="{5516BE59-0939-4002-AF0C-2B8E266B3CA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FEA2820D-3EA9-46FD-A288-713FE97F5A97}" type="pres">
      <dgm:prSet presAssocID="{5516BE59-0939-4002-AF0C-2B8E266B3CA6}" presName="spaceRect" presStyleCnt="0"/>
      <dgm:spPr/>
    </dgm:pt>
    <dgm:pt modelId="{D36B3AC9-E0C8-49AC-9EED-5CBA7261765D}" type="pres">
      <dgm:prSet presAssocID="{5516BE59-0939-4002-AF0C-2B8E266B3CA6}" presName="textRect" presStyleLbl="revTx" presStyleIdx="0" presStyleCnt="3">
        <dgm:presLayoutVars>
          <dgm:chMax val="1"/>
          <dgm:chPref val="1"/>
        </dgm:presLayoutVars>
      </dgm:prSet>
      <dgm:spPr/>
    </dgm:pt>
    <dgm:pt modelId="{9FC9B9B4-091A-4708-A316-224D69435BB3}" type="pres">
      <dgm:prSet presAssocID="{C6D5A549-29C3-4DE4-AC60-AC44DD9C61D3}" presName="sibTrans" presStyleCnt="0"/>
      <dgm:spPr/>
    </dgm:pt>
    <dgm:pt modelId="{F0F76521-7121-4D07-8437-268E72094EE3}" type="pres">
      <dgm:prSet presAssocID="{CA675A9B-0FD6-4FC7-8191-6886CD373910}" presName="compNode" presStyleCnt="0"/>
      <dgm:spPr/>
    </dgm:pt>
    <dgm:pt modelId="{92B03CFA-BA1F-4C53-A9A0-F8C749A3BCDA}" type="pres">
      <dgm:prSet presAssocID="{CA675A9B-0FD6-4FC7-8191-6886CD37391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 Check"/>
        </a:ext>
      </dgm:extLst>
    </dgm:pt>
    <dgm:pt modelId="{36CEF7AF-F47E-427C-B51C-D51EB81FC723}" type="pres">
      <dgm:prSet presAssocID="{CA675A9B-0FD6-4FC7-8191-6886CD373910}" presName="spaceRect" presStyleCnt="0"/>
      <dgm:spPr/>
    </dgm:pt>
    <dgm:pt modelId="{F6EA42EC-87BB-4F23-B2DE-F1F57A2DD5E3}" type="pres">
      <dgm:prSet presAssocID="{CA675A9B-0FD6-4FC7-8191-6886CD373910}" presName="textRect" presStyleLbl="revTx" presStyleIdx="1" presStyleCnt="3">
        <dgm:presLayoutVars>
          <dgm:chMax val="1"/>
          <dgm:chPref val="1"/>
        </dgm:presLayoutVars>
      </dgm:prSet>
      <dgm:spPr/>
    </dgm:pt>
    <dgm:pt modelId="{644E8A76-05C2-455E-A32B-F154C57A453B}" type="pres">
      <dgm:prSet presAssocID="{B17104A5-C277-449D-B419-E44BFD082125}" presName="sibTrans" presStyleCnt="0"/>
      <dgm:spPr/>
    </dgm:pt>
    <dgm:pt modelId="{057CCB28-5BBB-4264-B4BE-39A46AFF5918}" type="pres">
      <dgm:prSet presAssocID="{3E3C4BD6-CDD8-4868-99AA-139396F47602}" presName="compNode" presStyleCnt="0"/>
      <dgm:spPr/>
    </dgm:pt>
    <dgm:pt modelId="{024395E9-A5E2-4C93-BB76-ACD21CE426AB}" type="pres">
      <dgm:prSet presAssocID="{3E3C4BD6-CDD8-4868-99AA-139396F4760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ins"/>
        </a:ext>
      </dgm:extLst>
    </dgm:pt>
    <dgm:pt modelId="{447A2E14-D950-4AF1-BD6B-2E1C9EC73CD5}" type="pres">
      <dgm:prSet presAssocID="{3E3C4BD6-CDD8-4868-99AA-139396F47602}" presName="spaceRect" presStyleCnt="0"/>
      <dgm:spPr/>
    </dgm:pt>
    <dgm:pt modelId="{B3F31C04-DC27-4E1F-AA07-5E9D72827426}" type="pres">
      <dgm:prSet presAssocID="{3E3C4BD6-CDD8-4868-99AA-139396F47602}" presName="textRect" presStyleLbl="revTx" presStyleIdx="2" presStyleCnt="3">
        <dgm:presLayoutVars>
          <dgm:chMax val="1"/>
          <dgm:chPref val="1"/>
        </dgm:presLayoutVars>
      </dgm:prSet>
      <dgm:spPr/>
    </dgm:pt>
  </dgm:ptLst>
  <dgm:cxnLst>
    <dgm:cxn modelId="{5307012A-2F4D-461D-A12F-EDC60653444C}" srcId="{B44C01BE-B210-4C16-8C51-AC520D314669}" destId="{3E3C4BD6-CDD8-4868-99AA-139396F47602}" srcOrd="2" destOrd="0" parTransId="{D5C79821-6719-4065-B8F3-5C56F79690AD}" sibTransId="{9ECD49A2-7870-401B-BCBB-E9364898691A}"/>
    <dgm:cxn modelId="{405C1C3A-AA45-4299-9D1B-55D40CD3856A}" type="presOf" srcId="{5516BE59-0939-4002-AF0C-2B8E266B3CA6}" destId="{D36B3AC9-E0C8-49AC-9EED-5CBA7261765D}" srcOrd="0" destOrd="0" presId="urn:microsoft.com/office/officeart/2018/2/layout/IconLabelList"/>
    <dgm:cxn modelId="{4884645E-6A33-4D39-9C61-5C718057E313}" srcId="{B44C01BE-B210-4C16-8C51-AC520D314669}" destId="{5516BE59-0939-4002-AF0C-2B8E266B3CA6}" srcOrd="0" destOrd="0" parTransId="{7610D820-0125-4C15-87FF-4F11387ECD8E}" sibTransId="{C6D5A549-29C3-4DE4-AC60-AC44DD9C61D3}"/>
    <dgm:cxn modelId="{4C49E36B-3240-4524-9D3E-6137BAB2652A}" type="presOf" srcId="{CA675A9B-0FD6-4FC7-8191-6886CD373910}" destId="{F6EA42EC-87BB-4F23-B2DE-F1F57A2DD5E3}" srcOrd="0" destOrd="0" presId="urn:microsoft.com/office/officeart/2018/2/layout/IconLabelList"/>
    <dgm:cxn modelId="{3AF9944D-CD47-477F-AD80-1AC8560BCAFF}" type="presOf" srcId="{3E3C4BD6-CDD8-4868-99AA-139396F47602}" destId="{B3F31C04-DC27-4E1F-AA07-5E9D72827426}" srcOrd="0" destOrd="0" presId="urn:microsoft.com/office/officeart/2018/2/layout/IconLabelList"/>
    <dgm:cxn modelId="{47A41A96-9799-4D1A-AC69-DCDD49FD433D}" srcId="{B44C01BE-B210-4C16-8C51-AC520D314669}" destId="{CA675A9B-0FD6-4FC7-8191-6886CD373910}" srcOrd="1" destOrd="0" parTransId="{3B41205A-64C9-4F1E-9DB6-871D21496F48}" sibTransId="{B17104A5-C277-449D-B419-E44BFD082125}"/>
    <dgm:cxn modelId="{74BEF8E9-98E0-4674-BC30-B280E3E7362A}" type="presOf" srcId="{B44C01BE-B210-4C16-8C51-AC520D314669}" destId="{11B39F8B-B4FE-492C-A454-D3EFE3A0B706}" srcOrd="0" destOrd="0" presId="urn:microsoft.com/office/officeart/2018/2/layout/IconLabelList"/>
    <dgm:cxn modelId="{48C6037A-0587-44D9-B2F9-EBB453504E9E}" type="presParOf" srcId="{11B39F8B-B4FE-492C-A454-D3EFE3A0B706}" destId="{E866563D-C44A-46B6-9055-662C7AA43D04}" srcOrd="0" destOrd="0" presId="urn:microsoft.com/office/officeart/2018/2/layout/IconLabelList"/>
    <dgm:cxn modelId="{1BE11B4F-0EA5-4F4C-B5D6-EF30DC9C8E6C}" type="presParOf" srcId="{E866563D-C44A-46B6-9055-662C7AA43D04}" destId="{CA70702C-FE59-4AAB-AC48-900DDC805250}" srcOrd="0" destOrd="0" presId="urn:microsoft.com/office/officeart/2018/2/layout/IconLabelList"/>
    <dgm:cxn modelId="{28BCB4B2-1177-416C-BB13-CC92FDF23B50}" type="presParOf" srcId="{E866563D-C44A-46B6-9055-662C7AA43D04}" destId="{FEA2820D-3EA9-46FD-A288-713FE97F5A97}" srcOrd="1" destOrd="0" presId="urn:microsoft.com/office/officeart/2018/2/layout/IconLabelList"/>
    <dgm:cxn modelId="{B1791217-7E98-4B24-9ADE-C39360308AC8}" type="presParOf" srcId="{E866563D-C44A-46B6-9055-662C7AA43D04}" destId="{D36B3AC9-E0C8-49AC-9EED-5CBA7261765D}" srcOrd="2" destOrd="0" presId="urn:microsoft.com/office/officeart/2018/2/layout/IconLabelList"/>
    <dgm:cxn modelId="{EB0478D8-4B15-4764-AD9A-3E7AF28F3C65}" type="presParOf" srcId="{11B39F8B-B4FE-492C-A454-D3EFE3A0B706}" destId="{9FC9B9B4-091A-4708-A316-224D69435BB3}" srcOrd="1" destOrd="0" presId="urn:microsoft.com/office/officeart/2018/2/layout/IconLabelList"/>
    <dgm:cxn modelId="{1144DCD0-D70F-4070-8BB4-EEAA89F2994E}" type="presParOf" srcId="{11B39F8B-B4FE-492C-A454-D3EFE3A0B706}" destId="{F0F76521-7121-4D07-8437-268E72094EE3}" srcOrd="2" destOrd="0" presId="urn:microsoft.com/office/officeart/2018/2/layout/IconLabelList"/>
    <dgm:cxn modelId="{ADF8A5A6-CD6C-45AA-B8E4-2868CAE43465}" type="presParOf" srcId="{F0F76521-7121-4D07-8437-268E72094EE3}" destId="{92B03CFA-BA1F-4C53-A9A0-F8C749A3BCDA}" srcOrd="0" destOrd="0" presId="urn:microsoft.com/office/officeart/2018/2/layout/IconLabelList"/>
    <dgm:cxn modelId="{1E44EE9C-9E42-4579-B79D-76D1A74D3C1E}" type="presParOf" srcId="{F0F76521-7121-4D07-8437-268E72094EE3}" destId="{36CEF7AF-F47E-427C-B51C-D51EB81FC723}" srcOrd="1" destOrd="0" presId="urn:microsoft.com/office/officeart/2018/2/layout/IconLabelList"/>
    <dgm:cxn modelId="{90D64F45-5AF8-4706-B784-2C6F1E4A69F0}" type="presParOf" srcId="{F0F76521-7121-4D07-8437-268E72094EE3}" destId="{F6EA42EC-87BB-4F23-B2DE-F1F57A2DD5E3}" srcOrd="2" destOrd="0" presId="urn:microsoft.com/office/officeart/2018/2/layout/IconLabelList"/>
    <dgm:cxn modelId="{3D245352-5C6F-40A4-8ECE-C294CFBA0BF9}" type="presParOf" srcId="{11B39F8B-B4FE-492C-A454-D3EFE3A0B706}" destId="{644E8A76-05C2-455E-A32B-F154C57A453B}" srcOrd="3" destOrd="0" presId="urn:microsoft.com/office/officeart/2018/2/layout/IconLabelList"/>
    <dgm:cxn modelId="{2CA55468-DE18-469C-9CEC-ADA0BA21A5E2}" type="presParOf" srcId="{11B39F8B-B4FE-492C-A454-D3EFE3A0B706}" destId="{057CCB28-5BBB-4264-B4BE-39A46AFF5918}" srcOrd="4" destOrd="0" presId="urn:microsoft.com/office/officeart/2018/2/layout/IconLabelList"/>
    <dgm:cxn modelId="{F8B698AA-7103-4193-ADD2-3E69D5B50DC9}" type="presParOf" srcId="{057CCB28-5BBB-4264-B4BE-39A46AFF5918}" destId="{024395E9-A5E2-4C93-BB76-ACD21CE426AB}" srcOrd="0" destOrd="0" presId="urn:microsoft.com/office/officeart/2018/2/layout/IconLabelList"/>
    <dgm:cxn modelId="{A44E09F7-CD76-48E9-8A10-82E749D8AC79}" type="presParOf" srcId="{057CCB28-5BBB-4264-B4BE-39A46AFF5918}" destId="{447A2E14-D950-4AF1-BD6B-2E1C9EC73CD5}" srcOrd="1" destOrd="0" presId="urn:microsoft.com/office/officeart/2018/2/layout/IconLabelList"/>
    <dgm:cxn modelId="{CEF62272-0CC7-4720-AD38-51550AF91A46}" type="presParOf" srcId="{057CCB28-5BBB-4264-B4BE-39A46AFF5918}" destId="{B3F31C04-DC27-4E1F-AA07-5E9D7282742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5EFB3D-39C1-4353-A9D0-0AC76119E1B9}"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US"/>
        </a:p>
      </dgm:t>
    </dgm:pt>
    <dgm:pt modelId="{1471CF75-51E8-485E-8AD7-EDFDD53725FF}">
      <dgm:prSet phldrT="[Text]"/>
      <dgm:spPr/>
      <dgm:t>
        <a:bodyPr/>
        <a:lstStyle/>
        <a:p>
          <a:r>
            <a:rPr lang="en-US" dirty="0"/>
            <a:t>Try your best to save at </a:t>
          </a:r>
          <a:r>
            <a:rPr lang="en-US" b="1" i="1" dirty="0"/>
            <a:t>least six months</a:t>
          </a:r>
          <a:r>
            <a:rPr lang="en-US" b="1" dirty="0"/>
            <a:t> </a:t>
          </a:r>
          <a:r>
            <a:rPr lang="en-US" dirty="0"/>
            <a:t>worth of your monthly bills and essential expenses.</a:t>
          </a:r>
        </a:p>
      </dgm:t>
    </dgm:pt>
    <dgm:pt modelId="{69142DCA-8E1E-4D82-AAE2-90B954E243CD}" type="parTrans" cxnId="{4D40E954-DAA0-4E75-A49A-97AFFCCC0F63}">
      <dgm:prSet/>
      <dgm:spPr/>
      <dgm:t>
        <a:bodyPr/>
        <a:lstStyle/>
        <a:p>
          <a:endParaRPr lang="en-US"/>
        </a:p>
      </dgm:t>
    </dgm:pt>
    <dgm:pt modelId="{3D2B73B9-8D89-482C-93B2-CAC6ACDDE19F}" type="sibTrans" cxnId="{4D40E954-DAA0-4E75-A49A-97AFFCCC0F63}">
      <dgm:prSet/>
      <dgm:spPr/>
      <dgm:t>
        <a:bodyPr/>
        <a:lstStyle/>
        <a:p>
          <a:endParaRPr lang="en-US"/>
        </a:p>
      </dgm:t>
    </dgm:pt>
    <dgm:pt modelId="{4C359F6B-0BDF-4AFB-AF94-1192C96EAC42}">
      <dgm:prSet phldrT="[Text]"/>
      <dgm:spPr/>
      <dgm:t>
        <a:bodyPr/>
        <a:lstStyle/>
        <a:p>
          <a:r>
            <a:rPr lang="en-US" dirty="0"/>
            <a:t>It could take a few months to a few years to have that amount saved.</a:t>
          </a:r>
        </a:p>
      </dgm:t>
    </dgm:pt>
    <dgm:pt modelId="{1729D077-4352-47DE-9B3D-D2AA104B536B}" type="parTrans" cxnId="{2B64880F-A322-46B9-BE76-374B2E101BA9}">
      <dgm:prSet/>
      <dgm:spPr/>
      <dgm:t>
        <a:bodyPr/>
        <a:lstStyle/>
        <a:p>
          <a:endParaRPr lang="en-US"/>
        </a:p>
      </dgm:t>
    </dgm:pt>
    <dgm:pt modelId="{3B46710C-84EA-42A3-913D-5D99FEFB4FEF}" type="sibTrans" cxnId="{2B64880F-A322-46B9-BE76-374B2E101BA9}">
      <dgm:prSet/>
      <dgm:spPr/>
      <dgm:t>
        <a:bodyPr/>
        <a:lstStyle/>
        <a:p>
          <a:endParaRPr lang="en-US"/>
        </a:p>
      </dgm:t>
    </dgm:pt>
    <dgm:pt modelId="{350DD8E5-3E2F-4F9F-83B7-18EFEE8AB8B1}">
      <dgm:prSet phldrT="[Text]"/>
      <dgm:spPr/>
      <dgm:t>
        <a:bodyPr/>
        <a:lstStyle/>
        <a:p>
          <a:r>
            <a:rPr lang="en-US" dirty="0"/>
            <a:t>If one day you lose your job or cannot work for an extended amount of time, you will at least have money to pay your essential expenses and bills for some time. </a:t>
          </a:r>
        </a:p>
      </dgm:t>
    </dgm:pt>
    <dgm:pt modelId="{DA285B83-4D45-4A8C-9C9B-CFDA646D5670}" type="parTrans" cxnId="{E044AD9E-3E8A-4B5A-8A4D-E841C4B1678C}">
      <dgm:prSet/>
      <dgm:spPr/>
      <dgm:t>
        <a:bodyPr/>
        <a:lstStyle/>
        <a:p>
          <a:endParaRPr lang="en-US"/>
        </a:p>
      </dgm:t>
    </dgm:pt>
    <dgm:pt modelId="{96D7843E-32DB-4118-8BF2-41CF1C90DDAF}" type="sibTrans" cxnId="{E044AD9E-3E8A-4B5A-8A4D-E841C4B1678C}">
      <dgm:prSet/>
      <dgm:spPr/>
      <dgm:t>
        <a:bodyPr/>
        <a:lstStyle/>
        <a:p>
          <a:endParaRPr lang="en-US"/>
        </a:p>
      </dgm:t>
    </dgm:pt>
    <dgm:pt modelId="{2A095BB4-C69F-4730-ABE9-DEAA11246DA8}" type="pres">
      <dgm:prSet presAssocID="{9B5EFB3D-39C1-4353-A9D0-0AC76119E1B9}" presName="diagram" presStyleCnt="0">
        <dgm:presLayoutVars>
          <dgm:dir/>
          <dgm:resizeHandles val="exact"/>
        </dgm:presLayoutVars>
      </dgm:prSet>
      <dgm:spPr/>
    </dgm:pt>
    <dgm:pt modelId="{10D30D7B-5A6E-4A49-AE1A-22D966C2AEA4}" type="pres">
      <dgm:prSet presAssocID="{1471CF75-51E8-485E-8AD7-EDFDD53725FF}" presName="node" presStyleLbl="node1" presStyleIdx="0" presStyleCnt="3">
        <dgm:presLayoutVars>
          <dgm:bulletEnabled val="1"/>
        </dgm:presLayoutVars>
      </dgm:prSet>
      <dgm:spPr/>
    </dgm:pt>
    <dgm:pt modelId="{91DA4C65-D2F2-4D29-ADAD-6C993037F16C}" type="pres">
      <dgm:prSet presAssocID="{3D2B73B9-8D89-482C-93B2-CAC6ACDDE19F}" presName="sibTrans" presStyleCnt="0"/>
      <dgm:spPr/>
    </dgm:pt>
    <dgm:pt modelId="{0C2D24E7-070D-4E27-85A6-B5220D2494D7}" type="pres">
      <dgm:prSet presAssocID="{4C359F6B-0BDF-4AFB-AF94-1192C96EAC42}" presName="node" presStyleLbl="node1" presStyleIdx="1" presStyleCnt="3">
        <dgm:presLayoutVars>
          <dgm:bulletEnabled val="1"/>
        </dgm:presLayoutVars>
      </dgm:prSet>
      <dgm:spPr/>
    </dgm:pt>
    <dgm:pt modelId="{B2B1D9AE-74D5-4C3F-8683-686F930B1170}" type="pres">
      <dgm:prSet presAssocID="{3B46710C-84EA-42A3-913D-5D99FEFB4FEF}" presName="sibTrans" presStyleCnt="0"/>
      <dgm:spPr/>
    </dgm:pt>
    <dgm:pt modelId="{6FE574D8-F2D1-4695-94B7-6FE91F63DF37}" type="pres">
      <dgm:prSet presAssocID="{350DD8E5-3E2F-4F9F-83B7-18EFEE8AB8B1}" presName="node" presStyleLbl="node1" presStyleIdx="2" presStyleCnt="3" custLinFactNeighborX="-46" custLinFactNeighborY="14783">
        <dgm:presLayoutVars>
          <dgm:bulletEnabled val="1"/>
        </dgm:presLayoutVars>
      </dgm:prSet>
      <dgm:spPr/>
    </dgm:pt>
  </dgm:ptLst>
  <dgm:cxnLst>
    <dgm:cxn modelId="{2B64880F-A322-46B9-BE76-374B2E101BA9}" srcId="{9B5EFB3D-39C1-4353-A9D0-0AC76119E1B9}" destId="{4C359F6B-0BDF-4AFB-AF94-1192C96EAC42}" srcOrd="1" destOrd="0" parTransId="{1729D077-4352-47DE-9B3D-D2AA104B536B}" sibTransId="{3B46710C-84EA-42A3-913D-5D99FEFB4FEF}"/>
    <dgm:cxn modelId="{E8DBF52F-2649-49C7-AE2A-BBD8740BF37E}" type="presOf" srcId="{4C359F6B-0BDF-4AFB-AF94-1192C96EAC42}" destId="{0C2D24E7-070D-4E27-85A6-B5220D2494D7}" srcOrd="0" destOrd="0" presId="urn:microsoft.com/office/officeart/2005/8/layout/default"/>
    <dgm:cxn modelId="{ED695E37-FBE0-4809-A076-A1BCEE8313A6}" type="presOf" srcId="{1471CF75-51E8-485E-8AD7-EDFDD53725FF}" destId="{10D30D7B-5A6E-4A49-AE1A-22D966C2AEA4}" srcOrd="0" destOrd="0" presId="urn:microsoft.com/office/officeart/2005/8/layout/default"/>
    <dgm:cxn modelId="{4D40E954-DAA0-4E75-A49A-97AFFCCC0F63}" srcId="{9B5EFB3D-39C1-4353-A9D0-0AC76119E1B9}" destId="{1471CF75-51E8-485E-8AD7-EDFDD53725FF}" srcOrd="0" destOrd="0" parTransId="{69142DCA-8E1E-4D82-AAE2-90B954E243CD}" sibTransId="{3D2B73B9-8D89-482C-93B2-CAC6ACDDE19F}"/>
    <dgm:cxn modelId="{E044AD9E-3E8A-4B5A-8A4D-E841C4B1678C}" srcId="{9B5EFB3D-39C1-4353-A9D0-0AC76119E1B9}" destId="{350DD8E5-3E2F-4F9F-83B7-18EFEE8AB8B1}" srcOrd="2" destOrd="0" parTransId="{DA285B83-4D45-4A8C-9C9B-CFDA646D5670}" sibTransId="{96D7843E-32DB-4118-8BF2-41CF1C90DDAF}"/>
    <dgm:cxn modelId="{E42F3EC0-66DD-4E39-9552-1ED72F0DCF22}" type="presOf" srcId="{350DD8E5-3E2F-4F9F-83B7-18EFEE8AB8B1}" destId="{6FE574D8-F2D1-4695-94B7-6FE91F63DF37}" srcOrd="0" destOrd="0" presId="urn:microsoft.com/office/officeart/2005/8/layout/default"/>
    <dgm:cxn modelId="{951CFBD7-B6F3-4F96-845C-E0BC15A2FB9E}" type="presOf" srcId="{9B5EFB3D-39C1-4353-A9D0-0AC76119E1B9}" destId="{2A095BB4-C69F-4730-ABE9-DEAA11246DA8}" srcOrd="0" destOrd="0" presId="urn:microsoft.com/office/officeart/2005/8/layout/default"/>
    <dgm:cxn modelId="{41AB9422-E6E8-4AFA-AF5D-A65F8504867B}" type="presParOf" srcId="{2A095BB4-C69F-4730-ABE9-DEAA11246DA8}" destId="{10D30D7B-5A6E-4A49-AE1A-22D966C2AEA4}" srcOrd="0" destOrd="0" presId="urn:microsoft.com/office/officeart/2005/8/layout/default"/>
    <dgm:cxn modelId="{887FA92C-8AC5-4A8E-98CA-A384B056E599}" type="presParOf" srcId="{2A095BB4-C69F-4730-ABE9-DEAA11246DA8}" destId="{91DA4C65-D2F2-4D29-ADAD-6C993037F16C}" srcOrd="1" destOrd="0" presId="urn:microsoft.com/office/officeart/2005/8/layout/default"/>
    <dgm:cxn modelId="{26458156-56E5-4DA3-BF81-0DB2371F340E}" type="presParOf" srcId="{2A095BB4-C69F-4730-ABE9-DEAA11246DA8}" destId="{0C2D24E7-070D-4E27-85A6-B5220D2494D7}" srcOrd="2" destOrd="0" presId="urn:microsoft.com/office/officeart/2005/8/layout/default"/>
    <dgm:cxn modelId="{6D99A684-E3A3-4572-B230-672CB68BD653}" type="presParOf" srcId="{2A095BB4-C69F-4730-ABE9-DEAA11246DA8}" destId="{B2B1D9AE-74D5-4C3F-8683-686F930B1170}" srcOrd="3" destOrd="0" presId="urn:microsoft.com/office/officeart/2005/8/layout/default"/>
    <dgm:cxn modelId="{5BDBFFE4-8A51-459D-A614-CD44ED8035C4}" type="presParOf" srcId="{2A095BB4-C69F-4730-ABE9-DEAA11246DA8}" destId="{6FE574D8-F2D1-4695-94B7-6FE91F63DF37}"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0702C-FE59-4AAB-AC48-900DDC805250}">
      <dsp:nvSpPr>
        <dsp:cNvPr id="0" name=""/>
        <dsp:cNvSpPr/>
      </dsp:nvSpPr>
      <dsp:spPr>
        <a:xfrm>
          <a:off x="1212569" y="987197"/>
          <a:ext cx="1300252" cy="13002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36B3AC9-E0C8-49AC-9EED-5CBA7261765D}">
      <dsp:nvSpPr>
        <dsp:cNvPr id="0" name=""/>
        <dsp:cNvSpPr/>
      </dsp:nvSpPr>
      <dsp:spPr>
        <a:xfrm>
          <a:off x="417971"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pPr>
          <a:r>
            <a:rPr lang="en-US" sz="2500" kern="1200"/>
            <a:t>Traditional Savings Account</a:t>
          </a:r>
        </a:p>
      </dsp:txBody>
      <dsp:txXfrm>
        <a:off x="417971" y="2644140"/>
        <a:ext cx="2889450" cy="720000"/>
      </dsp:txXfrm>
    </dsp:sp>
    <dsp:sp modelId="{92B03CFA-BA1F-4C53-A9A0-F8C749A3BCDA}">
      <dsp:nvSpPr>
        <dsp:cNvPr id="0" name=""/>
        <dsp:cNvSpPr/>
      </dsp:nvSpPr>
      <dsp:spPr>
        <a:xfrm>
          <a:off x="4607673" y="987197"/>
          <a:ext cx="1300252" cy="13002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6EA42EC-87BB-4F23-B2DE-F1F57A2DD5E3}">
      <dsp:nvSpPr>
        <dsp:cNvPr id="0" name=""/>
        <dsp:cNvSpPr/>
      </dsp:nvSpPr>
      <dsp:spPr>
        <a:xfrm>
          <a:off x="3813075"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pPr>
          <a:r>
            <a:rPr lang="en-US" sz="2500" kern="1200"/>
            <a:t>Certificate of Deposit</a:t>
          </a:r>
        </a:p>
      </dsp:txBody>
      <dsp:txXfrm>
        <a:off x="3813075" y="2644140"/>
        <a:ext cx="2889450" cy="720000"/>
      </dsp:txXfrm>
    </dsp:sp>
    <dsp:sp modelId="{024395E9-A5E2-4C93-BB76-ACD21CE426AB}">
      <dsp:nvSpPr>
        <dsp:cNvPr id="0" name=""/>
        <dsp:cNvSpPr/>
      </dsp:nvSpPr>
      <dsp:spPr>
        <a:xfrm>
          <a:off x="8002777" y="987197"/>
          <a:ext cx="1300252" cy="13002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3F31C04-DC27-4E1F-AA07-5E9D72827426}">
      <dsp:nvSpPr>
        <dsp:cNvPr id="0" name=""/>
        <dsp:cNvSpPr/>
      </dsp:nvSpPr>
      <dsp:spPr>
        <a:xfrm>
          <a:off x="7208178"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pPr>
          <a:r>
            <a:rPr lang="en-US" sz="2500" kern="1200"/>
            <a:t>Money Market Account</a:t>
          </a:r>
        </a:p>
      </dsp:txBody>
      <dsp:txXfrm>
        <a:off x="7208178" y="2644140"/>
        <a:ext cx="28894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30D7B-5A6E-4A49-AE1A-22D966C2AEA4}">
      <dsp:nvSpPr>
        <dsp:cNvPr id="0" name=""/>
        <dsp:cNvSpPr/>
      </dsp:nvSpPr>
      <dsp:spPr>
        <a:xfrm>
          <a:off x="1748064" y="2975"/>
          <a:ext cx="3342605" cy="200556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Try your best to save at </a:t>
          </a:r>
          <a:r>
            <a:rPr lang="en-US" sz="2000" b="1" i="1" kern="1200" dirty="0"/>
            <a:t>least six months</a:t>
          </a:r>
          <a:r>
            <a:rPr lang="en-US" sz="2000" b="1" kern="1200" dirty="0"/>
            <a:t> </a:t>
          </a:r>
          <a:r>
            <a:rPr lang="en-US" sz="2000" kern="1200" dirty="0"/>
            <a:t>worth of your monthly bills and essential expenses.</a:t>
          </a:r>
        </a:p>
      </dsp:txBody>
      <dsp:txXfrm>
        <a:off x="1748064" y="2975"/>
        <a:ext cx="3342605" cy="2005563"/>
      </dsp:txXfrm>
    </dsp:sp>
    <dsp:sp modelId="{0C2D24E7-070D-4E27-85A6-B5220D2494D7}">
      <dsp:nvSpPr>
        <dsp:cNvPr id="0" name=""/>
        <dsp:cNvSpPr/>
      </dsp:nvSpPr>
      <dsp:spPr>
        <a:xfrm>
          <a:off x="5424930" y="2975"/>
          <a:ext cx="3342605" cy="2005563"/>
        </a:xfrm>
        <a:prstGeom prst="rect">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It could take a few months to a few years to have that amount saved.</a:t>
          </a:r>
        </a:p>
      </dsp:txBody>
      <dsp:txXfrm>
        <a:off x="5424930" y="2975"/>
        <a:ext cx="3342605" cy="2005563"/>
      </dsp:txXfrm>
    </dsp:sp>
    <dsp:sp modelId="{6FE574D8-F2D1-4695-94B7-6FE91F63DF37}">
      <dsp:nvSpPr>
        <dsp:cNvPr id="0" name=""/>
        <dsp:cNvSpPr/>
      </dsp:nvSpPr>
      <dsp:spPr>
        <a:xfrm>
          <a:off x="3584959" y="2345774"/>
          <a:ext cx="3342605" cy="2005563"/>
        </a:xfrm>
        <a:prstGeom prst="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If one day you lose your job or cannot work for an extended amount of time, you will at least have money to pay your essential expenses and bills for some time. </a:t>
          </a:r>
        </a:p>
      </dsp:txBody>
      <dsp:txXfrm>
        <a:off x="3584959" y="2345774"/>
        <a:ext cx="3342605" cy="2005563"/>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E4FEC5-C4BA-40E7-88D8-8DBEC045EA09}" type="datetimeFigureOut">
              <a:rPr lang="en-US" smtClean="0"/>
              <a:t>3/18/2021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2B53FB-08D4-4FB6-A54C-D5388B5ECF2F}" type="slidenum">
              <a:rPr lang="en-US" smtClean="0"/>
              <a:t>‹#›</a:t>
            </a:fld>
            <a:endParaRPr lang="en-US"/>
          </a:p>
        </p:txBody>
      </p:sp>
    </p:spTree>
    <p:extLst>
      <p:ext uri="{BB962C8B-B14F-4D97-AF65-F5344CB8AC3E}">
        <p14:creationId xmlns:p14="http://schemas.microsoft.com/office/powerpoint/2010/main" val="1096958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2B53FB-08D4-4FB6-A54C-D5388B5ECF2F}" type="slidenum">
              <a:rPr lang="en-US" smtClean="0"/>
              <a:t>5</a:t>
            </a:fld>
            <a:endParaRPr lang="en-US"/>
          </a:p>
        </p:txBody>
      </p:sp>
    </p:spTree>
    <p:extLst>
      <p:ext uri="{BB962C8B-B14F-4D97-AF65-F5344CB8AC3E}">
        <p14:creationId xmlns:p14="http://schemas.microsoft.com/office/powerpoint/2010/main" val="2990458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B4033-D2E6-4EBD-8DBB-AADFC5D050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5CC64F-0015-4CAE-BDB3-B3789FA33F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082C10-1069-4300-BD2A-BC48199211B4}"/>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5" name="Footer Placeholder 4">
            <a:extLst>
              <a:ext uri="{FF2B5EF4-FFF2-40B4-BE49-F238E27FC236}">
                <a16:creationId xmlns:a16="http://schemas.microsoft.com/office/drawing/2014/main" id="{16DC2C69-D89E-42E6-AC39-03CAF1F78A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BFB51-5A81-4C78-9A1F-4FF3AFE50463}"/>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3589547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3B10D-777E-44CA-9FA4-068A9809AC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D545B1-E9B9-4CBA-B050-E502C0DEC3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EB6A0F-BC90-4BAF-83B4-6C59E16E5FB4}"/>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5" name="Footer Placeholder 4">
            <a:extLst>
              <a:ext uri="{FF2B5EF4-FFF2-40B4-BE49-F238E27FC236}">
                <a16:creationId xmlns:a16="http://schemas.microsoft.com/office/drawing/2014/main" id="{0F6F8FAB-7B25-48C7-8C7C-84772019C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85F704-C57D-4584-BBCC-8F185E4E1BD2}"/>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282262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DAFAED-E3F0-413C-B686-68588F9E61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AF28DB-8D36-406C-BAE9-9DA9EACFE3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4C6D5-BBB9-43AD-B437-3ABB6DBFF168}"/>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5" name="Footer Placeholder 4">
            <a:extLst>
              <a:ext uri="{FF2B5EF4-FFF2-40B4-BE49-F238E27FC236}">
                <a16:creationId xmlns:a16="http://schemas.microsoft.com/office/drawing/2014/main" id="{423BC774-8341-40E5-9AA3-484C013151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EB3194-C1E6-4836-8582-B07E79ABE1CC}"/>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426136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C05C-ADD6-4277-A88D-28C0E47697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25E65C-BBA8-434D-B19E-C616434619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DBD9D6-ABF2-41B7-BF68-533A05FE93E8}"/>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5" name="Footer Placeholder 4">
            <a:extLst>
              <a:ext uri="{FF2B5EF4-FFF2-40B4-BE49-F238E27FC236}">
                <a16:creationId xmlns:a16="http://schemas.microsoft.com/office/drawing/2014/main" id="{931274A5-BE87-49AD-9026-2AC0C871E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9C23C5-01FC-45DC-93CC-96B458DE5AED}"/>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260154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3220-03DD-4CF5-B02F-6BC8DE08BF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DF59CA-7DA5-4968-B388-B6487011E7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866AFE-C662-4B38-9582-FC571E6D1766}"/>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5" name="Footer Placeholder 4">
            <a:extLst>
              <a:ext uri="{FF2B5EF4-FFF2-40B4-BE49-F238E27FC236}">
                <a16:creationId xmlns:a16="http://schemas.microsoft.com/office/drawing/2014/main" id="{85ED0371-56A9-4802-8954-F8D505DFAD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C80A92-1ACC-4FAC-85EB-797ED4CDDEA0}"/>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84123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B326D-4B3B-46B3-A71B-AF5CAE7C30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71DCF7-7065-40A9-BFC8-43B4DBF752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6BBCD0-6723-4F35-8214-C76382B351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D723A1-89AA-44C1-91C0-4C5E54ECFE67}"/>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6" name="Footer Placeholder 5">
            <a:extLst>
              <a:ext uri="{FF2B5EF4-FFF2-40B4-BE49-F238E27FC236}">
                <a16:creationId xmlns:a16="http://schemas.microsoft.com/office/drawing/2014/main" id="{655CF597-7CE3-424B-9475-394922E64E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C71FBF-826D-482A-BB1E-1BA63435806F}"/>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343076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CFC9-65E1-4546-87C5-5B84DF9F51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DC6DF8-222C-4EE6-B146-21601561D0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AE9ECE-DD37-4F0E-9ACB-47D6DF2C0F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42BBB7-96C1-4092-AE14-DA408BBCEF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392D9F-D299-4698-874A-FD22BE6391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79DD95-9D42-4C5A-8086-D4CDA2C8F5A8}"/>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8" name="Footer Placeholder 7">
            <a:extLst>
              <a:ext uri="{FF2B5EF4-FFF2-40B4-BE49-F238E27FC236}">
                <a16:creationId xmlns:a16="http://schemas.microsoft.com/office/drawing/2014/main" id="{2080FA88-C2A2-4AFA-8C0C-09413FAD692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58AFA7-3F86-4AA7-A89F-9C6A435F6948}"/>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3687058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0D369-5E27-42BF-A66C-5E85D46860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198549-F450-41DD-8B43-C243BC1B3592}"/>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4" name="Footer Placeholder 3">
            <a:extLst>
              <a:ext uri="{FF2B5EF4-FFF2-40B4-BE49-F238E27FC236}">
                <a16:creationId xmlns:a16="http://schemas.microsoft.com/office/drawing/2014/main" id="{5E652378-BB5F-4CCF-A8B7-C82FA1B21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BB125C-46A4-4050-9C82-1EA9177661FB}"/>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43636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C7CB2D-BC80-4225-9671-150CB3CA3C90}"/>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3" name="Footer Placeholder 2">
            <a:extLst>
              <a:ext uri="{FF2B5EF4-FFF2-40B4-BE49-F238E27FC236}">
                <a16:creationId xmlns:a16="http://schemas.microsoft.com/office/drawing/2014/main" id="{1ED7034E-B0CD-4337-BE8C-A51657C0D6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AD3719-308F-4759-9765-E4754A99FE66}"/>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2349928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19DA1-8E20-4D0D-A419-EB16C9140F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4A4E96-5C0C-4BEB-9ABF-9BBB202393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0F3ADA-2808-491D-8A55-F7B5345E19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55947E-F7E2-4746-A2BD-DFEF3545C64D}"/>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6" name="Footer Placeholder 5">
            <a:extLst>
              <a:ext uri="{FF2B5EF4-FFF2-40B4-BE49-F238E27FC236}">
                <a16:creationId xmlns:a16="http://schemas.microsoft.com/office/drawing/2014/main" id="{52FD2645-AFFA-4C9A-BD0C-120AE4657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949F73-F25F-407C-ACBF-5FDD55E713D0}"/>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366651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4D56C-3E0D-45E3-B19A-67FCC83443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E17D6-C183-4DA6-AE64-565118D46C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50C55D-A276-41C7-9CC7-F60CD9C4C6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4DCEC6-E701-4C9D-BAB0-5F434B0B4BF1}"/>
              </a:ext>
            </a:extLst>
          </p:cNvPr>
          <p:cNvSpPr>
            <a:spLocks noGrp="1"/>
          </p:cNvSpPr>
          <p:nvPr>
            <p:ph type="dt" sz="half" idx="10"/>
          </p:nvPr>
        </p:nvSpPr>
        <p:spPr/>
        <p:txBody>
          <a:bodyPr/>
          <a:lstStyle/>
          <a:p>
            <a:fld id="{E0CE621A-89E5-4B96-AF4E-2CEAC354F895}" type="datetimeFigureOut">
              <a:rPr lang="en-US" smtClean="0"/>
              <a:t>3/18/2021</a:t>
            </a:fld>
            <a:endParaRPr lang="en-US"/>
          </a:p>
        </p:txBody>
      </p:sp>
      <p:sp>
        <p:nvSpPr>
          <p:cNvPr id="6" name="Footer Placeholder 5">
            <a:extLst>
              <a:ext uri="{FF2B5EF4-FFF2-40B4-BE49-F238E27FC236}">
                <a16:creationId xmlns:a16="http://schemas.microsoft.com/office/drawing/2014/main" id="{418427D2-DA8C-48F7-8FE2-A349D3ABD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44C58A-DC88-4BC4-B2E7-E3AD6AEB25E6}"/>
              </a:ext>
            </a:extLst>
          </p:cNvPr>
          <p:cNvSpPr>
            <a:spLocks noGrp="1"/>
          </p:cNvSpPr>
          <p:nvPr>
            <p:ph type="sldNum" sz="quarter" idx="12"/>
          </p:nvPr>
        </p:nvSpPr>
        <p:spPr/>
        <p:txBody>
          <a:bodyPr/>
          <a:lstStyle/>
          <a:p>
            <a:fld id="{863ADEF7-D629-4AD6-A89E-9EA6A8D2D89B}" type="slidenum">
              <a:rPr lang="en-US" smtClean="0"/>
              <a:t>‹#›</a:t>
            </a:fld>
            <a:endParaRPr lang="en-US"/>
          </a:p>
        </p:txBody>
      </p:sp>
    </p:spTree>
    <p:extLst>
      <p:ext uri="{BB962C8B-B14F-4D97-AF65-F5344CB8AC3E}">
        <p14:creationId xmlns:p14="http://schemas.microsoft.com/office/powerpoint/2010/main" val="1991245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06A2B-430D-4ED2-949B-94F3104DC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2AA0A4-A577-4306-A5BF-C619E9E14C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94C09F-B98E-4631-88F3-C863A27291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E621A-89E5-4B96-AF4E-2CEAC354F895}" type="datetimeFigureOut">
              <a:rPr lang="en-US" smtClean="0"/>
              <a:t>3/18/2021</a:t>
            </a:fld>
            <a:endParaRPr lang="en-US"/>
          </a:p>
        </p:txBody>
      </p:sp>
      <p:sp>
        <p:nvSpPr>
          <p:cNvPr id="5" name="Footer Placeholder 4">
            <a:extLst>
              <a:ext uri="{FF2B5EF4-FFF2-40B4-BE49-F238E27FC236}">
                <a16:creationId xmlns:a16="http://schemas.microsoft.com/office/drawing/2014/main" id="{15B73EF5-15AE-4EB3-A146-4C0CB65FC6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5D9741-E102-4C6B-9717-CA91E192EE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ADEF7-D629-4AD6-A89E-9EA6A8D2D89B}" type="slidenum">
              <a:rPr lang="en-US" smtClean="0"/>
              <a:t>‹#›</a:t>
            </a:fld>
            <a:endParaRPr lang="en-US"/>
          </a:p>
        </p:txBody>
      </p:sp>
    </p:spTree>
    <p:extLst>
      <p:ext uri="{BB962C8B-B14F-4D97-AF65-F5344CB8AC3E}">
        <p14:creationId xmlns:p14="http://schemas.microsoft.com/office/powerpoint/2010/main" val="2466374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7.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655994E-423A-4ED8-99F5-4B53FB69EF5B}"/>
              </a:ext>
            </a:extLst>
          </p:cNvPr>
          <p:cNvSpPr>
            <a:spLocks noGrp="1"/>
          </p:cNvSpPr>
          <p:nvPr>
            <p:ph type="title"/>
          </p:nvPr>
        </p:nvSpPr>
        <p:spPr>
          <a:xfrm>
            <a:off x="836675" y="1144588"/>
            <a:ext cx="10515600" cy="1133693"/>
          </a:xfrm>
        </p:spPr>
        <p:txBody>
          <a:bodyPr>
            <a:normAutofit/>
          </a:bodyPr>
          <a:lstStyle/>
          <a:p>
            <a:pPr algn="ctr"/>
            <a:r>
              <a:rPr lang="en-US" sz="5200" dirty="0"/>
              <a:t>Types of Savings Accounts</a:t>
            </a:r>
          </a:p>
        </p:txBody>
      </p:sp>
      <p:graphicFrame>
        <p:nvGraphicFramePr>
          <p:cNvPr id="7" name="Content Placeholder 4">
            <a:extLst>
              <a:ext uri="{FF2B5EF4-FFF2-40B4-BE49-F238E27FC236}">
                <a16:creationId xmlns:a16="http://schemas.microsoft.com/office/drawing/2014/main" id="{D68862EE-5AEF-45BE-B992-3DE105827342}"/>
              </a:ext>
            </a:extLst>
          </p:cNvPr>
          <p:cNvGraphicFramePr>
            <a:graphicFrameLocks noGrp="1"/>
          </p:cNvGraphicFramePr>
          <p:nvPr>
            <p:ph idx="1"/>
            <p:extLst>
              <p:ext uri="{D42A27DB-BD31-4B8C-83A1-F6EECF244321}">
                <p14:modId xmlns:p14="http://schemas.microsoft.com/office/powerpoint/2010/main" val="327472180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EconLowdownPPTbanner.BMP">
            <a:extLst>
              <a:ext uri="{FF2B5EF4-FFF2-40B4-BE49-F238E27FC236}">
                <a16:creationId xmlns:a16="http://schemas.microsoft.com/office/drawing/2014/main" id="{0ACA5692-93A7-4B00-96C4-BDF1043B331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 y="-14390"/>
            <a:ext cx="12188950" cy="1158977"/>
          </a:xfrm>
          <a:prstGeom prst="rect">
            <a:avLst/>
          </a:prstGeom>
        </p:spPr>
      </p:pic>
    </p:spTree>
    <p:extLst>
      <p:ext uri="{BB962C8B-B14F-4D97-AF65-F5344CB8AC3E}">
        <p14:creationId xmlns:p14="http://schemas.microsoft.com/office/powerpoint/2010/main" val="3325782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C88B2-5EBB-42BD-947E-9F1DAA5EE5A3}"/>
              </a:ext>
            </a:extLst>
          </p:cNvPr>
          <p:cNvSpPr>
            <a:spLocks noGrp="1"/>
          </p:cNvSpPr>
          <p:nvPr>
            <p:ph type="title"/>
          </p:nvPr>
        </p:nvSpPr>
        <p:spPr>
          <a:xfrm>
            <a:off x="838200" y="815974"/>
            <a:ext cx="10515600" cy="1325563"/>
          </a:xfrm>
        </p:spPr>
        <p:txBody>
          <a:bodyPr/>
          <a:lstStyle/>
          <a:p>
            <a:pPr algn="ctr"/>
            <a:r>
              <a:rPr lang="en-US" b="1" dirty="0">
                <a:effectLst>
                  <a:outerShdw blurRad="38100" dist="38100" dir="2700000" algn="tl">
                    <a:srgbClr val="000000">
                      <a:alpha val="43137"/>
                    </a:srgbClr>
                  </a:outerShdw>
                </a:effectLst>
              </a:rPr>
              <a:t>Show Me You Know It!</a:t>
            </a:r>
            <a:endParaRPr lang="en-US" dirty="0"/>
          </a:p>
        </p:txBody>
      </p:sp>
      <p:sp>
        <p:nvSpPr>
          <p:cNvPr id="3" name="Content Placeholder 2">
            <a:extLst>
              <a:ext uri="{FF2B5EF4-FFF2-40B4-BE49-F238E27FC236}">
                <a16:creationId xmlns:a16="http://schemas.microsoft.com/office/drawing/2014/main" id="{435AFABB-105C-40DD-B47A-6F9AAB52AC6F}"/>
              </a:ext>
            </a:extLst>
          </p:cNvPr>
          <p:cNvSpPr>
            <a:spLocks noGrp="1"/>
          </p:cNvSpPr>
          <p:nvPr>
            <p:ph idx="1"/>
          </p:nvPr>
        </p:nvSpPr>
        <p:spPr>
          <a:xfrm>
            <a:off x="838200" y="2141537"/>
            <a:ext cx="10515600" cy="4351338"/>
          </a:xfrm>
        </p:spPr>
        <p:txBody>
          <a:bodyPr/>
          <a:lstStyle/>
          <a:p>
            <a:r>
              <a:rPr lang="en-US" dirty="0"/>
              <a:t>Opportunity Cost is:</a:t>
            </a:r>
          </a:p>
          <a:p>
            <a:pPr marL="971550" lvl="1" indent="-514350">
              <a:buFont typeface="+mj-lt"/>
              <a:buAutoNum type="alphaUcPeriod"/>
            </a:pPr>
            <a:r>
              <a:rPr lang="en-US" dirty="0"/>
              <a:t>The cost of all the goods and services purchased in one day.</a:t>
            </a:r>
          </a:p>
          <a:p>
            <a:pPr marL="971550" lvl="1" indent="-514350">
              <a:buFont typeface="+mj-lt"/>
              <a:buAutoNum type="alphaUcPeriod"/>
            </a:pPr>
            <a:r>
              <a:rPr lang="en-US" dirty="0"/>
              <a:t>The next-best alternative when a decision is made (in other words, what is given up).</a:t>
            </a:r>
          </a:p>
          <a:p>
            <a:pPr marL="971550" lvl="1" indent="-514350">
              <a:buFont typeface="+mj-lt"/>
              <a:buAutoNum type="alphaUcPeriod"/>
            </a:pPr>
            <a:r>
              <a:rPr lang="en-US" dirty="0"/>
              <a:t>A list of all the opportunities that a person has in one day.</a:t>
            </a:r>
          </a:p>
          <a:p>
            <a:pPr marL="971550" lvl="1" indent="-514350">
              <a:buFont typeface="+mj-lt"/>
              <a:buAutoNum type="alphaUcPeriod"/>
            </a:pPr>
            <a:r>
              <a:rPr lang="en-US" dirty="0"/>
              <a:t>The second-best alternative when choosing between two things; its what is chosen.</a:t>
            </a:r>
          </a:p>
          <a:p>
            <a:pPr marL="457200" lvl="1" indent="0">
              <a:buNone/>
            </a:pPr>
            <a:endParaRPr lang="en-US" dirty="0"/>
          </a:p>
        </p:txBody>
      </p:sp>
      <p:pic>
        <p:nvPicPr>
          <p:cNvPr id="4" name="Picture 3" descr="EconLowdownPPTbanner.BMP">
            <a:extLst>
              <a:ext uri="{FF2B5EF4-FFF2-40B4-BE49-F238E27FC236}">
                <a16:creationId xmlns:a16="http://schemas.microsoft.com/office/drawing/2014/main" id="{90650492-63A2-49FA-AED1-BF31EF879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390"/>
            <a:ext cx="12188950" cy="1158977"/>
          </a:xfrm>
          <a:prstGeom prst="rect">
            <a:avLst/>
          </a:prstGeom>
        </p:spPr>
      </p:pic>
    </p:spTree>
    <p:extLst>
      <p:ext uri="{BB962C8B-B14F-4D97-AF65-F5344CB8AC3E}">
        <p14:creationId xmlns:p14="http://schemas.microsoft.com/office/powerpoint/2010/main" val="16532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2" end="2"/>
                                            </p:txEl>
                                          </p:spTgt>
                                        </p:tgtEl>
                                        <p:attrNameLst>
                                          <p:attrName>style.color</p:attrName>
                                        </p:attrNameLst>
                                      </p:cBhvr>
                                      <p:to>
                                        <a:srgbClr val="70AD47"/>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F679E-B3DD-433C-9AC8-9ACDB9E30AE3}"/>
              </a:ext>
            </a:extLst>
          </p:cNvPr>
          <p:cNvSpPr>
            <a:spLocks noGrp="1"/>
          </p:cNvSpPr>
          <p:nvPr>
            <p:ph type="title"/>
          </p:nvPr>
        </p:nvSpPr>
        <p:spPr>
          <a:xfrm>
            <a:off x="930965" y="963888"/>
            <a:ext cx="10515600" cy="1325563"/>
          </a:xfrm>
        </p:spPr>
        <p:txBody>
          <a:bodyPr/>
          <a:lstStyle/>
          <a:p>
            <a:pPr algn="ctr"/>
            <a:r>
              <a:rPr lang="en-US" b="1" dirty="0">
                <a:effectLst>
                  <a:outerShdw blurRad="38100" dist="38100" dir="2700000" algn="tl">
                    <a:srgbClr val="000000">
                      <a:alpha val="43137"/>
                    </a:srgbClr>
                  </a:outerShdw>
                </a:effectLst>
              </a:rPr>
              <a:t>Show Me You Know It!</a:t>
            </a:r>
            <a:endParaRPr lang="en-US" dirty="0"/>
          </a:p>
        </p:txBody>
      </p:sp>
      <p:sp>
        <p:nvSpPr>
          <p:cNvPr id="3" name="Content Placeholder 2">
            <a:extLst>
              <a:ext uri="{FF2B5EF4-FFF2-40B4-BE49-F238E27FC236}">
                <a16:creationId xmlns:a16="http://schemas.microsoft.com/office/drawing/2014/main" id="{239F8EFE-6DCF-4397-8362-FC7F08C388BC}"/>
              </a:ext>
            </a:extLst>
          </p:cNvPr>
          <p:cNvSpPr>
            <a:spLocks noGrp="1"/>
          </p:cNvSpPr>
          <p:nvPr>
            <p:ph idx="1"/>
          </p:nvPr>
        </p:nvSpPr>
        <p:spPr>
          <a:xfrm>
            <a:off x="838200" y="2289451"/>
            <a:ext cx="10515600" cy="4351338"/>
          </a:xfrm>
        </p:spPr>
        <p:txBody>
          <a:bodyPr/>
          <a:lstStyle/>
          <a:p>
            <a:r>
              <a:rPr lang="en-US" dirty="0"/>
              <a:t>True or False: A unique feature of a money market account is that the account holder can write a check to make a payment using the money in the account.</a:t>
            </a:r>
          </a:p>
          <a:p>
            <a:r>
              <a:rPr lang="en-US" dirty="0"/>
              <a:t>True</a:t>
            </a:r>
          </a:p>
        </p:txBody>
      </p:sp>
      <p:pic>
        <p:nvPicPr>
          <p:cNvPr id="4" name="Picture 3" descr="EconLowdownPPTbanner.BMP">
            <a:extLst>
              <a:ext uri="{FF2B5EF4-FFF2-40B4-BE49-F238E27FC236}">
                <a16:creationId xmlns:a16="http://schemas.microsoft.com/office/drawing/2014/main" id="{DD06A474-BA0B-4E18-B066-EBF0BCB69A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390"/>
            <a:ext cx="12188950" cy="1158977"/>
          </a:xfrm>
          <a:prstGeom prst="rect">
            <a:avLst/>
          </a:prstGeom>
        </p:spPr>
      </p:pic>
    </p:spTree>
    <p:extLst>
      <p:ext uri="{BB962C8B-B14F-4D97-AF65-F5344CB8AC3E}">
        <p14:creationId xmlns:p14="http://schemas.microsoft.com/office/powerpoint/2010/main" val="371106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73ED-C0E2-49FE-9B66-4A3A5813E63D}"/>
              </a:ext>
            </a:extLst>
          </p:cNvPr>
          <p:cNvSpPr>
            <a:spLocks noGrp="1"/>
          </p:cNvSpPr>
          <p:nvPr>
            <p:ph type="title"/>
          </p:nvPr>
        </p:nvSpPr>
        <p:spPr>
          <a:xfrm>
            <a:off x="652670" y="754856"/>
            <a:ext cx="10515600" cy="1325563"/>
          </a:xfrm>
        </p:spPr>
        <p:txBody>
          <a:bodyPr>
            <a:normAutofit/>
          </a:bodyPr>
          <a:lstStyle/>
          <a:p>
            <a:r>
              <a:rPr lang="en-US" sz="4000" b="1" dirty="0"/>
              <a:t>Brochure Activity</a:t>
            </a:r>
          </a:p>
        </p:txBody>
      </p:sp>
      <p:sp>
        <p:nvSpPr>
          <p:cNvPr id="3" name="Content Placeholder 2">
            <a:extLst>
              <a:ext uri="{FF2B5EF4-FFF2-40B4-BE49-F238E27FC236}">
                <a16:creationId xmlns:a16="http://schemas.microsoft.com/office/drawing/2014/main" id="{28ED2093-8013-4BF9-87E5-E5B623022490}"/>
              </a:ext>
            </a:extLst>
          </p:cNvPr>
          <p:cNvSpPr>
            <a:spLocks noGrp="1"/>
          </p:cNvSpPr>
          <p:nvPr>
            <p:ph idx="1"/>
          </p:nvPr>
        </p:nvSpPr>
        <p:spPr>
          <a:xfrm>
            <a:off x="838200" y="1690688"/>
            <a:ext cx="10515600" cy="4935889"/>
          </a:xfrm>
        </p:spPr>
        <p:txBody>
          <a:bodyPr>
            <a:normAutofit fontScale="92500" lnSpcReduction="20000"/>
          </a:bodyPr>
          <a:lstStyle/>
          <a:p>
            <a:pPr marL="0" indent="0">
              <a:buNone/>
            </a:pPr>
            <a:r>
              <a:rPr lang="en-US" sz="2600" dirty="0"/>
              <a:t>Make sure to have the following in your brochure for each type of account:</a:t>
            </a:r>
          </a:p>
          <a:p>
            <a:pPr marR="0" lvl="1">
              <a:lnSpc>
                <a:spcPct val="107000"/>
              </a:lnSpc>
              <a:spcBef>
                <a:spcPts val="0"/>
              </a:spcBef>
              <a:spcAft>
                <a:spcPts val="0"/>
              </a:spcAft>
              <a:buFont typeface="Wingdings" panose="05000000000000000000" pitchFamily="2" charset="2"/>
              <a:buChar char="q"/>
              <a:tabLst>
                <a:tab pos="457200" algn="l"/>
              </a:tabLst>
            </a:pPr>
            <a:r>
              <a:rPr lang="en-US" sz="2600" dirty="0">
                <a:latin typeface="Calibri" panose="020F0502020204030204" pitchFamily="34" charset="0"/>
                <a:ea typeface="Calibri" panose="020F0502020204030204" pitchFamily="34" charset="0"/>
                <a:cs typeface="Times New Roman" panose="02020603050405020304" pitchFamily="18" charset="0"/>
              </a:rPr>
              <a:t> Type of savings account</a:t>
            </a:r>
          </a:p>
          <a:p>
            <a:pPr marR="0" lvl="1">
              <a:lnSpc>
                <a:spcPct val="107000"/>
              </a:lnSpc>
              <a:spcBef>
                <a:spcPts val="0"/>
              </a:spcBef>
              <a:spcAft>
                <a:spcPts val="0"/>
              </a:spcAft>
              <a:buFont typeface="Wingdings" panose="05000000000000000000" pitchFamily="2" charset="2"/>
              <a:buChar char="q"/>
              <a:tabLst>
                <a:tab pos="457200" algn="l"/>
              </a:tabLst>
            </a:pPr>
            <a:r>
              <a:rPr lang="en-US" sz="2600" dirty="0">
                <a:latin typeface="Calibri" panose="020F0502020204030204" pitchFamily="34" charset="0"/>
                <a:ea typeface="Calibri" panose="020F0502020204030204" pitchFamily="34" charset="0"/>
                <a:cs typeface="Times New Roman" panose="02020603050405020304" pitchFamily="18" charset="0"/>
              </a:rPr>
              <a:t> Withdrawal limit</a:t>
            </a:r>
          </a:p>
          <a:p>
            <a:pPr marR="0" lvl="1">
              <a:lnSpc>
                <a:spcPct val="107000"/>
              </a:lnSpc>
              <a:spcBef>
                <a:spcPts val="0"/>
              </a:spcBef>
              <a:spcAft>
                <a:spcPts val="0"/>
              </a:spcAft>
              <a:buFont typeface="Wingdings" panose="05000000000000000000" pitchFamily="2" charset="2"/>
              <a:buChar char="q"/>
              <a:tabLst>
                <a:tab pos="457200" algn="l"/>
              </a:tabLst>
            </a:pPr>
            <a:r>
              <a:rPr lang="en-US" sz="2600" dirty="0">
                <a:latin typeface="Calibri" panose="020F0502020204030204" pitchFamily="34" charset="0"/>
                <a:ea typeface="Calibri" panose="020F0502020204030204" pitchFamily="34" charset="0"/>
                <a:cs typeface="Times New Roman" panose="02020603050405020304" pitchFamily="18" charset="0"/>
              </a:rPr>
              <a:t> Minimum balance requirement</a:t>
            </a:r>
          </a:p>
          <a:p>
            <a:pPr marR="0" lvl="1">
              <a:lnSpc>
                <a:spcPct val="107000"/>
              </a:lnSpc>
              <a:spcBef>
                <a:spcPts val="0"/>
              </a:spcBef>
              <a:spcAft>
                <a:spcPts val="0"/>
              </a:spcAft>
              <a:buFont typeface="Wingdings" panose="05000000000000000000" pitchFamily="2" charset="2"/>
              <a:buChar char="q"/>
              <a:tabLst>
                <a:tab pos="457200" algn="l"/>
              </a:tabLst>
            </a:pPr>
            <a:r>
              <a:rPr lang="en-US" sz="2600" dirty="0">
                <a:latin typeface="Calibri" panose="020F0502020204030204" pitchFamily="34" charset="0"/>
                <a:ea typeface="Calibri" panose="020F0502020204030204" pitchFamily="34" charset="0"/>
                <a:cs typeface="Times New Roman" panose="02020603050405020304" pitchFamily="18" charset="0"/>
              </a:rPr>
              <a:t> Interest earned compared to the other account options</a:t>
            </a:r>
          </a:p>
          <a:p>
            <a:pPr marR="0" lvl="1">
              <a:lnSpc>
                <a:spcPct val="107000"/>
              </a:lnSpc>
              <a:spcBef>
                <a:spcPts val="0"/>
              </a:spcBef>
              <a:spcAft>
                <a:spcPts val="0"/>
              </a:spcAft>
              <a:buFont typeface="Wingdings" panose="05000000000000000000" pitchFamily="2" charset="2"/>
              <a:buChar char="q"/>
              <a:tabLst>
                <a:tab pos="457200" algn="l"/>
              </a:tabLst>
            </a:pPr>
            <a:r>
              <a:rPr lang="en-US" sz="2600" dirty="0">
                <a:latin typeface="Calibri" panose="020F0502020204030204" pitchFamily="34" charset="0"/>
                <a:ea typeface="Calibri" panose="020F0502020204030204" pitchFamily="34" charset="0"/>
                <a:cs typeface="Times New Roman" panose="02020603050405020304" pitchFamily="18" charset="0"/>
              </a:rPr>
              <a:t> Examples of short-term and long-term goals that each type of account can help accomplish</a:t>
            </a:r>
          </a:p>
          <a:p>
            <a:pPr marR="0" lvl="1">
              <a:lnSpc>
                <a:spcPct val="107000"/>
              </a:lnSpc>
              <a:spcBef>
                <a:spcPts val="0"/>
              </a:spcBef>
              <a:spcAft>
                <a:spcPts val="0"/>
              </a:spcAft>
              <a:buFont typeface="Wingdings" panose="05000000000000000000" pitchFamily="2" charset="2"/>
              <a:buChar char="q"/>
              <a:tabLst>
                <a:tab pos="457200" algn="l"/>
              </a:tabLst>
            </a:pPr>
            <a:r>
              <a:rPr lang="en-US" sz="2600" dirty="0">
                <a:latin typeface="Calibri" panose="020F0502020204030204" pitchFamily="34" charset="0"/>
                <a:ea typeface="Calibri" panose="020F0502020204030204" pitchFamily="34" charset="0"/>
                <a:cs typeface="Times New Roman" panose="02020603050405020304" pitchFamily="18" charset="0"/>
              </a:rPr>
              <a:t> A drawing that illustrates the features and benefits of the type of savings account</a:t>
            </a:r>
          </a:p>
          <a:p>
            <a:pPr marL="0" indent="0">
              <a:lnSpc>
                <a:spcPct val="107000"/>
              </a:lnSpc>
              <a:spcBef>
                <a:spcPts val="0"/>
              </a:spcBef>
              <a:buNone/>
              <a:tabLst>
                <a:tab pos="457200" algn="l"/>
              </a:tabLs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tabLst>
                <a:tab pos="457200" algn="l"/>
              </a:tabLst>
            </a:pPr>
            <a:r>
              <a:rPr lang="en-US" sz="2600" dirty="0">
                <a:latin typeface="Calibri" panose="020F0502020204030204" pitchFamily="34" charset="0"/>
                <a:ea typeface="Calibri" panose="020F0502020204030204" pitchFamily="34" charset="0"/>
                <a:cs typeface="Times New Roman" panose="02020603050405020304" pitchFamily="18" charset="0"/>
              </a:rPr>
              <a:t>In other areas of the brochure, include:</a:t>
            </a:r>
          </a:p>
          <a:p>
            <a:pPr marR="0" lvl="1">
              <a:lnSpc>
                <a:spcPct val="107000"/>
              </a:lnSpc>
              <a:spcBef>
                <a:spcPts val="0"/>
              </a:spcBef>
              <a:spcAft>
                <a:spcPts val="0"/>
              </a:spcAft>
              <a:buFont typeface="Wingdings" panose="05000000000000000000" pitchFamily="2" charset="2"/>
              <a:buChar char="q"/>
              <a:tabLst>
                <a:tab pos="457200" algn="l"/>
              </a:tabLst>
            </a:pPr>
            <a:r>
              <a:rPr lang="en-US" sz="2600" dirty="0">
                <a:latin typeface="Calibri" panose="020F0502020204030204" pitchFamily="34" charset="0"/>
                <a:ea typeface="Calibri" panose="020F0502020204030204" pitchFamily="34" charset="0"/>
                <a:cs typeface="Times New Roman" panose="02020603050405020304" pitchFamily="18" charset="0"/>
              </a:rPr>
              <a:t> A glossary of these terms with the definition written in your own words: </a:t>
            </a:r>
            <a:r>
              <a:rPr lang="en-US" sz="2600" i="1" dirty="0">
                <a:latin typeface="Calibri" panose="020F0502020204030204" pitchFamily="34" charset="0"/>
                <a:ea typeface="Calibri" panose="020F0502020204030204" pitchFamily="34" charset="0"/>
                <a:cs typeface="Times New Roman" panose="02020603050405020304" pitchFamily="18" charset="0"/>
              </a:rPr>
              <a:t>saving, savings account, interest, FDIC</a:t>
            </a:r>
          </a:p>
          <a:p>
            <a:pPr marR="0" lvl="1">
              <a:lnSpc>
                <a:spcPct val="107000"/>
              </a:lnSpc>
              <a:spcBef>
                <a:spcPts val="0"/>
              </a:spcBef>
              <a:spcAft>
                <a:spcPts val="800"/>
              </a:spcAft>
              <a:buFont typeface="Wingdings" panose="05000000000000000000" pitchFamily="2" charset="2"/>
              <a:buChar char="q"/>
              <a:tabLst>
                <a:tab pos="457200" algn="l"/>
              </a:tabLst>
            </a:pPr>
            <a:r>
              <a:rPr lang="en-US" sz="2600" dirty="0">
                <a:latin typeface="Calibri" panose="020F0502020204030204" pitchFamily="34" charset="0"/>
                <a:ea typeface="Calibri" panose="020F0502020204030204" pitchFamily="34" charset="0"/>
                <a:cs typeface="Times New Roman" panose="02020603050405020304" pitchFamily="18" charset="0"/>
              </a:rPr>
              <a:t> A short statement about the purpose and advantages of having a savings account </a:t>
            </a:r>
          </a:p>
          <a:p>
            <a:endParaRPr lang="en-US" dirty="0"/>
          </a:p>
        </p:txBody>
      </p:sp>
      <p:pic>
        <p:nvPicPr>
          <p:cNvPr id="4" name="Picture 3" descr="EconLowdownPPTbanner.BMP">
            <a:extLst>
              <a:ext uri="{FF2B5EF4-FFF2-40B4-BE49-F238E27FC236}">
                <a16:creationId xmlns:a16="http://schemas.microsoft.com/office/drawing/2014/main" id="{0B605A4B-8DA9-4806-8F9C-F8CA45B499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390"/>
            <a:ext cx="12188950" cy="1158977"/>
          </a:xfrm>
          <a:prstGeom prst="rect">
            <a:avLst/>
          </a:prstGeom>
        </p:spPr>
      </p:pic>
    </p:spTree>
    <p:extLst>
      <p:ext uri="{BB962C8B-B14F-4D97-AF65-F5344CB8AC3E}">
        <p14:creationId xmlns:p14="http://schemas.microsoft.com/office/powerpoint/2010/main" val="1473969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3CF2A-E62D-491F-8073-538DDD8031B6}"/>
              </a:ext>
            </a:extLst>
          </p:cNvPr>
          <p:cNvSpPr>
            <a:spLocks noGrp="1"/>
          </p:cNvSpPr>
          <p:nvPr>
            <p:ph type="title"/>
          </p:nvPr>
        </p:nvSpPr>
        <p:spPr>
          <a:xfrm>
            <a:off x="838200" y="718607"/>
            <a:ext cx="10515600" cy="1325563"/>
          </a:xfrm>
        </p:spPr>
        <p:txBody>
          <a:bodyPr/>
          <a:lstStyle/>
          <a:p>
            <a:pPr algn="ctr"/>
            <a:r>
              <a:rPr lang="en-US" b="1" dirty="0">
                <a:effectLst>
                  <a:outerShdw blurRad="38100" dist="38100" dir="2700000" algn="tl">
                    <a:srgbClr val="000000">
                      <a:alpha val="43137"/>
                    </a:srgbClr>
                  </a:outerShdw>
                </a:effectLst>
              </a:rPr>
              <a:t>Emergency Income Fund</a:t>
            </a:r>
          </a:p>
        </p:txBody>
      </p:sp>
      <p:graphicFrame>
        <p:nvGraphicFramePr>
          <p:cNvPr id="4" name="Content Placeholder 3">
            <a:extLst>
              <a:ext uri="{FF2B5EF4-FFF2-40B4-BE49-F238E27FC236}">
                <a16:creationId xmlns:a16="http://schemas.microsoft.com/office/drawing/2014/main" id="{96A589E1-5488-4FE7-BD8F-2A045A169FBA}"/>
              </a:ext>
            </a:extLst>
          </p:cNvPr>
          <p:cNvGraphicFramePr>
            <a:graphicFrameLocks noGrp="1"/>
          </p:cNvGraphicFramePr>
          <p:nvPr>
            <p:ph idx="1"/>
            <p:extLst>
              <p:ext uri="{D42A27DB-BD31-4B8C-83A1-F6EECF244321}">
                <p14:modId xmlns:p14="http://schemas.microsoft.com/office/powerpoint/2010/main" val="17149586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EconLowdownPPTbanner.BMP">
            <a:extLst>
              <a:ext uri="{FF2B5EF4-FFF2-40B4-BE49-F238E27FC236}">
                <a16:creationId xmlns:a16="http://schemas.microsoft.com/office/drawing/2014/main" id="{38596744-3719-4738-B6EB-6D41E1D3826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 y="-14390"/>
            <a:ext cx="12188950" cy="1158977"/>
          </a:xfrm>
          <a:prstGeom prst="rect">
            <a:avLst/>
          </a:prstGeom>
        </p:spPr>
      </p:pic>
    </p:spTree>
    <p:extLst>
      <p:ext uri="{BB962C8B-B14F-4D97-AF65-F5344CB8AC3E}">
        <p14:creationId xmlns:p14="http://schemas.microsoft.com/office/powerpoint/2010/main" val="3996562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C5082-E61C-4B81-A5FB-A02492A5653F}"/>
              </a:ext>
            </a:extLst>
          </p:cNvPr>
          <p:cNvSpPr>
            <a:spLocks noGrp="1"/>
          </p:cNvSpPr>
          <p:nvPr>
            <p:ph type="title"/>
          </p:nvPr>
        </p:nvSpPr>
        <p:spPr>
          <a:xfrm>
            <a:off x="838200" y="827970"/>
            <a:ext cx="10515600" cy="1325563"/>
          </a:xfrm>
        </p:spPr>
        <p:txBody>
          <a:bodyPr/>
          <a:lstStyle/>
          <a:p>
            <a:pPr algn="ctr"/>
            <a:r>
              <a:rPr lang="en-US" b="1" dirty="0">
                <a:effectLst>
                  <a:outerShdw blurRad="38100" dist="38100" dir="2700000" algn="tl">
                    <a:srgbClr val="000000">
                      <a:alpha val="43137"/>
                    </a:srgbClr>
                  </a:outerShdw>
                </a:effectLst>
              </a:rPr>
              <a:t>Traditional Savings Accounts</a:t>
            </a:r>
          </a:p>
        </p:txBody>
      </p:sp>
      <p:sp>
        <p:nvSpPr>
          <p:cNvPr id="3" name="Content Placeholder 2">
            <a:extLst>
              <a:ext uri="{FF2B5EF4-FFF2-40B4-BE49-F238E27FC236}">
                <a16:creationId xmlns:a16="http://schemas.microsoft.com/office/drawing/2014/main" id="{FC632DAF-CD7A-41B6-AF9C-03D3C4A1E549}"/>
              </a:ext>
            </a:extLst>
          </p:cNvPr>
          <p:cNvSpPr>
            <a:spLocks noGrp="1"/>
          </p:cNvSpPr>
          <p:nvPr>
            <p:ph idx="1"/>
          </p:nvPr>
        </p:nvSpPr>
        <p:spPr>
          <a:xfrm>
            <a:off x="838200" y="2378781"/>
            <a:ext cx="10515600" cy="4351338"/>
          </a:xfrm>
        </p:spPr>
        <p:txBody>
          <a:bodyPr>
            <a:normAutofit/>
          </a:bodyPr>
          <a:lstStyle/>
          <a:p>
            <a:r>
              <a:rPr lang="en-US" sz="2000" b="1" dirty="0"/>
              <a:t>What It Is</a:t>
            </a:r>
            <a:r>
              <a:rPr lang="en-US" sz="2000" dirty="0"/>
              <a:t>: An account where money can be put away for future use. </a:t>
            </a:r>
          </a:p>
          <a:p>
            <a:r>
              <a:rPr lang="en-US" sz="2000" b="1" dirty="0"/>
              <a:t>Withdrawal Limits: </a:t>
            </a:r>
            <a:r>
              <a:rPr lang="en-US" sz="2000" dirty="0"/>
              <a:t>Six per month.</a:t>
            </a:r>
          </a:p>
          <a:p>
            <a:pPr lvl="1"/>
            <a:r>
              <a:rPr lang="en-US" sz="2000" dirty="0"/>
              <a:t>Check with the bank to determine which of the options for withdrawing money count toward the limit. Fees may apply if you go over the limit.</a:t>
            </a:r>
          </a:p>
          <a:p>
            <a:r>
              <a:rPr lang="en-US" sz="2000" b="1" dirty="0"/>
              <a:t>Minimum Balance Requirement: </a:t>
            </a:r>
            <a:r>
              <a:rPr lang="en-US" sz="2000" dirty="0"/>
              <a:t>Can be as low $0 for student accounts.</a:t>
            </a:r>
          </a:p>
          <a:p>
            <a:pPr lvl="1"/>
            <a:r>
              <a:rPr lang="en-US" sz="2000" dirty="0"/>
              <a:t>It does vary, depending on the account features, benefits, and bank.</a:t>
            </a:r>
          </a:p>
          <a:p>
            <a:r>
              <a:rPr lang="en-US" sz="2000" b="1" dirty="0"/>
              <a:t>Interest Earned:</a:t>
            </a:r>
            <a:r>
              <a:rPr lang="en-US" sz="2000" b="1" i="1" dirty="0"/>
              <a:t> </a:t>
            </a:r>
            <a:r>
              <a:rPr lang="en-US" sz="2000" dirty="0"/>
              <a:t>Low in comparison to other savings accounts. </a:t>
            </a:r>
          </a:p>
          <a:p>
            <a:pPr lvl="1"/>
            <a:r>
              <a:rPr lang="en-US" sz="2000" dirty="0"/>
              <a:t>Could be as low as 0.01%.</a:t>
            </a:r>
          </a:p>
        </p:txBody>
      </p:sp>
      <p:pic>
        <p:nvPicPr>
          <p:cNvPr id="4" name="Picture 3" descr="EconLowdownPPTbanner.BMP">
            <a:extLst>
              <a:ext uri="{FF2B5EF4-FFF2-40B4-BE49-F238E27FC236}">
                <a16:creationId xmlns:a16="http://schemas.microsoft.com/office/drawing/2014/main" id="{B6D33BEA-15B4-4268-9800-3742EC8076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390"/>
            <a:ext cx="12188950" cy="1158977"/>
          </a:xfrm>
          <a:prstGeom prst="rect">
            <a:avLst/>
          </a:prstGeom>
        </p:spPr>
      </p:pic>
    </p:spTree>
    <p:extLst>
      <p:ext uri="{BB962C8B-B14F-4D97-AF65-F5344CB8AC3E}">
        <p14:creationId xmlns:p14="http://schemas.microsoft.com/office/powerpoint/2010/main" val="2728779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C096A-DBBB-4113-93BE-892FD5ADE94E}"/>
              </a:ext>
            </a:extLst>
          </p:cNvPr>
          <p:cNvSpPr>
            <a:spLocks noGrp="1"/>
          </p:cNvSpPr>
          <p:nvPr>
            <p:ph type="title"/>
          </p:nvPr>
        </p:nvSpPr>
        <p:spPr>
          <a:xfrm>
            <a:off x="838200" y="1181099"/>
            <a:ext cx="10515600" cy="1325563"/>
          </a:xfrm>
        </p:spPr>
        <p:txBody>
          <a:bodyPr/>
          <a:lstStyle/>
          <a:p>
            <a:pPr algn="ctr"/>
            <a:r>
              <a:rPr lang="en-US" b="1" dirty="0">
                <a:effectLst>
                  <a:outerShdw blurRad="38100" dist="38100" dir="2700000" algn="tl">
                    <a:srgbClr val="000000">
                      <a:alpha val="43137"/>
                    </a:srgbClr>
                  </a:outerShdw>
                </a:effectLst>
              </a:rPr>
              <a:t>Certificate of Deposit (CD)</a:t>
            </a:r>
            <a:br>
              <a:rPr lang="en-US" dirty="0"/>
            </a:br>
            <a:endParaRPr lang="en-US" dirty="0"/>
          </a:p>
        </p:txBody>
      </p:sp>
      <p:sp>
        <p:nvSpPr>
          <p:cNvPr id="3" name="Content Placeholder 2">
            <a:extLst>
              <a:ext uri="{FF2B5EF4-FFF2-40B4-BE49-F238E27FC236}">
                <a16:creationId xmlns:a16="http://schemas.microsoft.com/office/drawing/2014/main" id="{75A4ACDC-17A0-4B4C-82FB-469ADB681F36}"/>
              </a:ext>
            </a:extLst>
          </p:cNvPr>
          <p:cNvSpPr>
            <a:spLocks noGrp="1"/>
          </p:cNvSpPr>
          <p:nvPr>
            <p:ph idx="1"/>
          </p:nvPr>
        </p:nvSpPr>
        <p:spPr>
          <a:xfrm>
            <a:off x="838200" y="2506662"/>
            <a:ext cx="10596513" cy="4351338"/>
          </a:xfrm>
        </p:spPr>
        <p:txBody>
          <a:bodyPr/>
          <a:lstStyle/>
          <a:p>
            <a:r>
              <a:rPr lang="en-US" sz="2000" b="1" dirty="0"/>
              <a:t>What It Is: </a:t>
            </a:r>
            <a:r>
              <a:rPr lang="en-US" sz="2000" dirty="0"/>
              <a:t>A savings alternative in which money is left on deposit for a stated period of time to earn a specific interest rate. </a:t>
            </a:r>
          </a:p>
          <a:p>
            <a:r>
              <a:rPr lang="en-US" sz="2000" b="1" dirty="0"/>
              <a:t>Withdrawal Limits: </a:t>
            </a:r>
            <a:r>
              <a:rPr lang="en-US" sz="2000" dirty="0"/>
              <a:t>Limited to when the specified period of time is up (maturity date). Once the CD has matured, you can withdraw the amount or renew the CD. </a:t>
            </a:r>
          </a:p>
          <a:p>
            <a:pPr lvl="1"/>
            <a:r>
              <a:rPr lang="en-US" sz="2000" dirty="0"/>
              <a:t>If you choose to withdraw money before the maturity date, there is a penalty fee for doing so. </a:t>
            </a:r>
          </a:p>
          <a:p>
            <a:r>
              <a:rPr lang="en-US" sz="2000" b="1" dirty="0"/>
              <a:t>Minimum Balance Requirement: </a:t>
            </a:r>
            <a:r>
              <a:rPr lang="en-US" sz="2000" dirty="0"/>
              <a:t>$500 or more, depending on the bank and length of CD. </a:t>
            </a:r>
          </a:p>
          <a:p>
            <a:r>
              <a:rPr lang="en-US" sz="2000" b="1" dirty="0"/>
              <a:t>Interest Earned: </a:t>
            </a:r>
            <a:r>
              <a:rPr lang="en-US" sz="2000" dirty="0"/>
              <a:t>Usually</a:t>
            </a:r>
            <a:r>
              <a:rPr lang="en-US" sz="2000" b="1" dirty="0"/>
              <a:t> </a:t>
            </a:r>
            <a:r>
              <a:rPr lang="en-US" sz="2000" dirty="0"/>
              <a:t>higher than traditional savings accounts.</a:t>
            </a:r>
          </a:p>
          <a:p>
            <a:endParaRPr lang="en-US" dirty="0"/>
          </a:p>
        </p:txBody>
      </p:sp>
      <p:pic>
        <p:nvPicPr>
          <p:cNvPr id="4" name="Picture 3" descr="EconLowdownPPTbanner.BMP">
            <a:extLst>
              <a:ext uri="{FF2B5EF4-FFF2-40B4-BE49-F238E27FC236}">
                <a16:creationId xmlns:a16="http://schemas.microsoft.com/office/drawing/2014/main" id="{16330409-81EC-464E-BCE0-D42D39EDD0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390"/>
            <a:ext cx="12188950" cy="1158977"/>
          </a:xfrm>
          <a:prstGeom prst="rect">
            <a:avLst/>
          </a:prstGeom>
        </p:spPr>
      </p:pic>
    </p:spTree>
    <p:extLst>
      <p:ext uri="{BB962C8B-B14F-4D97-AF65-F5344CB8AC3E}">
        <p14:creationId xmlns:p14="http://schemas.microsoft.com/office/powerpoint/2010/main" val="3880068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E838C-AFEC-4B3C-83B4-48796B9B9611}"/>
              </a:ext>
            </a:extLst>
          </p:cNvPr>
          <p:cNvSpPr>
            <a:spLocks noGrp="1"/>
          </p:cNvSpPr>
          <p:nvPr>
            <p:ph type="title"/>
          </p:nvPr>
        </p:nvSpPr>
        <p:spPr>
          <a:xfrm>
            <a:off x="838200" y="1016897"/>
            <a:ext cx="10515600" cy="1325563"/>
          </a:xfrm>
        </p:spPr>
        <p:txBody>
          <a:bodyPr/>
          <a:lstStyle/>
          <a:p>
            <a:pPr algn="ctr"/>
            <a:r>
              <a:rPr lang="en-US" b="1" dirty="0">
                <a:effectLst>
                  <a:outerShdw blurRad="38100" dist="38100" dir="2700000" algn="tl">
                    <a:srgbClr val="000000">
                      <a:alpha val="43137"/>
                    </a:srgbClr>
                  </a:outerShdw>
                </a:effectLst>
              </a:rPr>
              <a:t>Money Market Savings Account</a:t>
            </a:r>
          </a:p>
        </p:txBody>
      </p:sp>
      <p:sp>
        <p:nvSpPr>
          <p:cNvPr id="3" name="Content Placeholder 2">
            <a:extLst>
              <a:ext uri="{FF2B5EF4-FFF2-40B4-BE49-F238E27FC236}">
                <a16:creationId xmlns:a16="http://schemas.microsoft.com/office/drawing/2014/main" id="{684D5FEF-F028-47A5-A45E-2B66C6A4230B}"/>
              </a:ext>
            </a:extLst>
          </p:cNvPr>
          <p:cNvSpPr>
            <a:spLocks noGrp="1"/>
          </p:cNvSpPr>
          <p:nvPr>
            <p:ph idx="1"/>
          </p:nvPr>
        </p:nvSpPr>
        <p:spPr>
          <a:xfrm>
            <a:off x="838200" y="2342460"/>
            <a:ext cx="10515600" cy="4351338"/>
          </a:xfrm>
        </p:spPr>
        <p:txBody>
          <a:bodyPr/>
          <a:lstStyle/>
          <a:p>
            <a:r>
              <a:rPr lang="en-US" sz="2000" b="1" dirty="0"/>
              <a:t>What It Is</a:t>
            </a:r>
            <a:r>
              <a:rPr lang="en-US" sz="2000" dirty="0"/>
              <a:t>: An account where money can be put away for future use. </a:t>
            </a:r>
          </a:p>
          <a:p>
            <a:r>
              <a:rPr lang="en-US" sz="2000" b="1" dirty="0"/>
              <a:t>Withdrawal Limits: </a:t>
            </a:r>
            <a:r>
              <a:rPr lang="en-US" sz="2000" dirty="0"/>
              <a:t>Six per month.</a:t>
            </a:r>
          </a:p>
          <a:p>
            <a:pPr lvl="1"/>
            <a:r>
              <a:rPr lang="en-US" sz="2000" dirty="0"/>
              <a:t>Check with the bank to determine which of the options for withdrawing money count toward the limit. Fees may apply if you go over the limit.</a:t>
            </a:r>
          </a:p>
          <a:p>
            <a:pPr lvl="1"/>
            <a:r>
              <a:rPr lang="en-US" sz="2000" dirty="0"/>
              <a:t>Allows the account holder to write checks and use debit and ATM cards for withdrawals. </a:t>
            </a:r>
          </a:p>
          <a:p>
            <a:pPr lvl="1"/>
            <a:r>
              <a:rPr lang="en-US" sz="2000" dirty="0"/>
              <a:t>Like a checking account, but with withdrawal limits.</a:t>
            </a:r>
          </a:p>
          <a:p>
            <a:r>
              <a:rPr lang="en-US" sz="2000" b="1" dirty="0"/>
              <a:t>Minimum Balance Requirement: </a:t>
            </a:r>
            <a:r>
              <a:rPr lang="en-US" sz="2000" dirty="0"/>
              <a:t>Ranges from $1,000 to $10,000.</a:t>
            </a:r>
          </a:p>
          <a:p>
            <a:pPr lvl="1"/>
            <a:r>
              <a:rPr lang="en-US" sz="2000" dirty="0"/>
              <a:t>It does vary, depending on the account features, benefits, and bank.</a:t>
            </a:r>
          </a:p>
          <a:p>
            <a:r>
              <a:rPr lang="en-US" sz="2000" b="1" dirty="0"/>
              <a:t>Interest Earned:</a:t>
            </a:r>
            <a:r>
              <a:rPr lang="en-US" sz="2000" b="1" i="1" dirty="0"/>
              <a:t> </a:t>
            </a:r>
            <a:r>
              <a:rPr lang="en-US" sz="2000" dirty="0"/>
              <a:t>Usually higher than a traditional savings account.                                                                                                                                                                                                                                                                                                                                                                                                                                                                                                                                                                                                                                                                                             </a:t>
            </a:r>
          </a:p>
          <a:p>
            <a:pPr marL="0" indent="0">
              <a:buNone/>
            </a:pPr>
            <a:endParaRPr lang="en-US" dirty="0"/>
          </a:p>
        </p:txBody>
      </p:sp>
      <p:pic>
        <p:nvPicPr>
          <p:cNvPr id="4" name="Picture 3" descr="EconLowdownPPTbanner.BMP">
            <a:extLst>
              <a:ext uri="{FF2B5EF4-FFF2-40B4-BE49-F238E27FC236}">
                <a16:creationId xmlns:a16="http://schemas.microsoft.com/office/drawing/2014/main" id="{832EA617-9A33-4953-907B-88DB00BE00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4390"/>
            <a:ext cx="12188950" cy="1158977"/>
          </a:xfrm>
          <a:prstGeom prst="rect">
            <a:avLst/>
          </a:prstGeom>
        </p:spPr>
      </p:pic>
    </p:spTree>
    <p:extLst>
      <p:ext uri="{BB962C8B-B14F-4D97-AF65-F5344CB8AC3E}">
        <p14:creationId xmlns:p14="http://schemas.microsoft.com/office/powerpoint/2010/main" val="3159091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38AF2-066F-4281-AB2E-8B50987E69B2}"/>
              </a:ext>
            </a:extLst>
          </p:cNvPr>
          <p:cNvSpPr>
            <a:spLocks noGrp="1"/>
          </p:cNvSpPr>
          <p:nvPr>
            <p:ph type="title"/>
          </p:nvPr>
        </p:nvSpPr>
        <p:spPr>
          <a:xfrm>
            <a:off x="838200" y="815974"/>
            <a:ext cx="10515600" cy="1325563"/>
          </a:xfrm>
        </p:spPr>
        <p:txBody>
          <a:bodyPr/>
          <a:lstStyle/>
          <a:p>
            <a:pPr algn="ctr"/>
            <a:r>
              <a:rPr lang="en-US" b="1" dirty="0">
                <a:effectLst>
                  <a:outerShdw blurRad="38100" dist="38100" dir="2700000" algn="tl">
                    <a:srgbClr val="000000">
                      <a:alpha val="43137"/>
                    </a:srgbClr>
                  </a:outerShdw>
                </a:effectLst>
              </a:rPr>
              <a:t>Show Me You Know It!</a:t>
            </a:r>
          </a:p>
        </p:txBody>
      </p:sp>
      <p:sp>
        <p:nvSpPr>
          <p:cNvPr id="3" name="Content Placeholder 2">
            <a:extLst>
              <a:ext uri="{FF2B5EF4-FFF2-40B4-BE49-F238E27FC236}">
                <a16:creationId xmlns:a16="http://schemas.microsoft.com/office/drawing/2014/main" id="{938DD1BA-EF54-4570-8DC5-75AABB39F158}"/>
              </a:ext>
            </a:extLst>
          </p:cNvPr>
          <p:cNvSpPr>
            <a:spLocks noGrp="1"/>
          </p:cNvSpPr>
          <p:nvPr>
            <p:ph idx="1"/>
          </p:nvPr>
        </p:nvSpPr>
        <p:spPr>
          <a:xfrm>
            <a:off x="838200" y="2141537"/>
            <a:ext cx="10515600" cy="4351338"/>
          </a:xfrm>
        </p:spPr>
        <p:txBody>
          <a:bodyPr/>
          <a:lstStyle/>
          <a:p>
            <a:r>
              <a:rPr lang="en-US" dirty="0"/>
              <a:t>This type of savings account “locks” savings in for a fixed amount of time at a fixed interest rate. </a:t>
            </a:r>
          </a:p>
          <a:p>
            <a:pPr lvl="1"/>
            <a:r>
              <a:rPr lang="en-US" dirty="0"/>
              <a:t>What type of savings account does this statement describe?</a:t>
            </a:r>
          </a:p>
          <a:p>
            <a:pPr lvl="1"/>
            <a:endParaRPr lang="en-US" dirty="0"/>
          </a:p>
          <a:p>
            <a:r>
              <a:rPr lang="en-US" dirty="0"/>
              <a:t>Certificate of Deposit</a:t>
            </a:r>
          </a:p>
        </p:txBody>
      </p:sp>
      <p:pic>
        <p:nvPicPr>
          <p:cNvPr id="4" name="Picture 3" descr="EconLowdownPPTbanner.BMP">
            <a:extLst>
              <a:ext uri="{FF2B5EF4-FFF2-40B4-BE49-F238E27FC236}">
                <a16:creationId xmlns:a16="http://schemas.microsoft.com/office/drawing/2014/main" id="{DFD2957B-46C7-468F-9EB6-3C3D3D167F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0" y="0"/>
            <a:ext cx="12188950" cy="1158977"/>
          </a:xfrm>
          <a:prstGeom prst="rect">
            <a:avLst/>
          </a:prstGeom>
        </p:spPr>
      </p:pic>
    </p:spTree>
    <p:extLst>
      <p:ext uri="{BB962C8B-B14F-4D97-AF65-F5344CB8AC3E}">
        <p14:creationId xmlns:p14="http://schemas.microsoft.com/office/powerpoint/2010/main" val="545783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55FCD-B16D-407E-90F3-E960A3B5C6B0}"/>
              </a:ext>
            </a:extLst>
          </p:cNvPr>
          <p:cNvSpPr>
            <a:spLocks noGrp="1"/>
          </p:cNvSpPr>
          <p:nvPr>
            <p:ph type="title"/>
          </p:nvPr>
        </p:nvSpPr>
        <p:spPr>
          <a:xfrm>
            <a:off x="838200" y="908464"/>
            <a:ext cx="10515600" cy="1325563"/>
          </a:xfrm>
        </p:spPr>
        <p:txBody>
          <a:bodyPr/>
          <a:lstStyle/>
          <a:p>
            <a:pPr algn="ctr"/>
            <a:r>
              <a:rPr lang="en-US" b="1" dirty="0">
                <a:effectLst>
                  <a:outerShdw blurRad="38100" dist="38100" dir="2700000" algn="tl">
                    <a:srgbClr val="000000">
                      <a:alpha val="43137"/>
                    </a:srgbClr>
                  </a:outerShdw>
                </a:effectLst>
              </a:rPr>
              <a:t>Show Me You Know It!</a:t>
            </a:r>
            <a:endParaRPr lang="en-US" dirty="0"/>
          </a:p>
        </p:txBody>
      </p:sp>
      <p:sp>
        <p:nvSpPr>
          <p:cNvPr id="3" name="Content Placeholder 2">
            <a:extLst>
              <a:ext uri="{FF2B5EF4-FFF2-40B4-BE49-F238E27FC236}">
                <a16:creationId xmlns:a16="http://schemas.microsoft.com/office/drawing/2014/main" id="{79928600-2191-4915-BD3D-D1E3915E7F72}"/>
              </a:ext>
            </a:extLst>
          </p:cNvPr>
          <p:cNvSpPr>
            <a:spLocks noGrp="1"/>
          </p:cNvSpPr>
          <p:nvPr>
            <p:ph idx="1"/>
          </p:nvPr>
        </p:nvSpPr>
        <p:spPr>
          <a:xfrm>
            <a:off x="838200" y="2506662"/>
            <a:ext cx="10515600" cy="4351338"/>
          </a:xfrm>
        </p:spPr>
        <p:txBody>
          <a:bodyPr/>
          <a:lstStyle/>
          <a:p>
            <a:r>
              <a:rPr lang="en-US" dirty="0"/>
              <a:t>Describe the difference between the withdrawal limits of the three types of accounts.</a:t>
            </a:r>
          </a:p>
          <a:p>
            <a:pPr lvl="1"/>
            <a:r>
              <a:rPr lang="en-US" dirty="0"/>
              <a:t>Traditional savings accounts and money market savings accounts have a limit of six withdrawals a month.</a:t>
            </a:r>
          </a:p>
          <a:p>
            <a:pPr lvl="1"/>
            <a:r>
              <a:rPr lang="en-US" dirty="0"/>
              <a:t>A certificate of deposit requires the account holder to wait until the CD has reached the maturity date. </a:t>
            </a:r>
          </a:p>
        </p:txBody>
      </p:sp>
      <p:pic>
        <p:nvPicPr>
          <p:cNvPr id="4" name="Picture 3" descr="EconLowdownPPTbanner.BMP">
            <a:extLst>
              <a:ext uri="{FF2B5EF4-FFF2-40B4-BE49-F238E27FC236}">
                <a16:creationId xmlns:a16="http://schemas.microsoft.com/office/drawing/2014/main" id="{23CF5B04-826A-437F-96D6-459892C380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0" y="26229"/>
            <a:ext cx="12188950" cy="1158977"/>
          </a:xfrm>
          <a:prstGeom prst="rect">
            <a:avLst/>
          </a:prstGeom>
        </p:spPr>
      </p:pic>
    </p:spTree>
    <p:extLst>
      <p:ext uri="{BB962C8B-B14F-4D97-AF65-F5344CB8AC3E}">
        <p14:creationId xmlns:p14="http://schemas.microsoft.com/office/powerpoint/2010/main" val="209856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B054B-402F-4022-AC35-8734ADA4DE32}"/>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Show Me You Know It!</a:t>
            </a:r>
            <a:endParaRPr lang="en-US" dirty="0"/>
          </a:p>
        </p:txBody>
      </p:sp>
      <p:sp>
        <p:nvSpPr>
          <p:cNvPr id="3" name="Content Placeholder 2">
            <a:extLst>
              <a:ext uri="{FF2B5EF4-FFF2-40B4-BE49-F238E27FC236}">
                <a16:creationId xmlns:a16="http://schemas.microsoft.com/office/drawing/2014/main" id="{B3BBA1ED-7692-4AAB-B82A-03470D72EC27}"/>
              </a:ext>
            </a:extLst>
          </p:cNvPr>
          <p:cNvSpPr>
            <a:spLocks noGrp="1"/>
          </p:cNvSpPr>
          <p:nvPr>
            <p:ph idx="1"/>
          </p:nvPr>
        </p:nvSpPr>
        <p:spPr/>
        <p:txBody>
          <a:bodyPr/>
          <a:lstStyle/>
          <a:p>
            <a:r>
              <a:rPr lang="en-US" dirty="0"/>
              <a:t>What does the Federal Deposit Insurance Corp. (FDIC) provide to account holders?</a:t>
            </a:r>
          </a:p>
          <a:p>
            <a:pPr lvl="1"/>
            <a:r>
              <a:rPr lang="en-US" dirty="0"/>
              <a:t>The FDIC insures deposits in banks for up to $250,000.  </a:t>
            </a:r>
          </a:p>
        </p:txBody>
      </p:sp>
    </p:spTree>
    <p:extLst>
      <p:ext uri="{BB962C8B-B14F-4D97-AF65-F5344CB8AC3E}">
        <p14:creationId xmlns:p14="http://schemas.microsoft.com/office/powerpoint/2010/main" val="299512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FA9F4-7621-4E4F-BAE3-5D0DB2824476}"/>
              </a:ext>
            </a:extLst>
          </p:cNvPr>
          <p:cNvSpPr>
            <a:spLocks noGrp="1"/>
          </p:cNvSpPr>
          <p:nvPr>
            <p:ph type="title"/>
          </p:nvPr>
        </p:nvSpPr>
        <p:spPr>
          <a:xfrm>
            <a:off x="838200" y="789194"/>
            <a:ext cx="10515600" cy="1325563"/>
          </a:xfrm>
        </p:spPr>
        <p:txBody>
          <a:bodyPr/>
          <a:lstStyle/>
          <a:p>
            <a:pPr algn="ctr"/>
            <a:r>
              <a:rPr lang="en-US" b="1" dirty="0">
                <a:effectLst>
                  <a:outerShdw blurRad="38100" dist="38100" dir="2700000" algn="tl">
                    <a:srgbClr val="000000">
                      <a:alpha val="43137"/>
                    </a:srgbClr>
                  </a:outerShdw>
                </a:effectLst>
              </a:rPr>
              <a:t>Show Me You Know It!</a:t>
            </a:r>
            <a:endParaRPr lang="en-US" dirty="0"/>
          </a:p>
        </p:txBody>
      </p:sp>
      <p:sp>
        <p:nvSpPr>
          <p:cNvPr id="3" name="Content Placeholder 2">
            <a:extLst>
              <a:ext uri="{FF2B5EF4-FFF2-40B4-BE49-F238E27FC236}">
                <a16:creationId xmlns:a16="http://schemas.microsoft.com/office/drawing/2014/main" id="{234BA4F0-69BA-4550-A5EB-EB4513BA0DF6}"/>
              </a:ext>
            </a:extLst>
          </p:cNvPr>
          <p:cNvSpPr>
            <a:spLocks noGrp="1"/>
          </p:cNvSpPr>
          <p:nvPr>
            <p:ph idx="1"/>
          </p:nvPr>
        </p:nvSpPr>
        <p:spPr>
          <a:xfrm>
            <a:off x="838200" y="2395468"/>
            <a:ext cx="10515600" cy="4351338"/>
          </a:xfrm>
        </p:spPr>
        <p:txBody>
          <a:bodyPr/>
          <a:lstStyle/>
          <a:p>
            <a:r>
              <a:rPr lang="en-US" dirty="0"/>
              <a:t>What is the difference between a short-term goal and a long-term goal?</a:t>
            </a:r>
          </a:p>
          <a:p>
            <a:pPr lvl="1"/>
            <a:r>
              <a:rPr lang="en-US" dirty="0"/>
              <a:t>A short-term goal will take one year or less to accomplish, while a long-term goal will take more than one to accomplish.</a:t>
            </a:r>
          </a:p>
        </p:txBody>
      </p:sp>
      <p:pic>
        <p:nvPicPr>
          <p:cNvPr id="4" name="Picture 3" descr="EconLowdownPPTbanner.BMP">
            <a:extLst>
              <a:ext uri="{FF2B5EF4-FFF2-40B4-BE49-F238E27FC236}">
                <a16:creationId xmlns:a16="http://schemas.microsoft.com/office/drawing/2014/main" id="{4406614C-BFB7-436C-9D3E-46C8692D5A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4390"/>
            <a:ext cx="12188950" cy="1158977"/>
          </a:xfrm>
          <a:prstGeom prst="rect">
            <a:avLst/>
          </a:prstGeom>
        </p:spPr>
      </p:pic>
    </p:spTree>
    <p:extLst>
      <p:ext uri="{BB962C8B-B14F-4D97-AF65-F5344CB8AC3E}">
        <p14:creationId xmlns:p14="http://schemas.microsoft.com/office/powerpoint/2010/main" val="2012999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1F6F238-946F-42F0-A2B5-ABD7786C9AC1}">
  <ds:schemaRefs>
    <ds:schemaRef ds:uri="http://schemas.microsoft.com/sharepoint/v3/contenttype/forms"/>
  </ds:schemaRefs>
</ds:datastoreItem>
</file>

<file path=customXml/itemProps2.xml><?xml version="1.0" encoding="utf-8"?>
<ds:datastoreItem xmlns:ds="http://schemas.openxmlformats.org/officeDocument/2006/customXml" ds:itemID="{2D58BFEF-486A-4331-8419-80365BFF9F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736B06E-E1FE-41F2-B89D-79824B7D3CF2}">
  <ds:schemaRefs>
    <ds:schemaRef ds:uri="http://schemas.microsoft.com/office/2006/documentManagement/types"/>
    <ds:schemaRef ds:uri="http://schemas.microsoft.com/office/2006/metadata/properties"/>
    <ds:schemaRef ds:uri="http://purl.org/dc/dcmitype/"/>
    <ds:schemaRef ds:uri="http://www.w3.org/XML/1998/namespace"/>
    <ds:schemaRef ds:uri="http://schemas.openxmlformats.org/package/2006/metadata/core-properties"/>
    <ds:schemaRef ds:uri="http://purl.org/dc/term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TotalTime>
  <Words>816</Words>
  <Application>Microsoft Office PowerPoint</Application>
  <PresentationFormat>Widescreen</PresentationFormat>
  <Paragraphs>68</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Types of Savings Accounts</vt:lpstr>
      <vt:lpstr>Emergency Income Fund</vt:lpstr>
      <vt:lpstr>Traditional Savings Accounts</vt:lpstr>
      <vt:lpstr>Certificate of Deposit (CD) </vt:lpstr>
      <vt:lpstr>Money Market Savings Account</vt:lpstr>
      <vt:lpstr>Show Me You Know It!</vt:lpstr>
      <vt:lpstr>Show Me You Know It!</vt:lpstr>
      <vt:lpstr>Show Me You Know It!</vt:lpstr>
      <vt:lpstr>Show Me You Know It!</vt:lpstr>
      <vt:lpstr>Show Me You Know It!</vt:lpstr>
      <vt:lpstr>Show Me You Know It!</vt:lpstr>
      <vt:lpstr>Brochure 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Savings Accounts</dc:title>
  <dc:creator>Caceres- Santamaria, Andrea J</dc:creator>
  <cp:lastModifiedBy>Caceres- Santamaria, Andrea J</cp:lastModifiedBy>
  <cp:revision>35</cp:revision>
  <dcterms:created xsi:type="dcterms:W3CDTF">2020-09-08T20:07:02Z</dcterms:created>
  <dcterms:modified xsi:type="dcterms:W3CDTF">2021-03-18T11:47:34Z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799acec2-5e7e-404e-88d2-5d85cf2d0408</vt:lpwstr>
  </property>
</Properties>
</file>