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5"/>
  </p:sldMasterIdLst>
  <p:sldIdLst>
    <p:sldId id="287" r:id="rId6"/>
    <p:sldId id="288" r:id="rId7"/>
    <p:sldId id="294" r:id="rId8"/>
    <p:sldId id="295" r:id="rId9"/>
    <p:sldId id="296" r:id="rId10"/>
    <p:sldId id="297" r:id="rId11"/>
    <p:sldId id="298" r:id="rId12"/>
    <p:sldId id="299" r:id="rId13"/>
    <p:sldId id="300" r:id="rId14"/>
    <p:sldId id="301" r:id="rId15"/>
    <p:sldId id="302" r:id="rId16"/>
    <p:sldId id="293" r:id="rId17"/>
    <p:sldId id="303"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uiter, Mary C" initials="SMC" lastIdx="1" clrIdx="0">
    <p:extLst>
      <p:ext uri="{19B8F6BF-5375-455C-9EA6-DF929625EA0E}">
        <p15:presenceInfo xmlns:p15="http://schemas.microsoft.com/office/powerpoint/2012/main" userId="S-1-5-21-662528488-348457345-1760376032-20822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3642A"/>
    <a:srgbClr val="608F3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09" autoAdjust="0"/>
    <p:restoredTop sz="94660"/>
  </p:normalViewPr>
  <p:slideViewPr>
    <p:cSldViewPr>
      <p:cViewPr varScale="1">
        <p:scale>
          <a:sx n="67" d="100"/>
          <a:sy n="67" d="100"/>
        </p:scale>
        <p:origin x="1244" y="5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commentAuthors" Target="commentAuthor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BDCA6F78-E8AE-7C48-9C5B-78EB51D3129D}" type="datetimeFigureOut">
              <a:rPr lang="en-US" smtClean="0"/>
              <a:t>4/17/2025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D535F6F-457D-4642-8B40-9652D1866793}" type="slidenum">
              <a:rPr lang="en-US" smtClean="0"/>
              <a:t>‹#›</a:t>
            </a:fld>
            <a:endParaRPr lang="en-US" dirty="0"/>
          </a:p>
        </p:txBody>
      </p:sp>
    </p:spTree>
    <p:extLst>
      <p:ext uri="{BB962C8B-B14F-4D97-AF65-F5344CB8AC3E}">
        <p14:creationId xmlns:p14="http://schemas.microsoft.com/office/powerpoint/2010/main" val="603998431"/>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DCA6F78-E8AE-7C48-9C5B-78EB51D3129D}" type="datetimeFigureOut">
              <a:rPr lang="en-US" smtClean="0"/>
              <a:t>4/17/2025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D535F6F-457D-4642-8B40-9652D1866793}" type="slidenum">
              <a:rPr lang="en-US" smtClean="0"/>
              <a:t>‹#›</a:t>
            </a:fld>
            <a:endParaRPr lang="en-US" dirty="0"/>
          </a:p>
        </p:txBody>
      </p:sp>
    </p:spTree>
    <p:extLst>
      <p:ext uri="{BB962C8B-B14F-4D97-AF65-F5344CB8AC3E}">
        <p14:creationId xmlns:p14="http://schemas.microsoft.com/office/powerpoint/2010/main" val="1952277724"/>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DCA6F78-E8AE-7C48-9C5B-78EB51D3129D}" type="datetimeFigureOut">
              <a:rPr lang="en-US" smtClean="0"/>
              <a:t>4/17/2025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D535F6F-457D-4642-8B40-9652D1866793}" type="slidenum">
              <a:rPr lang="en-US" smtClean="0"/>
              <a:t>‹#›</a:t>
            </a:fld>
            <a:endParaRPr lang="en-US" dirty="0"/>
          </a:p>
        </p:txBody>
      </p:sp>
    </p:spTree>
    <p:extLst>
      <p:ext uri="{BB962C8B-B14F-4D97-AF65-F5344CB8AC3E}">
        <p14:creationId xmlns:p14="http://schemas.microsoft.com/office/powerpoint/2010/main" val="1865353933"/>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DCA6F78-E8AE-7C48-9C5B-78EB51D3129D}" type="datetimeFigureOut">
              <a:rPr lang="en-US" smtClean="0"/>
              <a:t>4/17/2025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D535F6F-457D-4642-8B40-9652D1866793}" type="slidenum">
              <a:rPr lang="en-US" smtClean="0"/>
              <a:t>‹#›</a:t>
            </a:fld>
            <a:endParaRPr lang="en-US" dirty="0"/>
          </a:p>
        </p:txBody>
      </p:sp>
    </p:spTree>
    <p:extLst>
      <p:ext uri="{BB962C8B-B14F-4D97-AF65-F5344CB8AC3E}">
        <p14:creationId xmlns:p14="http://schemas.microsoft.com/office/powerpoint/2010/main" val="2140242515"/>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DCA6F78-E8AE-7C48-9C5B-78EB51D3129D}" type="datetimeFigureOut">
              <a:rPr lang="en-US" smtClean="0"/>
              <a:t>4/17/2025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D535F6F-457D-4642-8B40-9652D1866793}" type="slidenum">
              <a:rPr lang="en-US" smtClean="0"/>
              <a:t>‹#›</a:t>
            </a:fld>
            <a:endParaRPr lang="en-US" dirty="0"/>
          </a:p>
        </p:txBody>
      </p:sp>
    </p:spTree>
    <p:extLst>
      <p:ext uri="{BB962C8B-B14F-4D97-AF65-F5344CB8AC3E}">
        <p14:creationId xmlns:p14="http://schemas.microsoft.com/office/powerpoint/2010/main" val="3894195921"/>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DCA6F78-E8AE-7C48-9C5B-78EB51D3129D}" type="datetimeFigureOut">
              <a:rPr lang="en-US" smtClean="0"/>
              <a:t>4/17/2025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D535F6F-457D-4642-8B40-9652D1866793}" type="slidenum">
              <a:rPr lang="en-US" smtClean="0"/>
              <a:t>‹#›</a:t>
            </a:fld>
            <a:endParaRPr lang="en-US" dirty="0"/>
          </a:p>
        </p:txBody>
      </p:sp>
    </p:spTree>
    <p:extLst>
      <p:ext uri="{BB962C8B-B14F-4D97-AF65-F5344CB8AC3E}">
        <p14:creationId xmlns:p14="http://schemas.microsoft.com/office/powerpoint/2010/main" val="4233570208"/>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DCA6F78-E8AE-7C48-9C5B-78EB51D3129D}" type="datetimeFigureOut">
              <a:rPr lang="en-US" smtClean="0"/>
              <a:t>4/17/2025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D535F6F-457D-4642-8B40-9652D1866793}" type="slidenum">
              <a:rPr lang="en-US" smtClean="0"/>
              <a:t>‹#›</a:t>
            </a:fld>
            <a:endParaRPr lang="en-US" dirty="0"/>
          </a:p>
        </p:txBody>
      </p:sp>
    </p:spTree>
    <p:extLst>
      <p:ext uri="{BB962C8B-B14F-4D97-AF65-F5344CB8AC3E}">
        <p14:creationId xmlns:p14="http://schemas.microsoft.com/office/powerpoint/2010/main" val="591845821"/>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DCA6F78-E8AE-7C48-9C5B-78EB51D3129D}" type="datetimeFigureOut">
              <a:rPr lang="en-US" smtClean="0"/>
              <a:t>4/17/2025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D535F6F-457D-4642-8B40-9652D1866793}" type="slidenum">
              <a:rPr lang="en-US" smtClean="0"/>
              <a:t>‹#›</a:t>
            </a:fld>
            <a:endParaRPr lang="en-US" dirty="0"/>
          </a:p>
        </p:txBody>
      </p:sp>
    </p:spTree>
    <p:extLst>
      <p:ext uri="{BB962C8B-B14F-4D97-AF65-F5344CB8AC3E}">
        <p14:creationId xmlns:p14="http://schemas.microsoft.com/office/powerpoint/2010/main" val="195207567"/>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CA6F78-E8AE-7C48-9C5B-78EB51D3129D}" type="datetimeFigureOut">
              <a:rPr lang="en-US" smtClean="0"/>
              <a:t>4/17/2025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D535F6F-457D-4642-8B40-9652D1866793}" type="slidenum">
              <a:rPr lang="en-US" smtClean="0"/>
              <a:t>‹#›</a:t>
            </a:fld>
            <a:endParaRPr lang="en-US" dirty="0"/>
          </a:p>
        </p:txBody>
      </p:sp>
    </p:spTree>
    <p:extLst>
      <p:ext uri="{BB962C8B-B14F-4D97-AF65-F5344CB8AC3E}">
        <p14:creationId xmlns:p14="http://schemas.microsoft.com/office/powerpoint/2010/main" val="4017617933"/>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DCA6F78-E8AE-7C48-9C5B-78EB51D3129D}" type="datetimeFigureOut">
              <a:rPr lang="en-US" smtClean="0"/>
              <a:t>4/17/2025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D535F6F-457D-4642-8B40-9652D1866793}" type="slidenum">
              <a:rPr lang="en-US" smtClean="0"/>
              <a:t>‹#›</a:t>
            </a:fld>
            <a:endParaRPr lang="en-US" dirty="0"/>
          </a:p>
        </p:txBody>
      </p:sp>
    </p:spTree>
    <p:extLst>
      <p:ext uri="{BB962C8B-B14F-4D97-AF65-F5344CB8AC3E}">
        <p14:creationId xmlns:p14="http://schemas.microsoft.com/office/powerpoint/2010/main" val="1338119438"/>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DCA6F78-E8AE-7C48-9C5B-78EB51D3129D}" type="datetimeFigureOut">
              <a:rPr lang="en-US" smtClean="0"/>
              <a:t>4/17/2025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D535F6F-457D-4642-8B40-9652D1866793}" type="slidenum">
              <a:rPr lang="en-US" smtClean="0"/>
              <a:t>‹#›</a:t>
            </a:fld>
            <a:endParaRPr lang="en-US" dirty="0"/>
          </a:p>
        </p:txBody>
      </p:sp>
    </p:spTree>
    <p:extLst>
      <p:ext uri="{BB962C8B-B14F-4D97-AF65-F5344CB8AC3E}">
        <p14:creationId xmlns:p14="http://schemas.microsoft.com/office/powerpoint/2010/main" val="3115563464"/>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CA6F78-E8AE-7C48-9C5B-78EB51D3129D}" type="datetimeFigureOut">
              <a:rPr lang="en-US" smtClean="0"/>
              <a:t>4/17/2025</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D535F6F-457D-4642-8B40-9652D1866793}" type="slidenum">
              <a:rPr lang="en-US" smtClean="0"/>
              <a:t>‹#›</a:t>
            </a:fld>
            <a:endParaRPr lang="en-US" dirty="0"/>
          </a:p>
        </p:txBody>
      </p:sp>
    </p:spTree>
    <p:extLst>
      <p:ext uri="{BB962C8B-B14F-4D97-AF65-F5344CB8AC3E}">
        <p14:creationId xmlns:p14="http://schemas.microsoft.com/office/powerpoint/2010/main" val="373203736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EconLowdownPPTbanner.BMP"/>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927202"/>
          </a:xfrm>
          <a:prstGeom prst="rect">
            <a:avLst/>
          </a:prstGeom>
        </p:spPr>
      </p:pic>
      <p:sp>
        <p:nvSpPr>
          <p:cNvPr id="5" name="TextBox 4"/>
          <p:cNvSpPr txBox="1"/>
          <p:nvPr/>
        </p:nvSpPr>
        <p:spPr>
          <a:xfrm>
            <a:off x="533400" y="6248400"/>
            <a:ext cx="5257800" cy="338554"/>
          </a:xfrm>
          <a:prstGeom prst="rect">
            <a:avLst/>
          </a:prstGeom>
          <a:noFill/>
        </p:spPr>
        <p:txBody>
          <a:bodyPr wrap="square" rtlCol="0">
            <a:spAutoFit/>
          </a:bodyPr>
          <a:lstStyle/>
          <a:p>
            <a:r>
              <a:rPr lang="en-US" sz="800" dirty="0"/>
              <a:t>© 2023, Federal Reserve Bank of St. Louis. Permission is granted to reprint or photocopy this presentation in its entirety for educational purposes provided the user credits the Federal Reserve Bank of St. Louis, www.stlouisfed.org/education.</a:t>
            </a:r>
          </a:p>
        </p:txBody>
      </p:sp>
      <p:sp>
        <p:nvSpPr>
          <p:cNvPr id="7" name="Subtitle 2">
            <a:extLst>
              <a:ext uri="{FF2B5EF4-FFF2-40B4-BE49-F238E27FC236}">
                <a16:creationId xmlns:a16="http://schemas.microsoft.com/office/drawing/2014/main" id="{F68D410B-7E64-420A-BBD3-F015B7D39090}"/>
              </a:ext>
            </a:extLst>
          </p:cNvPr>
          <p:cNvSpPr txBox="1">
            <a:spLocks/>
          </p:cNvSpPr>
          <p:nvPr/>
        </p:nvSpPr>
        <p:spPr>
          <a:xfrm>
            <a:off x="685800" y="1981200"/>
            <a:ext cx="8001000" cy="1447800"/>
          </a:xfrm>
          <a:prstGeom prst="rect">
            <a:avLst/>
          </a:prstGeom>
          <a:ln>
            <a:noFill/>
          </a:ln>
        </p:spPr>
        <p:txBody>
          <a:bodyPr vert="horz" lIns="91440" tIns="45720" rIns="91440" bIns="45720" rtlCol="0">
            <a:no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r>
              <a:rPr lang="en-US" sz="3600" b="1">
                <a:solidFill>
                  <a:srgbClr val="43642A"/>
                </a:solidFill>
              </a:rPr>
              <a:t>The Information Creation Process:</a:t>
            </a:r>
          </a:p>
          <a:p>
            <a:r>
              <a:rPr lang="en-US" sz="3600" b="1">
                <a:solidFill>
                  <a:srgbClr val="43642A"/>
                </a:solidFill>
              </a:rPr>
              <a:t>Data Sources and Data Aggregators</a:t>
            </a:r>
            <a:endParaRPr lang="en-US" sz="3600" dirty="0">
              <a:solidFill>
                <a:srgbClr val="43642A"/>
              </a:solidFill>
            </a:endParaRPr>
          </a:p>
        </p:txBody>
      </p:sp>
      <p:sp>
        <p:nvSpPr>
          <p:cNvPr id="4" name="Subtitle 3">
            <a:extLst>
              <a:ext uri="{FF2B5EF4-FFF2-40B4-BE49-F238E27FC236}">
                <a16:creationId xmlns:a16="http://schemas.microsoft.com/office/drawing/2014/main" id="{DA1ABC93-7F26-43C9-93C7-BEC99E3FBB96}"/>
              </a:ext>
            </a:extLst>
          </p:cNvPr>
          <p:cNvSpPr>
            <a:spLocks noGrp="1"/>
          </p:cNvSpPr>
          <p:nvPr>
            <p:ph type="subTitle" idx="1"/>
          </p:nvPr>
        </p:nvSpPr>
        <p:spPr/>
        <p:txBody>
          <a:bodyPr>
            <a:normAutofit/>
          </a:bodyPr>
          <a:lstStyle/>
          <a:p>
            <a:r>
              <a:rPr lang="en-US" sz="2400" dirty="0"/>
              <a:t>Federal Reserve Bank of St. Louis</a:t>
            </a:r>
          </a:p>
        </p:txBody>
      </p:sp>
    </p:spTree>
    <p:extLst>
      <p:ext uri="{BB962C8B-B14F-4D97-AF65-F5344CB8AC3E}">
        <p14:creationId xmlns:p14="http://schemas.microsoft.com/office/powerpoint/2010/main" val="2055120606"/>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685800"/>
            <a:ext cx="8991600" cy="762000"/>
          </a:xfrm>
        </p:spPr>
        <p:txBody>
          <a:bodyPr>
            <a:normAutofit/>
          </a:bodyPr>
          <a:lstStyle/>
          <a:p>
            <a:r>
              <a:rPr lang="en-US" sz="3200" b="1" dirty="0">
                <a:solidFill>
                  <a:srgbClr val="43642A"/>
                </a:solidFill>
              </a:rPr>
              <a:t>True/False Activity</a:t>
            </a:r>
          </a:p>
        </p:txBody>
      </p:sp>
      <p:sp>
        <p:nvSpPr>
          <p:cNvPr id="3" name="Content Placeholder 2"/>
          <p:cNvSpPr>
            <a:spLocks noGrp="1"/>
          </p:cNvSpPr>
          <p:nvPr>
            <p:ph idx="1"/>
          </p:nvPr>
        </p:nvSpPr>
        <p:spPr>
          <a:xfrm>
            <a:off x="626076" y="1837039"/>
            <a:ext cx="8001000" cy="1600199"/>
          </a:xfrm>
        </p:spPr>
        <p:txBody>
          <a:bodyPr>
            <a:noAutofit/>
          </a:bodyPr>
          <a:lstStyle/>
          <a:p>
            <a:pPr marL="0" indent="0">
              <a:buNone/>
            </a:pPr>
            <a:r>
              <a:rPr lang="en-US" sz="2400" b="1" dirty="0">
                <a:ea typeface="+mn-lt"/>
                <a:cs typeface="+mn-lt"/>
              </a:rPr>
              <a:t>Answer 4:</a:t>
            </a:r>
            <a:r>
              <a:rPr lang="en-US" sz="2400" dirty="0">
                <a:ea typeface="+mn-lt"/>
                <a:cs typeface="+mn-lt"/>
              </a:rPr>
              <a:t> </a:t>
            </a:r>
            <a:r>
              <a:rPr lang="en-US" sz="2400" i="1" dirty="0">
                <a:ea typeface="+mn-lt"/>
                <a:cs typeface="+mn-lt"/>
              </a:rPr>
              <a:t>FALSE (This is a capability of a data source.) </a:t>
            </a:r>
            <a:endParaRPr lang="en-US" sz="2400" i="1" dirty="0"/>
          </a:p>
          <a:p>
            <a:pPr marL="0" indent="0">
              <a:buNone/>
            </a:pPr>
            <a:endParaRPr lang="en-US" sz="2400" dirty="0">
              <a:cs typeface="Calibri" panose="020F0502020204030204"/>
            </a:endParaRPr>
          </a:p>
          <a:p>
            <a:pPr marL="0" indent="0">
              <a:spcBef>
                <a:spcPts val="300"/>
              </a:spcBef>
              <a:buNone/>
            </a:pPr>
            <a:endParaRPr lang="en-US" sz="2400" dirty="0"/>
          </a:p>
        </p:txBody>
      </p:sp>
      <p:pic>
        <p:nvPicPr>
          <p:cNvPr id="6" name="Picture 5"/>
          <p:cNvPicPr>
            <a:picLocks noChangeAspect="1"/>
          </p:cNvPicPr>
          <p:nvPr/>
        </p:nvPicPr>
        <p:blipFill>
          <a:blip r:embed="rId2"/>
          <a:stretch>
            <a:fillRect/>
          </a:stretch>
        </p:blipFill>
        <p:spPr>
          <a:xfrm>
            <a:off x="6838950" y="6347052"/>
            <a:ext cx="1771650" cy="358548"/>
          </a:xfrm>
          <a:prstGeom prst="rect">
            <a:avLst/>
          </a:prstGeom>
        </p:spPr>
      </p:pic>
      <p:sp>
        <p:nvSpPr>
          <p:cNvPr id="8" name="TextBox 7"/>
          <p:cNvSpPr txBox="1"/>
          <p:nvPr/>
        </p:nvSpPr>
        <p:spPr>
          <a:xfrm>
            <a:off x="457200" y="6341006"/>
            <a:ext cx="5257800" cy="338554"/>
          </a:xfrm>
          <a:prstGeom prst="rect">
            <a:avLst/>
          </a:prstGeom>
          <a:noFill/>
        </p:spPr>
        <p:txBody>
          <a:bodyPr wrap="square" rtlCol="0">
            <a:spAutoFit/>
          </a:bodyPr>
          <a:lstStyle/>
          <a:p>
            <a:r>
              <a:rPr lang="en-US" sz="800" dirty="0"/>
              <a:t>© 2023, Federal Reserve Bank of St. Louis. Permission is granted to reprint or photocopy this presentation in its entirety for educational purposes provided the user credits the Federal Reserve Bank of St. Louis, www.stlouisfed.org/education.</a:t>
            </a:r>
          </a:p>
        </p:txBody>
      </p:sp>
      <p:sp>
        <p:nvSpPr>
          <p:cNvPr id="9" name="TextBox 8">
            <a:extLst>
              <a:ext uri="{FF2B5EF4-FFF2-40B4-BE49-F238E27FC236}">
                <a16:creationId xmlns:a16="http://schemas.microsoft.com/office/drawing/2014/main" id="{E3CA0F04-FECD-4189-964D-760EECD43CCF}"/>
              </a:ext>
            </a:extLst>
          </p:cNvPr>
          <p:cNvSpPr txBox="1"/>
          <p:nvPr/>
        </p:nvSpPr>
        <p:spPr>
          <a:xfrm>
            <a:off x="626076" y="2975572"/>
            <a:ext cx="8001000" cy="1015663"/>
          </a:xfrm>
          <a:prstGeom prst="rect">
            <a:avLst/>
          </a:prstGeom>
          <a:noFill/>
        </p:spPr>
        <p:txBody>
          <a:bodyPr wrap="square">
            <a:spAutoFit/>
          </a:bodyPr>
          <a:lstStyle/>
          <a:p>
            <a:r>
              <a:rPr kumimoji="0" lang="en-US" sz="2000" b="1" i="0" u="none" strike="noStrike" kern="1200" cap="none" spc="0" normalizeH="0" baseline="0" noProof="0" dirty="0">
                <a:ln>
                  <a:noFill/>
                </a:ln>
                <a:solidFill>
                  <a:prstClr val="black"/>
                </a:solidFill>
                <a:effectLst/>
                <a:uLnTx/>
                <a:uFillTx/>
                <a:latin typeface="Calibri" panose="020F0502020204030204"/>
                <a:ea typeface="+mn-lt"/>
                <a:cs typeface="Calibri" panose="020F0502020204030204"/>
              </a:rPr>
              <a:t>Statement 5: </a:t>
            </a:r>
            <a:r>
              <a:rPr kumimoji="0" lang="en-US" sz="2000" b="0" i="0" u="none" strike="noStrike" kern="1200" cap="none" spc="0" normalizeH="0" baseline="0" noProof="0" dirty="0">
                <a:ln>
                  <a:noFill/>
                </a:ln>
                <a:solidFill>
                  <a:prstClr val="black"/>
                </a:solidFill>
                <a:effectLst/>
                <a:uLnTx/>
                <a:uFillTx/>
                <a:latin typeface="Calibri" panose="020F0502020204030204"/>
                <a:ea typeface="+mn-lt"/>
                <a:cs typeface="Calibri" panose="020F0502020204030204"/>
              </a:rPr>
              <a:t>A constraint of a data source is that it is difficult to connect with data series produced by other organizations or researchers. </a:t>
            </a:r>
            <a:endPar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Calibri"/>
            </a:endParaRPr>
          </a:p>
          <a:p>
            <a:endParaRPr lang="en-US" sz="2000" dirty="0"/>
          </a:p>
        </p:txBody>
      </p:sp>
    </p:spTree>
    <p:extLst>
      <p:ext uri="{BB962C8B-B14F-4D97-AF65-F5344CB8AC3E}">
        <p14:creationId xmlns:p14="http://schemas.microsoft.com/office/powerpoint/2010/main" val="751409463"/>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685800"/>
            <a:ext cx="8991600" cy="762000"/>
          </a:xfrm>
        </p:spPr>
        <p:txBody>
          <a:bodyPr>
            <a:normAutofit/>
          </a:bodyPr>
          <a:lstStyle/>
          <a:p>
            <a:r>
              <a:rPr lang="en-US" sz="3200" b="1" dirty="0">
                <a:solidFill>
                  <a:srgbClr val="43642A"/>
                </a:solidFill>
              </a:rPr>
              <a:t>True/False Activity</a:t>
            </a:r>
          </a:p>
        </p:txBody>
      </p:sp>
      <p:sp>
        <p:nvSpPr>
          <p:cNvPr id="3" name="Content Placeholder 2"/>
          <p:cNvSpPr>
            <a:spLocks noGrp="1"/>
          </p:cNvSpPr>
          <p:nvPr>
            <p:ph idx="1"/>
          </p:nvPr>
        </p:nvSpPr>
        <p:spPr>
          <a:xfrm>
            <a:off x="626076" y="1837039"/>
            <a:ext cx="8001000" cy="1600199"/>
          </a:xfrm>
        </p:spPr>
        <p:txBody>
          <a:bodyPr>
            <a:noAutofit/>
          </a:bodyPr>
          <a:lstStyle/>
          <a:p>
            <a:pPr marL="0" indent="0">
              <a:buNone/>
            </a:pPr>
            <a:r>
              <a:rPr lang="en-US" sz="2400" b="1" dirty="0">
                <a:ea typeface="+mn-lt"/>
                <a:cs typeface="+mn-lt"/>
              </a:rPr>
              <a:t>Answer 4:</a:t>
            </a:r>
            <a:r>
              <a:rPr lang="en-US" sz="2400" dirty="0">
                <a:ea typeface="+mn-lt"/>
                <a:cs typeface="+mn-lt"/>
              </a:rPr>
              <a:t> </a:t>
            </a:r>
            <a:r>
              <a:rPr lang="en-US" sz="2400" i="1" dirty="0">
                <a:ea typeface="+mn-lt"/>
                <a:cs typeface="+mn-lt"/>
              </a:rPr>
              <a:t>TRUE</a:t>
            </a:r>
            <a:endParaRPr lang="en-US" sz="2400" dirty="0">
              <a:cs typeface="Calibri" panose="020F0502020204030204"/>
            </a:endParaRPr>
          </a:p>
          <a:p>
            <a:pPr marL="0" indent="0">
              <a:spcBef>
                <a:spcPts val="300"/>
              </a:spcBef>
              <a:buNone/>
            </a:pPr>
            <a:endParaRPr lang="en-US" sz="2400" dirty="0"/>
          </a:p>
        </p:txBody>
      </p:sp>
      <p:pic>
        <p:nvPicPr>
          <p:cNvPr id="6" name="Picture 5"/>
          <p:cNvPicPr>
            <a:picLocks noChangeAspect="1"/>
          </p:cNvPicPr>
          <p:nvPr/>
        </p:nvPicPr>
        <p:blipFill>
          <a:blip r:embed="rId2"/>
          <a:stretch>
            <a:fillRect/>
          </a:stretch>
        </p:blipFill>
        <p:spPr>
          <a:xfrm>
            <a:off x="6838950" y="6347052"/>
            <a:ext cx="1771650" cy="358548"/>
          </a:xfrm>
          <a:prstGeom prst="rect">
            <a:avLst/>
          </a:prstGeom>
        </p:spPr>
      </p:pic>
      <p:sp>
        <p:nvSpPr>
          <p:cNvPr id="8" name="TextBox 7"/>
          <p:cNvSpPr txBox="1"/>
          <p:nvPr/>
        </p:nvSpPr>
        <p:spPr>
          <a:xfrm>
            <a:off x="457200" y="6341006"/>
            <a:ext cx="5257800" cy="338554"/>
          </a:xfrm>
          <a:prstGeom prst="rect">
            <a:avLst/>
          </a:prstGeom>
          <a:noFill/>
        </p:spPr>
        <p:txBody>
          <a:bodyPr wrap="square" rtlCol="0">
            <a:spAutoFit/>
          </a:bodyPr>
          <a:lstStyle/>
          <a:p>
            <a:r>
              <a:rPr lang="en-US" sz="800" dirty="0"/>
              <a:t>© 2023, Federal Reserve Bank of St. Louis. Permission is granted to reprint or photocopy this presentation in its entirety for educational purposes provided the user credits the Federal Reserve Bank of St. Louis, www.stlouisfed.org/education.</a:t>
            </a:r>
          </a:p>
        </p:txBody>
      </p:sp>
      <p:sp>
        <p:nvSpPr>
          <p:cNvPr id="9" name="TextBox 8">
            <a:extLst>
              <a:ext uri="{FF2B5EF4-FFF2-40B4-BE49-F238E27FC236}">
                <a16:creationId xmlns:a16="http://schemas.microsoft.com/office/drawing/2014/main" id="{E3CA0F04-FECD-4189-964D-760EECD43CCF}"/>
              </a:ext>
            </a:extLst>
          </p:cNvPr>
          <p:cNvSpPr txBox="1"/>
          <p:nvPr/>
        </p:nvSpPr>
        <p:spPr>
          <a:xfrm>
            <a:off x="626076" y="2975572"/>
            <a:ext cx="8001000" cy="707886"/>
          </a:xfrm>
          <a:prstGeom prst="rect">
            <a:avLst/>
          </a:prstGeom>
          <a:noFill/>
        </p:spPr>
        <p:txBody>
          <a:bodyPr wrap="square">
            <a:spAutoFit/>
          </a:bodyPr>
          <a:lstStyle/>
          <a:p>
            <a:pPr algn="ctr"/>
            <a:r>
              <a:rPr kumimoji="0" lang="en-US" sz="4000" b="1" i="0" u="none" strike="noStrike" kern="1200" cap="none" spc="0" normalizeH="0" baseline="0" noProof="0" dirty="0">
                <a:ln>
                  <a:noFill/>
                </a:ln>
                <a:solidFill>
                  <a:prstClr val="black"/>
                </a:solidFill>
                <a:effectLst/>
                <a:uLnTx/>
                <a:uFillTx/>
                <a:latin typeface="Calibri" panose="020F0502020204030204"/>
                <a:ea typeface="+mn-lt"/>
                <a:cs typeface="Calibri" panose="020F0502020204030204"/>
              </a:rPr>
              <a:t>How did you do?</a:t>
            </a:r>
            <a:endParaRPr lang="en-US" sz="4000" dirty="0"/>
          </a:p>
        </p:txBody>
      </p:sp>
    </p:spTree>
    <p:extLst>
      <p:ext uri="{BB962C8B-B14F-4D97-AF65-F5344CB8AC3E}">
        <p14:creationId xmlns:p14="http://schemas.microsoft.com/office/powerpoint/2010/main" val="2855360370"/>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620996"/>
            <a:ext cx="8991600" cy="659040"/>
          </a:xfrm>
        </p:spPr>
        <p:txBody>
          <a:bodyPr>
            <a:normAutofit/>
          </a:bodyPr>
          <a:lstStyle/>
          <a:p>
            <a:r>
              <a:rPr lang="en-US" sz="3200" b="1" dirty="0">
                <a:solidFill>
                  <a:srgbClr val="43642A"/>
                </a:solidFill>
              </a:rPr>
              <a:t>Handout: Real GDP Components</a:t>
            </a:r>
          </a:p>
        </p:txBody>
      </p:sp>
      <p:pic>
        <p:nvPicPr>
          <p:cNvPr id="6" name="Picture 5"/>
          <p:cNvPicPr>
            <a:picLocks noChangeAspect="1"/>
          </p:cNvPicPr>
          <p:nvPr/>
        </p:nvPicPr>
        <p:blipFill>
          <a:blip r:embed="rId2"/>
          <a:stretch>
            <a:fillRect/>
          </a:stretch>
        </p:blipFill>
        <p:spPr>
          <a:xfrm>
            <a:off x="6838950" y="6347052"/>
            <a:ext cx="1771650" cy="358548"/>
          </a:xfrm>
          <a:prstGeom prst="rect">
            <a:avLst/>
          </a:prstGeom>
        </p:spPr>
      </p:pic>
      <p:sp>
        <p:nvSpPr>
          <p:cNvPr id="8" name="TextBox 7"/>
          <p:cNvSpPr txBox="1"/>
          <p:nvPr/>
        </p:nvSpPr>
        <p:spPr>
          <a:xfrm>
            <a:off x="457200" y="6341006"/>
            <a:ext cx="5257800" cy="338554"/>
          </a:xfrm>
          <a:prstGeom prst="rect">
            <a:avLst/>
          </a:prstGeom>
          <a:noFill/>
        </p:spPr>
        <p:txBody>
          <a:bodyPr wrap="square" rtlCol="0">
            <a:spAutoFit/>
          </a:bodyPr>
          <a:lstStyle/>
          <a:p>
            <a:r>
              <a:rPr lang="en-US" sz="800" dirty="0"/>
              <a:t>© 2020, Federal Reserve Bank of St. Louis. Permission is granted to reprint or photocopy this presentation in its entirety for educational purposes provided the user credits the Federal Reserve Bank of St. Louis, www.stlouisfed.org/education.</a:t>
            </a:r>
          </a:p>
        </p:txBody>
      </p:sp>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0ABB79DE-B547-4435-AE53-50EBF92CC0C4}"/>
                  </a:ext>
                </a:extLst>
              </p:cNvPr>
              <p:cNvSpPr txBox="1"/>
              <p:nvPr/>
            </p:nvSpPr>
            <p:spPr>
              <a:xfrm>
                <a:off x="457200" y="2265368"/>
                <a:ext cx="3743324" cy="1369606"/>
              </a:xfrm>
              <a:prstGeom prst="rect">
                <a:avLst/>
              </a:prstGeom>
              <a:noFill/>
            </p:spPr>
            <p:txBody>
              <a:bodyPr wrap="square" rtlCol="0">
                <a:spAutoFit/>
              </a:bodyPr>
              <a:lstStyle/>
              <a:p>
                <a:r>
                  <a:rPr lang="en-US" b="1" dirty="0">
                    <a:cs typeface="Calibri"/>
                  </a:rPr>
                  <a:t>During class, you created a graph that looks like the one below, using real GDP and a GDP component</a:t>
                </a:r>
                <a14:m>
                  <m:oMath xmlns:m="http://schemas.openxmlformats.org/officeDocument/2006/math">
                    <m:r>
                      <a:rPr lang="en-US" b="1" i="1" dirty="0" smtClean="0">
                        <a:latin typeface="Cambria Math" panose="02040503050406030204" pitchFamily="18" charset="0"/>
                        <a:cs typeface="Calibri"/>
                        <a:sym typeface="Symbol" panose="05050102010706020507" pitchFamily="18" charset="2"/>
                      </a:rPr>
                      <m:t></m:t>
                    </m:r>
                  </m:oMath>
                </a14:m>
                <a:r>
                  <a:rPr lang="en-US" b="1" dirty="0">
                    <a:cs typeface="Calibri"/>
                  </a:rPr>
                  <a:t>Net exports.</a:t>
                </a:r>
              </a:p>
              <a:p>
                <a:endParaRPr lang="en-US" sz="1100" b="1" dirty="0"/>
              </a:p>
            </p:txBody>
          </p:sp>
        </mc:Choice>
        <mc:Fallback xmlns="">
          <p:sp>
            <p:nvSpPr>
              <p:cNvPr id="9" name="TextBox 8">
                <a:extLst>
                  <a:ext uri="{FF2B5EF4-FFF2-40B4-BE49-F238E27FC236}">
                    <a16:creationId xmlns:a16="http://schemas.microsoft.com/office/drawing/2014/main" id="{0ABB79DE-B547-4435-AE53-50EBF92CC0C4}"/>
                  </a:ext>
                </a:extLst>
              </p:cNvPr>
              <p:cNvSpPr txBox="1">
                <a:spLocks noRot="1" noChangeAspect="1" noMove="1" noResize="1" noEditPoints="1" noAdjustHandles="1" noChangeArrowheads="1" noChangeShapeType="1" noTextEdit="1"/>
              </p:cNvSpPr>
              <p:nvPr/>
            </p:nvSpPr>
            <p:spPr>
              <a:xfrm>
                <a:off x="457200" y="2265368"/>
                <a:ext cx="3743324" cy="1369606"/>
              </a:xfrm>
              <a:prstGeom prst="rect">
                <a:avLst/>
              </a:prstGeom>
              <a:blipFill>
                <a:blip r:embed="rId3"/>
                <a:stretch>
                  <a:fillRect l="-1303" t="-2679" r="-2606"/>
                </a:stretch>
              </a:blipFill>
            </p:spPr>
            <p:txBody>
              <a:bodyPr/>
              <a:lstStyle/>
              <a:p>
                <a:r>
                  <a:rPr lang="en-US">
                    <a:noFill/>
                  </a:rPr>
                  <a:t> </a:t>
                </a:r>
              </a:p>
            </p:txBody>
          </p:sp>
        </mc:Fallback>
      </mc:AlternateContent>
      <p:pic>
        <p:nvPicPr>
          <p:cNvPr id="11" name="Picture 8" descr="Chart, histogram&#10;&#10;Description automatically generated">
            <a:extLst>
              <a:ext uri="{FF2B5EF4-FFF2-40B4-BE49-F238E27FC236}">
                <a16:creationId xmlns:a16="http://schemas.microsoft.com/office/drawing/2014/main" id="{5D6D3B8F-C25A-4B07-8066-4123F9724A88}"/>
              </a:ext>
            </a:extLst>
          </p:cNvPr>
          <p:cNvPicPr>
            <a:picLocks noChangeAspect="1"/>
          </p:cNvPicPr>
          <p:nvPr/>
        </p:nvPicPr>
        <p:blipFill>
          <a:blip r:embed="rId4"/>
          <a:stretch>
            <a:fillRect/>
          </a:stretch>
        </p:blipFill>
        <p:spPr>
          <a:xfrm>
            <a:off x="457200" y="3842638"/>
            <a:ext cx="3743325" cy="1442367"/>
          </a:xfrm>
          <a:prstGeom prst="rect">
            <a:avLst/>
          </a:prstGeom>
        </p:spPr>
      </p:pic>
      <p:sp>
        <p:nvSpPr>
          <p:cNvPr id="12" name="Text Placeholder 5">
            <a:extLst>
              <a:ext uri="{FF2B5EF4-FFF2-40B4-BE49-F238E27FC236}">
                <a16:creationId xmlns:a16="http://schemas.microsoft.com/office/drawing/2014/main" id="{2CCBAA72-D7D4-4F96-832C-750361DD7EDD}"/>
              </a:ext>
            </a:extLst>
          </p:cNvPr>
          <p:cNvSpPr txBox="1">
            <a:spLocks/>
          </p:cNvSpPr>
          <p:nvPr/>
        </p:nvSpPr>
        <p:spPr>
          <a:xfrm>
            <a:off x="4906408" y="2213013"/>
            <a:ext cx="3590922" cy="967054"/>
          </a:xfrm>
          <a:prstGeom prst="rect">
            <a:avLst/>
          </a:prstGeom>
        </p:spPr>
        <p:txBody>
          <a:bodyPr anchor="ctr">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sz="1800" b="1" dirty="0">
                <a:cs typeface="Calibri"/>
              </a:rPr>
              <a:t>For the handout, add to your stacking area graph the following GDP components: </a:t>
            </a:r>
            <a:endParaRPr lang="en-US" sz="1800" b="1" dirty="0"/>
          </a:p>
        </p:txBody>
      </p:sp>
      <p:sp>
        <p:nvSpPr>
          <p:cNvPr id="13" name="Content Placeholder 6">
            <a:extLst>
              <a:ext uri="{FF2B5EF4-FFF2-40B4-BE49-F238E27FC236}">
                <a16:creationId xmlns:a16="http://schemas.microsoft.com/office/drawing/2014/main" id="{3180CB28-1403-4FF8-B3A9-A0AF4878DDD4}"/>
              </a:ext>
            </a:extLst>
          </p:cNvPr>
          <p:cNvSpPr txBox="1">
            <a:spLocks/>
          </p:cNvSpPr>
          <p:nvPr/>
        </p:nvSpPr>
        <p:spPr>
          <a:xfrm>
            <a:off x="4681539" y="3556558"/>
            <a:ext cx="4114800" cy="2414003"/>
          </a:xfrm>
          <a:prstGeom prst="rect">
            <a:avLst/>
          </a:prstGeom>
        </p:spPr>
        <p:txBody>
          <a:bodyPr vert="horz" lIns="91440" tIns="45720" rIns="91440" bIns="45720" rtlCol="0" anchor="t">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sz="1800" dirty="0">
                <a:cs typeface="Calibri"/>
              </a:rPr>
              <a:t>Real Personal Consumption Expenditures [PCECC96] </a:t>
            </a:r>
            <a:endParaRPr lang="en-US" sz="1800" dirty="0">
              <a:ea typeface="+mn-lt"/>
              <a:cs typeface="+mn-lt"/>
            </a:endParaRPr>
          </a:p>
          <a:p>
            <a:r>
              <a:rPr lang="en-US" sz="1800" dirty="0">
                <a:cs typeface="Calibri"/>
              </a:rPr>
              <a:t>Real Gross Private Domestic Investment [GPDIC1]  </a:t>
            </a:r>
            <a:endParaRPr lang="en-US" sz="1800" dirty="0">
              <a:ea typeface="+mn-lt"/>
              <a:cs typeface="+mn-lt"/>
            </a:endParaRPr>
          </a:p>
          <a:p>
            <a:r>
              <a:rPr lang="en-US" sz="1800" dirty="0">
                <a:cs typeface="Calibri"/>
              </a:rPr>
              <a:t>Real Government Consumption Expenditures and Gross Investment [GCEC1]</a:t>
            </a:r>
            <a:endParaRPr lang="en-US" sz="1800" dirty="0"/>
          </a:p>
        </p:txBody>
      </p:sp>
    </p:spTree>
    <p:extLst>
      <p:ext uri="{BB962C8B-B14F-4D97-AF65-F5344CB8AC3E}">
        <p14:creationId xmlns:p14="http://schemas.microsoft.com/office/powerpoint/2010/main" val="1801996050"/>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914400"/>
            <a:ext cx="8991600" cy="762000"/>
          </a:xfrm>
        </p:spPr>
        <p:txBody>
          <a:bodyPr>
            <a:normAutofit/>
          </a:bodyPr>
          <a:lstStyle/>
          <a:p>
            <a:r>
              <a:rPr lang="en-US" b="1" dirty="0">
                <a:solidFill>
                  <a:srgbClr val="43642A"/>
                </a:solidFill>
              </a:rPr>
              <a:t>Compelling Question</a:t>
            </a:r>
          </a:p>
        </p:txBody>
      </p:sp>
      <p:sp>
        <p:nvSpPr>
          <p:cNvPr id="3" name="Content Placeholder 2"/>
          <p:cNvSpPr>
            <a:spLocks noGrp="1"/>
          </p:cNvSpPr>
          <p:nvPr>
            <p:ph idx="1"/>
          </p:nvPr>
        </p:nvSpPr>
        <p:spPr>
          <a:xfrm>
            <a:off x="714375" y="2209800"/>
            <a:ext cx="8001000" cy="1600199"/>
          </a:xfrm>
        </p:spPr>
        <p:txBody>
          <a:bodyPr>
            <a:noAutofit/>
          </a:bodyPr>
          <a:lstStyle/>
          <a:p>
            <a:pPr marL="0" indent="0" algn="ctr">
              <a:spcBef>
                <a:spcPts val="300"/>
              </a:spcBef>
              <a:buNone/>
            </a:pPr>
            <a:r>
              <a:rPr lang="en-US" dirty="0">
                <a:ea typeface="+mn-lt"/>
                <a:cs typeface="+mn-lt"/>
              </a:rPr>
              <a:t>How do economic data aggregators differ from economic data sources?</a:t>
            </a:r>
            <a:endParaRPr lang="en-US" sz="2400" dirty="0"/>
          </a:p>
        </p:txBody>
      </p:sp>
      <p:pic>
        <p:nvPicPr>
          <p:cNvPr id="6" name="Picture 5"/>
          <p:cNvPicPr>
            <a:picLocks noChangeAspect="1"/>
          </p:cNvPicPr>
          <p:nvPr/>
        </p:nvPicPr>
        <p:blipFill>
          <a:blip r:embed="rId2"/>
          <a:stretch>
            <a:fillRect/>
          </a:stretch>
        </p:blipFill>
        <p:spPr>
          <a:xfrm>
            <a:off x="6838950" y="6347052"/>
            <a:ext cx="1771650" cy="358548"/>
          </a:xfrm>
          <a:prstGeom prst="rect">
            <a:avLst/>
          </a:prstGeom>
        </p:spPr>
      </p:pic>
      <p:sp>
        <p:nvSpPr>
          <p:cNvPr id="8" name="TextBox 7"/>
          <p:cNvSpPr txBox="1"/>
          <p:nvPr/>
        </p:nvSpPr>
        <p:spPr>
          <a:xfrm>
            <a:off x="457200" y="6341006"/>
            <a:ext cx="5257800" cy="338554"/>
          </a:xfrm>
          <a:prstGeom prst="rect">
            <a:avLst/>
          </a:prstGeom>
          <a:noFill/>
        </p:spPr>
        <p:txBody>
          <a:bodyPr wrap="square" rtlCol="0">
            <a:spAutoFit/>
          </a:bodyPr>
          <a:lstStyle/>
          <a:p>
            <a:r>
              <a:rPr lang="en-US" sz="800" dirty="0"/>
              <a:t>© 2023, Federal Reserve Bank of St. Louis. Permission is granted to reprint or photocopy this presentation in its entirety for educational purposes provided the user credits the Federal Reserve Bank of St. Louis, www.stlouisfed.org/education.</a:t>
            </a:r>
          </a:p>
        </p:txBody>
      </p:sp>
    </p:spTree>
    <p:extLst>
      <p:ext uri="{BB962C8B-B14F-4D97-AF65-F5344CB8AC3E}">
        <p14:creationId xmlns:p14="http://schemas.microsoft.com/office/powerpoint/2010/main" val="791528114"/>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9075" y="255360"/>
            <a:ext cx="8991600" cy="762000"/>
          </a:xfrm>
        </p:spPr>
        <p:txBody>
          <a:bodyPr>
            <a:normAutofit/>
          </a:bodyPr>
          <a:lstStyle/>
          <a:p>
            <a:r>
              <a:rPr lang="en-US" sz="3200" b="1" dirty="0">
                <a:solidFill>
                  <a:srgbClr val="43642A"/>
                </a:solidFill>
              </a:rPr>
              <a:t>Data Aggregator (FRED)</a:t>
            </a:r>
          </a:p>
        </p:txBody>
      </p:sp>
      <p:sp>
        <p:nvSpPr>
          <p:cNvPr id="3" name="Content Placeholder 2"/>
          <p:cNvSpPr>
            <a:spLocks noGrp="1"/>
          </p:cNvSpPr>
          <p:nvPr>
            <p:ph idx="1"/>
          </p:nvPr>
        </p:nvSpPr>
        <p:spPr>
          <a:xfrm>
            <a:off x="609600" y="1219201"/>
            <a:ext cx="8001000" cy="1600199"/>
          </a:xfrm>
        </p:spPr>
        <p:txBody>
          <a:bodyPr>
            <a:noAutofit/>
          </a:bodyPr>
          <a:lstStyle/>
          <a:p>
            <a:r>
              <a:rPr lang="en-US" sz="2000" dirty="0">
                <a:ea typeface="+mn-lt"/>
                <a:cs typeface="+mn-lt"/>
              </a:rPr>
              <a:t>Collects economic data series from many different sources</a:t>
            </a:r>
            <a:endParaRPr lang="en-US" sz="2000" dirty="0"/>
          </a:p>
          <a:p>
            <a:r>
              <a:rPr lang="en-US" sz="2000" dirty="0">
                <a:ea typeface="+mn-lt"/>
                <a:cs typeface="+mn-lt"/>
              </a:rPr>
              <a:t>Makes data series searchable</a:t>
            </a:r>
          </a:p>
          <a:p>
            <a:r>
              <a:rPr lang="en-US" sz="2000" dirty="0">
                <a:ea typeface="+mn-lt"/>
                <a:cs typeface="+mn-lt"/>
              </a:rPr>
              <a:t>Organizes the aggregated data </a:t>
            </a:r>
            <a:endParaRPr lang="en-US" sz="2000" dirty="0"/>
          </a:p>
          <a:p>
            <a:r>
              <a:rPr lang="en-US" sz="2000" dirty="0">
                <a:ea typeface="+mn-lt"/>
                <a:cs typeface="+mn-lt"/>
              </a:rPr>
              <a:t>Provide tools for user formatting and analysis</a:t>
            </a:r>
          </a:p>
          <a:p>
            <a:pPr marL="0" indent="0">
              <a:spcBef>
                <a:spcPts val="300"/>
              </a:spcBef>
              <a:buNone/>
            </a:pPr>
            <a:endParaRPr lang="en-US" sz="2400" dirty="0"/>
          </a:p>
        </p:txBody>
      </p:sp>
      <p:pic>
        <p:nvPicPr>
          <p:cNvPr id="6" name="Picture 5"/>
          <p:cNvPicPr>
            <a:picLocks noChangeAspect="1"/>
          </p:cNvPicPr>
          <p:nvPr/>
        </p:nvPicPr>
        <p:blipFill>
          <a:blip r:embed="rId2"/>
          <a:stretch>
            <a:fillRect/>
          </a:stretch>
        </p:blipFill>
        <p:spPr>
          <a:xfrm>
            <a:off x="6838950" y="6347052"/>
            <a:ext cx="1771650" cy="358548"/>
          </a:xfrm>
          <a:prstGeom prst="rect">
            <a:avLst/>
          </a:prstGeom>
        </p:spPr>
      </p:pic>
      <p:sp>
        <p:nvSpPr>
          <p:cNvPr id="8" name="TextBox 7"/>
          <p:cNvSpPr txBox="1"/>
          <p:nvPr/>
        </p:nvSpPr>
        <p:spPr>
          <a:xfrm>
            <a:off x="457200" y="6341006"/>
            <a:ext cx="5257800" cy="338554"/>
          </a:xfrm>
          <a:prstGeom prst="rect">
            <a:avLst/>
          </a:prstGeom>
          <a:noFill/>
        </p:spPr>
        <p:txBody>
          <a:bodyPr wrap="square" rtlCol="0">
            <a:spAutoFit/>
          </a:bodyPr>
          <a:lstStyle/>
          <a:p>
            <a:r>
              <a:rPr lang="en-US" sz="800" dirty="0"/>
              <a:t>© 2023, Federal Reserve Bank of St. Louis. Permission is granted to reprint or photocopy this presentation in its entirety for educational purposes provided the user credits the Federal Reserve Bank of St. Louis, www.stlouisfed.org/education.</a:t>
            </a:r>
          </a:p>
        </p:txBody>
      </p:sp>
      <p:sp>
        <p:nvSpPr>
          <p:cNvPr id="7" name="Title 1">
            <a:extLst>
              <a:ext uri="{FF2B5EF4-FFF2-40B4-BE49-F238E27FC236}">
                <a16:creationId xmlns:a16="http://schemas.microsoft.com/office/drawing/2014/main" id="{8F8CA524-840B-4A64-BD5B-794E8D88C0CF}"/>
              </a:ext>
            </a:extLst>
          </p:cNvPr>
          <p:cNvSpPr txBox="1">
            <a:spLocks/>
          </p:cNvSpPr>
          <p:nvPr/>
        </p:nvSpPr>
        <p:spPr>
          <a:xfrm>
            <a:off x="114300" y="3048000"/>
            <a:ext cx="8991600" cy="762000"/>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3200" b="1" dirty="0">
                <a:solidFill>
                  <a:srgbClr val="43642A"/>
                </a:solidFill>
              </a:rPr>
              <a:t>Data Source (BEA)</a:t>
            </a:r>
          </a:p>
        </p:txBody>
      </p:sp>
      <p:sp>
        <p:nvSpPr>
          <p:cNvPr id="10" name="Content Placeholder 2">
            <a:extLst>
              <a:ext uri="{FF2B5EF4-FFF2-40B4-BE49-F238E27FC236}">
                <a16:creationId xmlns:a16="http://schemas.microsoft.com/office/drawing/2014/main" id="{F6D7C3F9-6DEC-4AE7-B448-083106D83485}"/>
              </a:ext>
            </a:extLst>
          </p:cNvPr>
          <p:cNvSpPr txBox="1">
            <a:spLocks/>
          </p:cNvSpPr>
          <p:nvPr/>
        </p:nvSpPr>
        <p:spPr>
          <a:xfrm>
            <a:off x="609600" y="4007708"/>
            <a:ext cx="8001000" cy="1600199"/>
          </a:xfrm>
          <a:prstGeom prst="rect">
            <a:avLst/>
          </a:prstGeom>
        </p:spPr>
        <p:txBody>
          <a:bodyPr vert="horz" lIns="91440" tIns="45720" rIns="91440" bIns="45720"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sz="2000" dirty="0">
                <a:ea typeface="+mn-lt"/>
                <a:cs typeface="+mn-lt"/>
              </a:rPr>
              <a:t>Original creator of an economic data series </a:t>
            </a:r>
          </a:p>
          <a:p>
            <a:r>
              <a:rPr lang="en-US" sz="2000" dirty="0">
                <a:ea typeface="+mn-lt"/>
                <a:cs typeface="+mn-lt"/>
              </a:rPr>
              <a:t>Gathers data, conducts research and analysis, and develops methodologies</a:t>
            </a:r>
          </a:p>
          <a:p>
            <a:r>
              <a:rPr lang="en-US" sz="2000" dirty="0">
                <a:ea typeface="+mn-lt"/>
                <a:cs typeface="+mn-lt"/>
              </a:rPr>
              <a:t>Often provides regular releases to distribute new data</a:t>
            </a:r>
          </a:p>
          <a:p>
            <a:endParaRPr lang="en-US" sz="2000" dirty="0">
              <a:cs typeface="Calibri" panose="020F0502020204030204"/>
            </a:endParaRPr>
          </a:p>
          <a:p>
            <a:pPr marL="0" indent="0">
              <a:spcBef>
                <a:spcPts val="300"/>
              </a:spcBef>
              <a:buFont typeface="Arial"/>
              <a:buNone/>
            </a:pPr>
            <a:endParaRPr lang="en-US" sz="2400" dirty="0"/>
          </a:p>
        </p:txBody>
      </p:sp>
    </p:spTree>
    <p:extLst>
      <p:ext uri="{BB962C8B-B14F-4D97-AF65-F5344CB8AC3E}">
        <p14:creationId xmlns:p14="http://schemas.microsoft.com/office/powerpoint/2010/main" val="2986928731"/>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914400"/>
            <a:ext cx="8991600" cy="762000"/>
          </a:xfrm>
        </p:spPr>
        <p:txBody>
          <a:bodyPr>
            <a:normAutofit/>
          </a:bodyPr>
          <a:lstStyle/>
          <a:p>
            <a:r>
              <a:rPr lang="en-US" b="1" dirty="0">
                <a:solidFill>
                  <a:srgbClr val="43642A"/>
                </a:solidFill>
              </a:rPr>
              <a:t>Compelling Question</a:t>
            </a:r>
          </a:p>
        </p:txBody>
      </p:sp>
      <p:sp>
        <p:nvSpPr>
          <p:cNvPr id="3" name="Content Placeholder 2"/>
          <p:cNvSpPr>
            <a:spLocks noGrp="1"/>
          </p:cNvSpPr>
          <p:nvPr>
            <p:ph idx="1"/>
          </p:nvPr>
        </p:nvSpPr>
        <p:spPr>
          <a:xfrm>
            <a:off x="714375" y="2209800"/>
            <a:ext cx="8001000" cy="1600199"/>
          </a:xfrm>
        </p:spPr>
        <p:txBody>
          <a:bodyPr>
            <a:noAutofit/>
          </a:bodyPr>
          <a:lstStyle/>
          <a:p>
            <a:pPr marL="0" indent="0" algn="ctr">
              <a:spcBef>
                <a:spcPts val="300"/>
              </a:spcBef>
              <a:buNone/>
            </a:pPr>
            <a:r>
              <a:rPr lang="en-US" dirty="0">
                <a:ea typeface="+mn-lt"/>
                <a:cs typeface="+mn-lt"/>
              </a:rPr>
              <a:t>How do economic data aggregators differ from economic data sources?</a:t>
            </a:r>
          </a:p>
          <a:p>
            <a:pPr marL="0" indent="0">
              <a:spcBef>
                <a:spcPts val="300"/>
              </a:spcBef>
              <a:buNone/>
            </a:pPr>
            <a:endParaRPr lang="en-US" sz="2400" dirty="0"/>
          </a:p>
        </p:txBody>
      </p:sp>
      <p:pic>
        <p:nvPicPr>
          <p:cNvPr id="6" name="Picture 5"/>
          <p:cNvPicPr>
            <a:picLocks noChangeAspect="1"/>
          </p:cNvPicPr>
          <p:nvPr/>
        </p:nvPicPr>
        <p:blipFill>
          <a:blip r:embed="rId2"/>
          <a:stretch>
            <a:fillRect/>
          </a:stretch>
        </p:blipFill>
        <p:spPr>
          <a:xfrm>
            <a:off x="6838950" y="6347052"/>
            <a:ext cx="1771650" cy="358548"/>
          </a:xfrm>
          <a:prstGeom prst="rect">
            <a:avLst/>
          </a:prstGeom>
        </p:spPr>
      </p:pic>
      <p:sp>
        <p:nvSpPr>
          <p:cNvPr id="8" name="TextBox 7"/>
          <p:cNvSpPr txBox="1"/>
          <p:nvPr/>
        </p:nvSpPr>
        <p:spPr>
          <a:xfrm>
            <a:off x="457200" y="6341006"/>
            <a:ext cx="5257800" cy="338554"/>
          </a:xfrm>
          <a:prstGeom prst="rect">
            <a:avLst/>
          </a:prstGeom>
          <a:noFill/>
        </p:spPr>
        <p:txBody>
          <a:bodyPr wrap="square" rtlCol="0">
            <a:spAutoFit/>
          </a:bodyPr>
          <a:lstStyle/>
          <a:p>
            <a:r>
              <a:rPr lang="en-US" sz="800" dirty="0"/>
              <a:t>© 2023, Federal Reserve Bank of St. Louis. Permission is granted to reprint or photocopy this presentation in its entirety for educational purposes provided the user credits the Federal Reserve Bank of St. Louis, www.stlouisfed.org/education.</a:t>
            </a:r>
          </a:p>
        </p:txBody>
      </p:sp>
    </p:spTree>
    <p:extLst>
      <p:ext uri="{BB962C8B-B14F-4D97-AF65-F5344CB8AC3E}">
        <p14:creationId xmlns:p14="http://schemas.microsoft.com/office/powerpoint/2010/main" val="2884868174"/>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685800"/>
            <a:ext cx="8991600" cy="762000"/>
          </a:xfrm>
        </p:spPr>
        <p:txBody>
          <a:bodyPr>
            <a:normAutofit/>
          </a:bodyPr>
          <a:lstStyle/>
          <a:p>
            <a:r>
              <a:rPr lang="en-US" sz="3200" b="1" dirty="0">
                <a:solidFill>
                  <a:srgbClr val="43642A"/>
                </a:solidFill>
              </a:rPr>
              <a:t>Data Sources</a:t>
            </a:r>
          </a:p>
        </p:txBody>
      </p:sp>
      <p:sp>
        <p:nvSpPr>
          <p:cNvPr id="3" name="Content Placeholder 2"/>
          <p:cNvSpPr>
            <a:spLocks noGrp="1"/>
          </p:cNvSpPr>
          <p:nvPr>
            <p:ph idx="1"/>
          </p:nvPr>
        </p:nvSpPr>
        <p:spPr>
          <a:xfrm>
            <a:off x="626076" y="1837039"/>
            <a:ext cx="8001000" cy="1600199"/>
          </a:xfrm>
        </p:spPr>
        <p:txBody>
          <a:bodyPr>
            <a:noAutofit/>
          </a:bodyPr>
          <a:lstStyle/>
          <a:p>
            <a:r>
              <a:rPr lang="en-US" sz="2400" b="1" dirty="0">
                <a:cs typeface="Calibri"/>
              </a:rPr>
              <a:t>Capabilities</a:t>
            </a:r>
            <a:endParaRPr lang="en-US" sz="2400" dirty="0">
              <a:ea typeface="+mn-lt"/>
              <a:cs typeface="+mn-lt"/>
            </a:endParaRPr>
          </a:p>
          <a:p>
            <a:pPr lvl="1"/>
            <a:r>
              <a:rPr lang="en-US" sz="2000" dirty="0">
                <a:cs typeface="Calibri"/>
              </a:rPr>
              <a:t>Original source of the full dataset </a:t>
            </a:r>
            <a:endParaRPr lang="en-US" sz="2000" dirty="0">
              <a:ea typeface="+mn-lt"/>
              <a:cs typeface="+mn-lt"/>
            </a:endParaRPr>
          </a:p>
          <a:p>
            <a:pPr lvl="1"/>
            <a:r>
              <a:rPr lang="en-US" sz="2000" dirty="0">
                <a:cs typeface="Calibri"/>
              </a:rPr>
              <a:t>Often provides additional context and explanation, including methodologies</a:t>
            </a:r>
            <a:endParaRPr lang="en-US" sz="2000" dirty="0">
              <a:ea typeface="+mn-lt"/>
              <a:cs typeface="+mn-lt"/>
            </a:endParaRPr>
          </a:p>
          <a:p>
            <a:pPr lvl="1"/>
            <a:endParaRPr lang="en-US" sz="2000" dirty="0">
              <a:ea typeface="+mn-lt"/>
              <a:cs typeface="+mn-lt"/>
            </a:endParaRPr>
          </a:p>
          <a:p>
            <a:r>
              <a:rPr lang="en-US" sz="2400" b="1" dirty="0">
                <a:cs typeface="Calibri"/>
              </a:rPr>
              <a:t>Constraints</a:t>
            </a:r>
            <a:endParaRPr lang="en-US" sz="2400" dirty="0">
              <a:ea typeface="+mn-lt"/>
              <a:cs typeface="+mn-lt"/>
            </a:endParaRPr>
          </a:p>
          <a:p>
            <a:pPr lvl="1"/>
            <a:r>
              <a:rPr lang="en-US" sz="2000" dirty="0">
                <a:cs typeface="Calibri"/>
              </a:rPr>
              <a:t>Do not easily connect with other economic data sources </a:t>
            </a:r>
            <a:endParaRPr lang="en-US" sz="2000" dirty="0">
              <a:ea typeface="+mn-lt"/>
              <a:cs typeface="+mn-lt"/>
            </a:endParaRPr>
          </a:p>
          <a:p>
            <a:pPr lvl="1"/>
            <a:r>
              <a:rPr lang="en-US" sz="2000" dirty="0">
                <a:cs typeface="Calibri"/>
              </a:rPr>
              <a:t>Data releases often only present the most recent data</a:t>
            </a:r>
            <a:endParaRPr lang="en-US" sz="2000" dirty="0">
              <a:ea typeface="+mn-lt"/>
              <a:cs typeface="+mn-lt"/>
            </a:endParaRPr>
          </a:p>
          <a:p>
            <a:pPr lvl="1"/>
            <a:r>
              <a:rPr lang="en-US" sz="2000" dirty="0">
                <a:cs typeface="Calibri"/>
              </a:rPr>
              <a:t>Researchers would have to do the extra work of cleaning and formatting the data</a:t>
            </a:r>
            <a:endParaRPr lang="en-US" sz="2000" dirty="0">
              <a:ea typeface="+mn-lt"/>
              <a:cs typeface="+mn-lt"/>
            </a:endParaRPr>
          </a:p>
          <a:p>
            <a:pPr marL="0" indent="0">
              <a:spcBef>
                <a:spcPts val="300"/>
              </a:spcBef>
              <a:buNone/>
            </a:pPr>
            <a:endParaRPr lang="en-US" sz="1800" dirty="0"/>
          </a:p>
        </p:txBody>
      </p:sp>
      <p:pic>
        <p:nvPicPr>
          <p:cNvPr id="6" name="Picture 5"/>
          <p:cNvPicPr>
            <a:picLocks noChangeAspect="1"/>
          </p:cNvPicPr>
          <p:nvPr/>
        </p:nvPicPr>
        <p:blipFill>
          <a:blip r:embed="rId2"/>
          <a:stretch>
            <a:fillRect/>
          </a:stretch>
        </p:blipFill>
        <p:spPr>
          <a:xfrm>
            <a:off x="6838950" y="6347052"/>
            <a:ext cx="1771650" cy="358548"/>
          </a:xfrm>
          <a:prstGeom prst="rect">
            <a:avLst/>
          </a:prstGeom>
        </p:spPr>
      </p:pic>
      <p:sp>
        <p:nvSpPr>
          <p:cNvPr id="8" name="TextBox 7"/>
          <p:cNvSpPr txBox="1"/>
          <p:nvPr/>
        </p:nvSpPr>
        <p:spPr>
          <a:xfrm>
            <a:off x="457200" y="6341006"/>
            <a:ext cx="5257800" cy="338554"/>
          </a:xfrm>
          <a:prstGeom prst="rect">
            <a:avLst/>
          </a:prstGeom>
          <a:noFill/>
        </p:spPr>
        <p:txBody>
          <a:bodyPr wrap="square" rtlCol="0">
            <a:spAutoFit/>
          </a:bodyPr>
          <a:lstStyle/>
          <a:p>
            <a:r>
              <a:rPr lang="en-US" sz="800" dirty="0"/>
              <a:t>© 2023, Federal Reserve Bank of St. Louis. Permission is granted to reprint or photocopy this presentation in its entirety for educational purposes provided the user credits the Federal Reserve Bank of St. Louis, www.stlouisfed.org/education.</a:t>
            </a:r>
          </a:p>
        </p:txBody>
      </p:sp>
    </p:spTree>
    <p:extLst>
      <p:ext uri="{BB962C8B-B14F-4D97-AF65-F5344CB8AC3E}">
        <p14:creationId xmlns:p14="http://schemas.microsoft.com/office/powerpoint/2010/main" val="1184737479"/>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685800"/>
            <a:ext cx="8991600" cy="762000"/>
          </a:xfrm>
        </p:spPr>
        <p:txBody>
          <a:bodyPr>
            <a:normAutofit/>
          </a:bodyPr>
          <a:lstStyle/>
          <a:p>
            <a:r>
              <a:rPr lang="en-US" sz="3200" b="1" dirty="0">
                <a:solidFill>
                  <a:srgbClr val="43642A"/>
                </a:solidFill>
              </a:rPr>
              <a:t>Data Aggregators</a:t>
            </a:r>
          </a:p>
        </p:txBody>
      </p:sp>
      <p:sp>
        <p:nvSpPr>
          <p:cNvPr id="3" name="Content Placeholder 2"/>
          <p:cNvSpPr>
            <a:spLocks noGrp="1"/>
          </p:cNvSpPr>
          <p:nvPr>
            <p:ph idx="1"/>
          </p:nvPr>
        </p:nvSpPr>
        <p:spPr>
          <a:xfrm>
            <a:off x="626076" y="1837039"/>
            <a:ext cx="8001000" cy="1600199"/>
          </a:xfrm>
        </p:spPr>
        <p:txBody>
          <a:bodyPr>
            <a:noAutofit/>
          </a:bodyPr>
          <a:lstStyle/>
          <a:p>
            <a:r>
              <a:rPr lang="en-US" sz="2400" b="1" dirty="0">
                <a:ea typeface="+mn-lt"/>
                <a:cs typeface="+mn-lt"/>
              </a:rPr>
              <a:t>Capabilities</a:t>
            </a:r>
            <a:endParaRPr lang="en-US" sz="2400" dirty="0">
              <a:ea typeface="+mn-lt"/>
              <a:cs typeface="+mn-lt"/>
            </a:endParaRPr>
          </a:p>
          <a:p>
            <a:pPr lvl="1"/>
            <a:r>
              <a:rPr lang="en-US" sz="2000" dirty="0">
                <a:ea typeface="+mn-lt"/>
                <a:cs typeface="+mn-lt"/>
              </a:rPr>
              <a:t>Search data from multiple sources in one location</a:t>
            </a:r>
          </a:p>
          <a:p>
            <a:pPr lvl="1"/>
            <a:r>
              <a:rPr lang="en-US" sz="2000" dirty="0">
                <a:ea typeface="+mn-lt"/>
                <a:cs typeface="+mn-lt"/>
              </a:rPr>
              <a:t>Data has been standardized or organized </a:t>
            </a:r>
          </a:p>
          <a:p>
            <a:pPr lvl="1"/>
            <a:r>
              <a:rPr lang="en-US" sz="2000" dirty="0">
                <a:ea typeface="+mn-lt"/>
                <a:cs typeface="+mn-lt"/>
              </a:rPr>
              <a:t>Some analysis or formatting tools may be available</a:t>
            </a:r>
            <a:endParaRPr lang="en-US" sz="2000" dirty="0"/>
          </a:p>
          <a:p>
            <a:pPr lvl="1"/>
            <a:endParaRPr lang="en-US" sz="2000" dirty="0">
              <a:ea typeface="+mn-lt"/>
              <a:cs typeface="+mn-lt"/>
            </a:endParaRPr>
          </a:p>
          <a:p>
            <a:r>
              <a:rPr lang="en-US" sz="2400" b="1" dirty="0">
                <a:ea typeface="+mn-lt"/>
                <a:cs typeface="+mn-lt"/>
              </a:rPr>
              <a:t>Constraints</a:t>
            </a:r>
            <a:endParaRPr lang="en-US" sz="2400" dirty="0">
              <a:ea typeface="+mn-lt"/>
              <a:cs typeface="+mn-lt"/>
            </a:endParaRPr>
          </a:p>
          <a:p>
            <a:pPr lvl="1"/>
            <a:r>
              <a:rPr lang="en-US" sz="2000" dirty="0">
                <a:ea typeface="+mn-lt"/>
                <a:cs typeface="+mn-lt"/>
              </a:rPr>
              <a:t>Data analysis tools available may be limited and not suitable for advanced research</a:t>
            </a:r>
          </a:p>
          <a:p>
            <a:pPr lvl="1"/>
            <a:r>
              <a:rPr lang="en-US" sz="2000" dirty="0">
                <a:ea typeface="+mn-lt"/>
                <a:cs typeface="+mn-lt"/>
              </a:rPr>
              <a:t>Less documentation on the data creation and methodology on an aggregator website </a:t>
            </a:r>
            <a:endParaRPr lang="en-US" sz="2000" dirty="0"/>
          </a:p>
          <a:p>
            <a:pPr marL="0" indent="0">
              <a:spcBef>
                <a:spcPts val="300"/>
              </a:spcBef>
              <a:buNone/>
            </a:pPr>
            <a:endParaRPr lang="en-US" sz="1400" dirty="0"/>
          </a:p>
        </p:txBody>
      </p:sp>
      <p:pic>
        <p:nvPicPr>
          <p:cNvPr id="6" name="Picture 5"/>
          <p:cNvPicPr>
            <a:picLocks noChangeAspect="1"/>
          </p:cNvPicPr>
          <p:nvPr/>
        </p:nvPicPr>
        <p:blipFill>
          <a:blip r:embed="rId2"/>
          <a:stretch>
            <a:fillRect/>
          </a:stretch>
        </p:blipFill>
        <p:spPr>
          <a:xfrm>
            <a:off x="6838950" y="6347052"/>
            <a:ext cx="1771650" cy="358548"/>
          </a:xfrm>
          <a:prstGeom prst="rect">
            <a:avLst/>
          </a:prstGeom>
        </p:spPr>
      </p:pic>
      <p:sp>
        <p:nvSpPr>
          <p:cNvPr id="8" name="TextBox 7"/>
          <p:cNvSpPr txBox="1"/>
          <p:nvPr/>
        </p:nvSpPr>
        <p:spPr>
          <a:xfrm>
            <a:off x="457200" y="6341006"/>
            <a:ext cx="5257800" cy="338554"/>
          </a:xfrm>
          <a:prstGeom prst="rect">
            <a:avLst/>
          </a:prstGeom>
          <a:noFill/>
        </p:spPr>
        <p:txBody>
          <a:bodyPr wrap="square" rtlCol="0">
            <a:spAutoFit/>
          </a:bodyPr>
          <a:lstStyle/>
          <a:p>
            <a:r>
              <a:rPr lang="en-US" sz="800" dirty="0"/>
              <a:t>© 2023, Federal Reserve Bank of St. Louis. Permission is granted to reprint or photocopy this presentation in its entirety for educational purposes provided the user credits the Federal Reserve Bank of St. Louis, www.stlouisfed.org/education.</a:t>
            </a:r>
          </a:p>
        </p:txBody>
      </p:sp>
    </p:spTree>
    <p:extLst>
      <p:ext uri="{BB962C8B-B14F-4D97-AF65-F5344CB8AC3E}">
        <p14:creationId xmlns:p14="http://schemas.microsoft.com/office/powerpoint/2010/main" val="2740058592"/>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685800"/>
            <a:ext cx="8991600" cy="762000"/>
          </a:xfrm>
        </p:spPr>
        <p:txBody>
          <a:bodyPr>
            <a:normAutofit/>
          </a:bodyPr>
          <a:lstStyle/>
          <a:p>
            <a:r>
              <a:rPr lang="en-US" sz="3200" b="1" dirty="0">
                <a:solidFill>
                  <a:srgbClr val="43642A"/>
                </a:solidFill>
              </a:rPr>
              <a:t>True/False Activity</a:t>
            </a:r>
          </a:p>
        </p:txBody>
      </p:sp>
      <p:sp>
        <p:nvSpPr>
          <p:cNvPr id="3" name="Content Placeholder 2"/>
          <p:cNvSpPr>
            <a:spLocks noGrp="1"/>
          </p:cNvSpPr>
          <p:nvPr>
            <p:ph idx="1"/>
          </p:nvPr>
        </p:nvSpPr>
        <p:spPr>
          <a:xfrm>
            <a:off x="626076" y="1837039"/>
            <a:ext cx="8001000" cy="1600199"/>
          </a:xfrm>
        </p:spPr>
        <p:txBody>
          <a:bodyPr>
            <a:noAutofit/>
          </a:bodyPr>
          <a:lstStyle/>
          <a:p>
            <a:pPr marL="0" indent="0">
              <a:spcBef>
                <a:spcPts val="300"/>
              </a:spcBef>
              <a:buNone/>
            </a:pPr>
            <a:r>
              <a:rPr lang="en-US" sz="2800" b="1" dirty="0">
                <a:latin typeface="+mn-lt"/>
                <a:cs typeface="Calibri Light"/>
              </a:rPr>
              <a:t>“Thumbs up” = True</a:t>
            </a:r>
            <a:br>
              <a:rPr lang="en-US" sz="2800" b="1" dirty="0">
                <a:latin typeface="+mn-lt"/>
                <a:cs typeface="Calibri Light"/>
              </a:rPr>
            </a:br>
            <a:r>
              <a:rPr lang="en-US" sz="2800" b="1" dirty="0">
                <a:latin typeface="+mn-lt"/>
                <a:cs typeface="Calibri Light"/>
              </a:rPr>
              <a:t>“Thumbs down” = False</a:t>
            </a:r>
            <a:endParaRPr lang="en-US" sz="2800" dirty="0"/>
          </a:p>
        </p:txBody>
      </p:sp>
      <p:pic>
        <p:nvPicPr>
          <p:cNvPr id="6" name="Picture 5"/>
          <p:cNvPicPr>
            <a:picLocks noChangeAspect="1"/>
          </p:cNvPicPr>
          <p:nvPr/>
        </p:nvPicPr>
        <p:blipFill>
          <a:blip r:embed="rId2"/>
          <a:stretch>
            <a:fillRect/>
          </a:stretch>
        </p:blipFill>
        <p:spPr>
          <a:xfrm>
            <a:off x="6838950" y="6347052"/>
            <a:ext cx="1771650" cy="358548"/>
          </a:xfrm>
          <a:prstGeom prst="rect">
            <a:avLst/>
          </a:prstGeom>
        </p:spPr>
      </p:pic>
      <p:sp>
        <p:nvSpPr>
          <p:cNvPr id="8" name="TextBox 7"/>
          <p:cNvSpPr txBox="1"/>
          <p:nvPr/>
        </p:nvSpPr>
        <p:spPr>
          <a:xfrm>
            <a:off x="457200" y="6341006"/>
            <a:ext cx="5257800" cy="338554"/>
          </a:xfrm>
          <a:prstGeom prst="rect">
            <a:avLst/>
          </a:prstGeom>
          <a:noFill/>
        </p:spPr>
        <p:txBody>
          <a:bodyPr wrap="square" rtlCol="0">
            <a:spAutoFit/>
          </a:bodyPr>
          <a:lstStyle/>
          <a:p>
            <a:r>
              <a:rPr lang="en-US" sz="800" dirty="0"/>
              <a:t>© 2023, Federal Reserve Bank of St. Louis. Permission is granted to reprint or photocopy this presentation in its entirety for educational purposes provided the user credits the Federal Reserve Bank of St. Louis, www.stlouisfed.org/education.</a:t>
            </a:r>
          </a:p>
        </p:txBody>
      </p:sp>
      <p:sp>
        <p:nvSpPr>
          <p:cNvPr id="7" name="Text Placeholder 2">
            <a:extLst>
              <a:ext uri="{FF2B5EF4-FFF2-40B4-BE49-F238E27FC236}">
                <a16:creationId xmlns:a16="http://schemas.microsoft.com/office/drawing/2014/main" id="{882026C4-6A69-4A19-8DE6-4EADF59458A6}"/>
              </a:ext>
            </a:extLst>
          </p:cNvPr>
          <p:cNvSpPr txBox="1">
            <a:spLocks/>
          </p:cNvSpPr>
          <p:nvPr/>
        </p:nvSpPr>
        <p:spPr>
          <a:xfrm>
            <a:off x="76200" y="3686642"/>
            <a:ext cx="9677400" cy="625866"/>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457200" indent="-457200">
              <a:buFont typeface="Arial" panose="020B0604020202020204" pitchFamily="34" charset="0"/>
              <a:buChar char="•"/>
            </a:pPr>
            <a:r>
              <a:rPr lang="en-US" sz="2800" b="1" dirty="0">
                <a:ea typeface="+mn-lt"/>
                <a:cs typeface="+mn-lt"/>
              </a:rPr>
              <a:t>Statement 1: </a:t>
            </a:r>
            <a:r>
              <a:rPr lang="en-US" sz="2800" dirty="0">
                <a:ea typeface="+mn-lt"/>
                <a:cs typeface="+mn-lt"/>
              </a:rPr>
              <a:t>FRED is the original source of U.S. GDP data. </a:t>
            </a:r>
            <a:endParaRPr lang="en-US" sz="2800" dirty="0">
              <a:cs typeface="Calibri"/>
            </a:endParaRPr>
          </a:p>
          <a:p>
            <a:endParaRPr lang="en-US" dirty="0"/>
          </a:p>
        </p:txBody>
      </p:sp>
    </p:spTree>
    <p:extLst>
      <p:ext uri="{BB962C8B-B14F-4D97-AF65-F5344CB8AC3E}">
        <p14:creationId xmlns:p14="http://schemas.microsoft.com/office/powerpoint/2010/main" val="2511993410"/>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685800"/>
            <a:ext cx="8991600" cy="762000"/>
          </a:xfrm>
        </p:spPr>
        <p:txBody>
          <a:bodyPr>
            <a:normAutofit/>
          </a:bodyPr>
          <a:lstStyle/>
          <a:p>
            <a:r>
              <a:rPr lang="en-US" sz="3200" b="1" dirty="0">
                <a:solidFill>
                  <a:srgbClr val="43642A"/>
                </a:solidFill>
              </a:rPr>
              <a:t>True/False Activity</a:t>
            </a:r>
          </a:p>
        </p:txBody>
      </p:sp>
      <p:sp>
        <p:nvSpPr>
          <p:cNvPr id="3" name="Content Placeholder 2"/>
          <p:cNvSpPr>
            <a:spLocks noGrp="1"/>
          </p:cNvSpPr>
          <p:nvPr>
            <p:ph idx="1"/>
          </p:nvPr>
        </p:nvSpPr>
        <p:spPr>
          <a:xfrm>
            <a:off x="626076" y="1837039"/>
            <a:ext cx="8001000" cy="1600199"/>
          </a:xfrm>
        </p:spPr>
        <p:txBody>
          <a:bodyPr>
            <a:noAutofit/>
          </a:bodyPr>
          <a:lstStyle/>
          <a:p>
            <a:pPr marL="0" indent="0">
              <a:buNone/>
            </a:pPr>
            <a:r>
              <a:rPr lang="en-US" sz="2400" b="1" dirty="0">
                <a:ea typeface="+mn-lt"/>
                <a:cs typeface="+mn-lt"/>
              </a:rPr>
              <a:t>Answer 1: </a:t>
            </a:r>
            <a:r>
              <a:rPr lang="en-US" sz="2400" i="1" dirty="0">
                <a:ea typeface="+mn-lt"/>
                <a:cs typeface="+mn-lt"/>
              </a:rPr>
              <a:t>FALSE (The BEA is the original data source.)</a:t>
            </a:r>
            <a:endParaRPr lang="en-US" sz="2400" i="1" dirty="0">
              <a:cs typeface="Calibri" panose="020F0502020204030204"/>
            </a:endParaRPr>
          </a:p>
          <a:p>
            <a:pPr marL="0" indent="0">
              <a:spcBef>
                <a:spcPts val="300"/>
              </a:spcBef>
              <a:buNone/>
            </a:pPr>
            <a:endParaRPr lang="en-US" sz="2800" dirty="0"/>
          </a:p>
        </p:txBody>
      </p:sp>
      <p:pic>
        <p:nvPicPr>
          <p:cNvPr id="6" name="Picture 5"/>
          <p:cNvPicPr>
            <a:picLocks noChangeAspect="1"/>
          </p:cNvPicPr>
          <p:nvPr/>
        </p:nvPicPr>
        <p:blipFill>
          <a:blip r:embed="rId2"/>
          <a:stretch>
            <a:fillRect/>
          </a:stretch>
        </p:blipFill>
        <p:spPr>
          <a:xfrm>
            <a:off x="6838950" y="6347052"/>
            <a:ext cx="1771650" cy="358548"/>
          </a:xfrm>
          <a:prstGeom prst="rect">
            <a:avLst/>
          </a:prstGeom>
        </p:spPr>
      </p:pic>
      <p:sp>
        <p:nvSpPr>
          <p:cNvPr id="8" name="TextBox 7"/>
          <p:cNvSpPr txBox="1"/>
          <p:nvPr/>
        </p:nvSpPr>
        <p:spPr>
          <a:xfrm>
            <a:off x="457200" y="6341006"/>
            <a:ext cx="5257800" cy="338554"/>
          </a:xfrm>
          <a:prstGeom prst="rect">
            <a:avLst/>
          </a:prstGeom>
          <a:noFill/>
        </p:spPr>
        <p:txBody>
          <a:bodyPr wrap="square" rtlCol="0">
            <a:spAutoFit/>
          </a:bodyPr>
          <a:lstStyle/>
          <a:p>
            <a:r>
              <a:rPr lang="en-US" sz="800" dirty="0"/>
              <a:t>© 2023, Federal Reserve Bank of St. Louis. Permission is granted to reprint or photocopy this presentation in its entirety for educational purposes provided the user credits the Federal Reserve Bank of St. Louis, www.stlouisfed.org/education.</a:t>
            </a:r>
          </a:p>
        </p:txBody>
      </p:sp>
      <p:sp>
        <p:nvSpPr>
          <p:cNvPr id="9" name="TextBox 8">
            <a:extLst>
              <a:ext uri="{FF2B5EF4-FFF2-40B4-BE49-F238E27FC236}">
                <a16:creationId xmlns:a16="http://schemas.microsoft.com/office/drawing/2014/main" id="{E3CA0F04-FECD-4189-964D-760EECD43CCF}"/>
              </a:ext>
            </a:extLst>
          </p:cNvPr>
          <p:cNvSpPr txBox="1"/>
          <p:nvPr/>
        </p:nvSpPr>
        <p:spPr>
          <a:xfrm>
            <a:off x="626076" y="2975572"/>
            <a:ext cx="8001000" cy="707886"/>
          </a:xfrm>
          <a:prstGeom prst="rect">
            <a:avLst/>
          </a:prstGeom>
          <a:noFill/>
        </p:spPr>
        <p:txBody>
          <a:bodyPr wrap="square">
            <a:spAutoFit/>
          </a:bodyPr>
          <a:lstStyle/>
          <a:p>
            <a:r>
              <a:rPr kumimoji="0" lang="en-US" sz="2000" b="1" i="0" u="none" strike="noStrike" kern="1200" cap="none" spc="0" normalizeH="0" baseline="0" noProof="0" dirty="0">
                <a:ln>
                  <a:noFill/>
                </a:ln>
                <a:solidFill>
                  <a:srgbClr val="000000"/>
                </a:solidFill>
                <a:effectLst/>
                <a:uLnTx/>
                <a:uFillTx/>
                <a:latin typeface="Calibri" panose="020F0502020204030204"/>
                <a:ea typeface="Calibri" panose="020F0502020204030204" pitchFamily="34" charset="0"/>
                <a:cs typeface="+mn-cs"/>
              </a:rPr>
              <a:t>Statement 2: </a:t>
            </a:r>
            <a:r>
              <a:rPr kumimoji="0" lang="en-US" sz="2000" b="0" i="0" u="none" strike="noStrike" kern="1200" cap="none" spc="0" normalizeH="0" baseline="0" noProof="0" dirty="0">
                <a:ln>
                  <a:noFill/>
                </a:ln>
                <a:solidFill>
                  <a:srgbClr val="000000"/>
                </a:solidFill>
                <a:effectLst/>
                <a:uLnTx/>
                <a:uFillTx/>
                <a:latin typeface="Calibri" panose="020F0502020204030204"/>
                <a:ea typeface="Calibri" panose="020F0502020204030204" pitchFamily="34" charset="0"/>
                <a:cs typeface="+mn-cs"/>
              </a:rPr>
              <a:t>An organization that uses original methods to gather data</a:t>
            </a:r>
            <a:r>
              <a:rPr lang="en-US" sz="2000" dirty="0">
                <a:solidFill>
                  <a:srgbClr val="000000"/>
                </a:solidFill>
                <a:latin typeface="Calibri" panose="020F0502020204030204"/>
                <a:ea typeface="Calibri" panose="020F0502020204030204" pitchFamily="34" charset="0"/>
                <a:cs typeface="+mn-cs"/>
              </a:rPr>
              <a:t> and</a:t>
            </a:r>
            <a:r>
              <a:rPr kumimoji="0" lang="en-US" sz="2000" b="0" i="0" u="none" strike="noStrike" kern="1200" cap="none" spc="0" normalizeH="0" baseline="0" noProof="0" dirty="0">
                <a:ln>
                  <a:noFill/>
                </a:ln>
                <a:solidFill>
                  <a:srgbClr val="000000"/>
                </a:solidFill>
                <a:effectLst/>
                <a:uLnTx/>
                <a:uFillTx/>
                <a:latin typeface="Calibri" panose="020F0502020204030204"/>
                <a:ea typeface="Calibri" panose="020F0502020204030204" pitchFamily="34" charset="0"/>
                <a:cs typeface="+mn-cs"/>
              </a:rPr>
              <a:t> conduct </a:t>
            </a:r>
            <a:r>
              <a:rPr kumimoji="0" lang="en-US" sz="2000" b="0" u="none" strike="noStrike" kern="1200" cap="none" spc="0" normalizeH="0" baseline="0" noProof="0" dirty="0">
                <a:ln>
                  <a:noFill/>
                </a:ln>
                <a:solidFill>
                  <a:srgbClr val="000000"/>
                </a:solidFill>
                <a:effectLst/>
                <a:uLnTx/>
                <a:uFillTx/>
                <a:latin typeface="Calibri" panose="020F0502020204030204"/>
                <a:ea typeface="Calibri" panose="020F0502020204030204" pitchFamily="34" charset="0"/>
                <a:cs typeface="+mn-cs"/>
              </a:rPr>
              <a:t>research and analysis is an example of a data source.</a:t>
            </a:r>
            <a:r>
              <a:rPr kumimoji="0" lang="en-US" sz="2000" b="0" u="none" strike="noStrike" kern="1200" cap="none" spc="0" normalizeH="0" baseline="0" noProof="0" dirty="0">
                <a:ln>
                  <a:noFill/>
                </a:ln>
                <a:solidFill>
                  <a:prstClr val="black"/>
                </a:solidFill>
                <a:effectLst/>
                <a:uLnTx/>
                <a:uFillTx/>
                <a:latin typeface="Calibri" panose="020F0502020204030204"/>
                <a:ea typeface="+mn-lt"/>
                <a:cs typeface="Calibri" panose="020F0502020204030204"/>
              </a:rPr>
              <a:t> </a:t>
            </a:r>
            <a:endParaRPr lang="en-US" sz="2000" dirty="0"/>
          </a:p>
        </p:txBody>
      </p:sp>
    </p:spTree>
    <p:extLst>
      <p:ext uri="{BB962C8B-B14F-4D97-AF65-F5344CB8AC3E}">
        <p14:creationId xmlns:p14="http://schemas.microsoft.com/office/powerpoint/2010/main" val="2123848626"/>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685800"/>
            <a:ext cx="8991600" cy="762000"/>
          </a:xfrm>
        </p:spPr>
        <p:txBody>
          <a:bodyPr>
            <a:normAutofit/>
          </a:bodyPr>
          <a:lstStyle/>
          <a:p>
            <a:r>
              <a:rPr lang="en-US" sz="3200" b="1" dirty="0">
                <a:solidFill>
                  <a:srgbClr val="43642A"/>
                </a:solidFill>
              </a:rPr>
              <a:t>True/False Activity</a:t>
            </a:r>
          </a:p>
        </p:txBody>
      </p:sp>
      <p:sp>
        <p:nvSpPr>
          <p:cNvPr id="3" name="Content Placeholder 2"/>
          <p:cNvSpPr>
            <a:spLocks noGrp="1"/>
          </p:cNvSpPr>
          <p:nvPr>
            <p:ph idx="1"/>
          </p:nvPr>
        </p:nvSpPr>
        <p:spPr>
          <a:xfrm>
            <a:off x="626076" y="1837039"/>
            <a:ext cx="8001000" cy="1600199"/>
          </a:xfrm>
        </p:spPr>
        <p:txBody>
          <a:bodyPr>
            <a:noAutofit/>
          </a:bodyPr>
          <a:lstStyle/>
          <a:p>
            <a:pPr marL="0" indent="0">
              <a:buNone/>
            </a:pPr>
            <a:r>
              <a:rPr lang="en-US" sz="2400" b="1" dirty="0">
                <a:ea typeface="+mn-lt"/>
                <a:cs typeface="+mn-lt"/>
              </a:rPr>
              <a:t>Answer 2: </a:t>
            </a:r>
            <a:r>
              <a:rPr lang="en-US" sz="2400" i="1" dirty="0">
                <a:ea typeface="+mn-lt"/>
                <a:cs typeface="+mn-lt"/>
              </a:rPr>
              <a:t>TRUE</a:t>
            </a:r>
            <a:endParaRPr lang="en-US" sz="2400" i="1" dirty="0">
              <a:cs typeface="Calibri" panose="020F0502020204030204"/>
            </a:endParaRPr>
          </a:p>
          <a:p>
            <a:pPr marL="0" indent="0">
              <a:buNone/>
            </a:pPr>
            <a:endParaRPr lang="en-US" sz="2400" dirty="0">
              <a:cs typeface="Calibri" panose="020F0502020204030204"/>
            </a:endParaRPr>
          </a:p>
          <a:p>
            <a:pPr marL="0" indent="0">
              <a:spcBef>
                <a:spcPts val="300"/>
              </a:spcBef>
              <a:buNone/>
            </a:pPr>
            <a:endParaRPr lang="en-US" sz="2800" dirty="0"/>
          </a:p>
        </p:txBody>
      </p:sp>
      <p:pic>
        <p:nvPicPr>
          <p:cNvPr id="6" name="Picture 5"/>
          <p:cNvPicPr>
            <a:picLocks noChangeAspect="1"/>
          </p:cNvPicPr>
          <p:nvPr/>
        </p:nvPicPr>
        <p:blipFill>
          <a:blip r:embed="rId2"/>
          <a:stretch>
            <a:fillRect/>
          </a:stretch>
        </p:blipFill>
        <p:spPr>
          <a:xfrm>
            <a:off x="6838950" y="6347052"/>
            <a:ext cx="1771650" cy="358548"/>
          </a:xfrm>
          <a:prstGeom prst="rect">
            <a:avLst/>
          </a:prstGeom>
        </p:spPr>
      </p:pic>
      <p:sp>
        <p:nvSpPr>
          <p:cNvPr id="8" name="TextBox 7"/>
          <p:cNvSpPr txBox="1"/>
          <p:nvPr/>
        </p:nvSpPr>
        <p:spPr>
          <a:xfrm>
            <a:off x="457200" y="6341006"/>
            <a:ext cx="5257800" cy="338554"/>
          </a:xfrm>
          <a:prstGeom prst="rect">
            <a:avLst/>
          </a:prstGeom>
          <a:noFill/>
        </p:spPr>
        <p:txBody>
          <a:bodyPr wrap="square" rtlCol="0">
            <a:spAutoFit/>
          </a:bodyPr>
          <a:lstStyle/>
          <a:p>
            <a:r>
              <a:rPr lang="en-US" sz="800" dirty="0"/>
              <a:t>© 2023, Federal Reserve Bank of St. Louis. Permission is granted to reprint or photocopy this presentation in its entirety for educational purposes provided the user credits the Federal Reserve Bank of St. Louis, www.stlouisfed.org/education.</a:t>
            </a:r>
          </a:p>
        </p:txBody>
      </p:sp>
      <p:sp>
        <p:nvSpPr>
          <p:cNvPr id="9" name="TextBox 8">
            <a:extLst>
              <a:ext uri="{FF2B5EF4-FFF2-40B4-BE49-F238E27FC236}">
                <a16:creationId xmlns:a16="http://schemas.microsoft.com/office/drawing/2014/main" id="{E3CA0F04-FECD-4189-964D-760EECD43CCF}"/>
              </a:ext>
            </a:extLst>
          </p:cNvPr>
          <p:cNvSpPr txBox="1"/>
          <p:nvPr/>
        </p:nvSpPr>
        <p:spPr>
          <a:xfrm>
            <a:off x="626076" y="2975572"/>
            <a:ext cx="8001000" cy="1323439"/>
          </a:xfrm>
          <a:prstGeom prst="rect">
            <a:avLst/>
          </a:prstGeom>
          <a:noFill/>
        </p:spPr>
        <p:txBody>
          <a:bodyPr wrap="square">
            <a:spAutoFit/>
          </a:bodyPr>
          <a:lstStyle/>
          <a:p>
            <a:r>
              <a:rPr kumimoji="0" lang="en-US" sz="2000" b="1" i="0" u="none" strike="noStrike" kern="1200" cap="none" spc="0" normalizeH="0" baseline="0" noProof="0" dirty="0">
                <a:ln>
                  <a:noFill/>
                </a:ln>
                <a:solidFill>
                  <a:srgbClr val="000000"/>
                </a:solidFill>
                <a:effectLst/>
                <a:uLnTx/>
                <a:uFillTx/>
                <a:latin typeface="Calibri" panose="020F0502020204030204"/>
                <a:ea typeface="Calibri" panose="020F0502020204030204" pitchFamily="34" charset="0"/>
                <a:cs typeface="+mn-cs"/>
              </a:rPr>
              <a:t>Statement 3: </a:t>
            </a:r>
            <a:r>
              <a:rPr kumimoji="0" lang="en-US" sz="2000" b="0" i="0" u="none" strike="noStrike" kern="1200" cap="none" spc="0" normalizeH="0" baseline="0" noProof="0" dirty="0">
                <a:ln>
                  <a:noFill/>
                </a:ln>
                <a:solidFill>
                  <a:srgbClr val="000000"/>
                </a:solidFill>
                <a:effectLst/>
                <a:uLnTx/>
                <a:uFillTx/>
                <a:latin typeface="Calibri" panose="020F0502020204030204"/>
                <a:ea typeface="Calibri" panose="020F0502020204030204" pitchFamily="34" charset="0"/>
                <a:cs typeface="+mn-cs"/>
              </a:rPr>
              <a:t>An organization that collects, organizes, and makes available data from many different sources in one location is an example of a data aggregator.</a:t>
            </a:r>
            <a:endParaRPr lang="en-US" sz="2000" dirty="0"/>
          </a:p>
          <a:p>
            <a:endParaRPr lang="en-US" sz="2000" dirty="0"/>
          </a:p>
        </p:txBody>
      </p:sp>
    </p:spTree>
    <p:extLst>
      <p:ext uri="{BB962C8B-B14F-4D97-AF65-F5344CB8AC3E}">
        <p14:creationId xmlns:p14="http://schemas.microsoft.com/office/powerpoint/2010/main" val="3163541360"/>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685800"/>
            <a:ext cx="8991600" cy="762000"/>
          </a:xfrm>
        </p:spPr>
        <p:txBody>
          <a:bodyPr>
            <a:normAutofit/>
          </a:bodyPr>
          <a:lstStyle/>
          <a:p>
            <a:r>
              <a:rPr lang="en-US" sz="3200" b="1" dirty="0">
                <a:solidFill>
                  <a:srgbClr val="43642A"/>
                </a:solidFill>
              </a:rPr>
              <a:t>True/False Activity</a:t>
            </a:r>
          </a:p>
        </p:txBody>
      </p:sp>
      <p:sp>
        <p:nvSpPr>
          <p:cNvPr id="3" name="Content Placeholder 2"/>
          <p:cNvSpPr>
            <a:spLocks noGrp="1"/>
          </p:cNvSpPr>
          <p:nvPr>
            <p:ph idx="1"/>
          </p:nvPr>
        </p:nvSpPr>
        <p:spPr>
          <a:xfrm>
            <a:off x="626076" y="1837039"/>
            <a:ext cx="8001000" cy="1600199"/>
          </a:xfrm>
        </p:spPr>
        <p:txBody>
          <a:bodyPr>
            <a:noAutofit/>
          </a:bodyPr>
          <a:lstStyle/>
          <a:p>
            <a:pPr marL="0" indent="0">
              <a:buNone/>
            </a:pPr>
            <a:r>
              <a:rPr lang="en-US" sz="2400" b="1" dirty="0">
                <a:ea typeface="+mn-lt"/>
                <a:cs typeface="+mn-lt"/>
              </a:rPr>
              <a:t>Answer 3: </a:t>
            </a:r>
            <a:r>
              <a:rPr lang="en-US" sz="2400" i="1" dirty="0">
                <a:ea typeface="+mn-lt"/>
                <a:cs typeface="+mn-lt"/>
              </a:rPr>
              <a:t>TRUE</a:t>
            </a:r>
            <a:endParaRPr lang="en-US" sz="2400" i="1" dirty="0">
              <a:cs typeface="Calibri" panose="020F0502020204030204"/>
            </a:endParaRPr>
          </a:p>
          <a:p>
            <a:pPr marL="0" indent="0">
              <a:buNone/>
            </a:pPr>
            <a:endParaRPr lang="en-US" sz="2400" dirty="0">
              <a:cs typeface="Calibri" panose="020F0502020204030204"/>
            </a:endParaRPr>
          </a:p>
          <a:p>
            <a:pPr marL="0" indent="0">
              <a:spcBef>
                <a:spcPts val="300"/>
              </a:spcBef>
              <a:buNone/>
            </a:pPr>
            <a:endParaRPr lang="en-US" sz="2800" dirty="0"/>
          </a:p>
        </p:txBody>
      </p:sp>
      <p:pic>
        <p:nvPicPr>
          <p:cNvPr id="6" name="Picture 5"/>
          <p:cNvPicPr>
            <a:picLocks noChangeAspect="1"/>
          </p:cNvPicPr>
          <p:nvPr/>
        </p:nvPicPr>
        <p:blipFill>
          <a:blip r:embed="rId2"/>
          <a:stretch>
            <a:fillRect/>
          </a:stretch>
        </p:blipFill>
        <p:spPr>
          <a:xfrm>
            <a:off x="6838950" y="6347052"/>
            <a:ext cx="1771650" cy="358548"/>
          </a:xfrm>
          <a:prstGeom prst="rect">
            <a:avLst/>
          </a:prstGeom>
        </p:spPr>
      </p:pic>
      <p:sp>
        <p:nvSpPr>
          <p:cNvPr id="8" name="TextBox 7"/>
          <p:cNvSpPr txBox="1"/>
          <p:nvPr/>
        </p:nvSpPr>
        <p:spPr>
          <a:xfrm>
            <a:off x="457200" y="6341006"/>
            <a:ext cx="5257800" cy="338554"/>
          </a:xfrm>
          <a:prstGeom prst="rect">
            <a:avLst/>
          </a:prstGeom>
          <a:noFill/>
        </p:spPr>
        <p:txBody>
          <a:bodyPr wrap="square" rtlCol="0">
            <a:spAutoFit/>
          </a:bodyPr>
          <a:lstStyle/>
          <a:p>
            <a:r>
              <a:rPr lang="en-US" sz="800" dirty="0"/>
              <a:t>© 2023, Federal Reserve Bank of St. Louis. Permission is granted to reprint or photocopy this presentation in its entirety for educational purposes provided the user credits the Federal Reserve Bank of St. Louis, www.stlouisfed.org/education.</a:t>
            </a:r>
          </a:p>
        </p:txBody>
      </p:sp>
      <p:sp>
        <p:nvSpPr>
          <p:cNvPr id="9" name="TextBox 8">
            <a:extLst>
              <a:ext uri="{FF2B5EF4-FFF2-40B4-BE49-F238E27FC236}">
                <a16:creationId xmlns:a16="http://schemas.microsoft.com/office/drawing/2014/main" id="{E3CA0F04-FECD-4189-964D-760EECD43CCF}"/>
              </a:ext>
            </a:extLst>
          </p:cNvPr>
          <p:cNvSpPr txBox="1"/>
          <p:nvPr/>
        </p:nvSpPr>
        <p:spPr>
          <a:xfrm>
            <a:off x="626076" y="2975572"/>
            <a:ext cx="8001000" cy="1323439"/>
          </a:xfrm>
          <a:prstGeom prst="rect">
            <a:avLst/>
          </a:prstGeom>
          <a:noFill/>
        </p:spPr>
        <p:txBody>
          <a:bodyPr wrap="square">
            <a:spAutoFit/>
          </a:bodyPr>
          <a:lstStyle/>
          <a:p>
            <a:r>
              <a:rPr kumimoji="0" lang="en-US" sz="2000" b="1" i="0" u="none" strike="noStrike" kern="1200" cap="none" spc="0" normalizeH="0" baseline="0" noProof="0" dirty="0">
                <a:ln>
                  <a:noFill/>
                </a:ln>
                <a:solidFill>
                  <a:srgbClr val="000000"/>
                </a:solidFill>
                <a:effectLst/>
                <a:uLnTx/>
                <a:uFillTx/>
                <a:latin typeface="Calibri" panose="020F0502020204030204"/>
                <a:ea typeface="Calibri" panose="020F0502020204030204" pitchFamily="34" charset="0"/>
                <a:cs typeface="+mn-cs"/>
              </a:rPr>
              <a:t>Statement 4: </a:t>
            </a:r>
            <a:r>
              <a:rPr kumimoji="0" lang="en-US" sz="2000" b="0" i="0" u="none" strike="noStrike" kern="1200" cap="none" spc="0" normalizeH="0" baseline="0" noProof="0" dirty="0">
                <a:ln>
                  <a:noFill/>
                </a:ln>
                <a:solidFill>
                  <a:srgbClr val="000000"/>
                </a:solidFill>
                <a:effectLst/>
                <a:uLnTx/>
                <a:uFillTx/>
                <a:latin typeface="Calibri" panose="020F0502020204030204"/>
                <a:ea typeface="Calibri" panose="020F0502020204030204" pitchFamily="34" charset="0"/>
                <a:cs typeface="+mn-cs"/>
              </a:rPr>
              <a:t>A capability of a data aggregator is that it often provides more context and details on how the data are produced, gathered, and calculated. </a:t>
            </a:r>
            <a:endParaRPr kumimoji="0" lang="en-US" sz="2000" b="0" i="0" u="none" strike="noStrike" kern="1200" cap="none" spc="0" normalizeH="0" baseline="0" noProof="0" dirty="0">
              <a:ln>
                <a:noFill/>
              </a:ln>
              <a:solidFill>
                <a:prstClr val="black"/>
              </a:solidFill>
              <a:effectLst/>
              <a:uLnTx/>
              <a:uFillTx/>
              <a:latin typeface="Calibri" panose="020F0502020204030204"/>
              <a:ea typeface="+mn-lt"/>
              <a:cs typeface="Calibri" panose="020F0502020204030204"/>
            </a:endParaRPr>
          </a:p>
          <a:p>
            <a:endParaRPr lang="en-US" sz="2000" dirty="0"/>
          </a:p>
        </p:txBody>
      </p:sp>
    </p:spTree>
    <p:extLst>
      <p:ext uri="{BB962C8B-B14F-4D97-AF65-F5344CB8AC3E}">
        <p14:creationId xmlns:p14="http://schemas.microsoft.com/office/powerpoint/2010/main" val="1998416896"/>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Version=14.0.0.0, Culture=neutral, PublicKeyToken=71e9bce111e9429c</Assembly>
    <Class>Microsoft.Office.DocumentManagement.Internal.DocIdHandler</Class>
    <Data/>
    <Filter/>
  </Receiver>
  <Receiver>
    <Name>Nintex conditional workflow start</Name>
    <Synchronization>Synchronous</Synchronization>
    <Type>10001</Type>
    <SequenceNumber>50000</SequenceNumber>
    <Url/>
    <Assembly>Nintex.Workflow, Version=1.0.0.0, Culture=neutral, PublicKeyToken=913f6bae0ca5ae12</Assembly>
    <Class>Nintex.Workflow.ConditionalWorkflowStartReceiver</Class>
    <Data>635743247433258077</Data>
    <Filter/>
  </Receiver>
  <Receiver>
    <Name>Nintex conditional workflow start</Name>
    <Synchronization>Synchronous</Synchronization>
    <Type>10002</Type>
    <SequenceNumber>50000</SequenceNumber>
    <Url/>
    <Assembly>Nintex.Workflow, Version=1.0.0.0, Culture=neutral, PublicKeyToken=913f6bae0ca5ae12</Assembly>
    <Class>Nintex.Workflow.ConditionalWorkflowStartReceiver</Class>
    <Data>635743247433258077</Data>
    <Filter/>
  </Receiver>
  <Receiver>
    <Name>Nintex conditional workflow start</Name>
    <Synchronization>Synchronous</Synchronization>
    <Type>2</Type>
    <SequenceNumber>50000</SequenceNumber>
    <Url/>
    <Assembly>Nintex.Workflow, Version=1.0.0.0, Culture=neutral, PublicKeyToken=913f6bae0ca5ae12</Assembly>
    <Class>Nintex.Workflow.ConditionalWorkflowStartReceiver</Class>
    <Data>635743247433258077</Data>
    <Filter/>
  </Receiver>
</spe:Receivers>
</file>

<file path=customXml/item2.xml><?xml version="1.0" encoding="utf-8"?>
<ct:contentTypeSchema xmlns:ct="http://schemas.microsoft.com/office/2006/metadata/contentType" xmlns:ma="http://schemas.microsoft.com/office/2006/metadata/properties/metaAttributes" ct:_="" ma:_="" ma:contentTypeName="Document" ma:contentTypeID="0x010100C1111F8A30916E4A92B7DAF60BF0189C" ma:contentTypeVersion="4" ma:contentTypeDescription="Create a new document." ma:contentTypeScope="" ma:versionID="5f5a2b47f0c9c54269e3262eec87ba2a">
  <xsd:schema xmlns:xsd="http://www.w3.org/2001/XMLSchema" xmlns:xs="http://www.w3.org/2001/XMLSchema" xmlns:p="http://schemas.microsoft.com/office/2006/metadata/properties" xmlns:ns2="d18b261a-0edf-433c-ade6-b4c5a8c9ad88" targetNamespace="http://schemas.microsoft.com/office/2006/metadata/properties" ma:root="true" ma:fieldsID="038577eaa58192ab05f910e314a40bef" ns2:_="">
    <xsd:import namespace="d18b261a-0edf-433c-ade6-b4c5a8c9ad88"/>
    <xsd:element name="properties">
      <xsd:complexType>
        <xsd:sequence>
          <xsd:element name="documentManagement">
            <xsd:complexType>
              <xsd:all>
                <xsd:element ref="ns2:_dlc_DocId" minOccurs="0"/>
                <xsd:element ref="ns2:_dlc_DocIdUrl" minOccurs="0"/>
                <xsd:element ref="ns2: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18b261a-0edf-433c-ade6-b4c5a8c9ad88"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_dlc_DocId xmlns="d18b261a-0edf-433c-ade6-b4c5a8c9ad88">UZD6JJ247QYQ-3005-5</_dlc_DocId>
    <_dlc_DocIdUrl xmlns="d18b261a-0edf-433c-ade6-b4c5a8c9ad88">
      <Url>https://fedsharesites.frb.org/dist/8H/ST%20LOUIS/Research/econed/_layouts/DocIdRedir.aspx?ID=UZD6JJ247QYQ-3005-5</Url>
      <Description>UZD6JJ247QYQ-3005-5</Description>
    </_dlc_DocIdUrl>
  </documentManagement>
</p:properties>
</file>

<file path=customXml/itemProps1.xml><?xml version="1.0" encoding="utf-8"?>
<ds:datastoreItem xmlns:ds="http://schemas.openxmlformats.org/officeDocument/2006/customXml" ds:itemID="{543F6704-9AEB-4C2C-B317-B19DD3E7FB07}">
  <ds:schemaRefs>
    <ds:schemaRef ds:uri="http://schemas.microsoft.com/sharepoint/events"/>
  </ds:schemaRefs>
</ds:datastoreItem>
</file>

<file path=customXml/itemProps2.xml><?xml version="1.0" encoding="utf-8"?>
<ds:datastoreItem xmlns:ds="http://schemas.openxmlformats.org/officeDocument/2006/customXml" ds:itemID="{7C32548C-E12F-46E2-BB4D-97F4DB9E38F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18b261a-0edf-433c-ade6-b4c5a8c9ad8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0A105E8-BE96-4A60-AD4E-39404808E84F}">
  <ds:schemaRefs>
    <ds:schemaRef ds:uri="http://schemas.microsoft.com/sharepoint/v3/contenttype/forms"/>
  </ds:schemaRefs>
</ds:datastoreItem>
</file>

<file path=customXml/itemProps4.xml><?xml version="1.0" encoding="utf-8"?>
<ds:datastoreItem xmlns:ds="http://schemas.openxmlformats.org/officeDocument/2006/customXml" ds:itemID="{4BF8BD2D-9174-40A8-945F-45ADD4FBA775}">
  <ds:schemaRefs>
    <ds:schemaRef ds:uri="http://schemas.microsoft.com/office/2006/documentManagement/types"/>
    <ds:schemaRef ds:uri="http://purl.org/dc/elements/1.1/"/>
    <ds:schemaRef ds:uri="http://purl.org/dc/dcmitype/"/>
    <ds:schemaRef ds:uri="http://purl.org/dc/terms/"/>
    <ds:schemaRef ds:uri="http://schemas.openxmlformats.org/package/2006/metadata/core-properties"/>
    <ds:schemaRef ds:uri="http://www.w3.org/XML/1998/namespace"/>
    <ds:schemaRef ds:uri="http://schemas.microsoft.com/office/infopath/2007/PartnerControls"/>
    <ds:schemaRef ds:uri="d18b261a-0edf-433c-ade6-b4c5a8c9ad88"/>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emplate>PPt Template No. 4 with Econ Lowdown logo</Template>
  <TotalTime>4365</TotalTime>
  <Words>1092</Words>
  <Application>Microsoft Office PowerPoint</Application>
  <PresentationFormat>On-screen Show (4:3)</PresentationFormat>
  <Paragraphs>71</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Cambria Math</vt:lpstr>
      <vt:lpstr>1_Office Theme</vt:lpstr>
      <vt:lpstr>PowerPoint Presentation</vt:lpstr>
      <vt:lpstr>Data Aggregator (FRED)</vt:lpstr>
      <vt:lpstr>Compelling Question</vt:lpstr>
      <vt:lpstr>Data Sources</vt:lpstr>
      <vt:lpstr>Data Aggregators</vt:lpstr>
      <vt:lpstr>True/False Activity</vt:lpstr>
      <vt:lpstr>True/False Activity</vt:lpstr>
      <vt:lpstr>True/False Activity</vt:lpstr>
      <vt:lpstr>True/False Activity</vt:lpstr>
      <vt:lpstr>True/False Activity</vt:lpstr>
      <vt:lpstr>True/False Activity</vt:lpstr>
      <vt:lpstr>Handout: Real GDP Components</vt:lpstr>
      <vt:lpstr>Compelling Question</vt:lpstr>
    </vt:vector>
  </TitlesOfParts>
  <Company>Federal Reserve Bank of St. Louis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Bayles, Mark A</dc:creator>
  <cp:lastModifiedBy>Peate, Mary Clare</cp:lastModifiedBy>
  <cp:revision>144</cp:revision>
  <dcterms:created xsi:type="dcterms:W3CDTF">2016-06-29T17:15:29Z</dcterms:created>
  <dcterms:modified xsi:type="dcterms:W3CDTF">2025-04-17T13:48:48Z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0x010100C1111F8A30916E4A92B7DAF60BF0189C</vt:lpwstr>
  </property>
  <property fmtid="{D5CDD505-2E9C-101B-9397-08002B2CF9AE}" pid="3" name="_dlc_DocIdItemGuid">
    <vt:lpwstr>435a00ef-5860-49e0-ba64-caa634aaa4d1</vt:lpwstr>
  </property>
  <property fmtid="{D5CDD505-2E9C-101B-9397-08002B2CF9AE}" pid="4" name="TitusGUID">
    <vt:lpwstr>c5768748-ac5a-4c5f-808d-9d4f187e39f2</vt:lpwstr>
  </property>
  <property fmtid="{D5CDD505-2E9C-101B-9397-08002B2CF9AE}" pid="5" name="MSIP_Label_65269c60-0483-4c57-9e8c-3779d6900235_Enabled">
    <vt:lpwstr>true</vt:lpwstr>
  </property>
  <property fmtid="{D5CDD505-2E9C-101B-9397-08002B2CF9AE}" pid="6" name="MSIP_Label_65269c60-0483-4c57-9e8c-3779d6900235_SetDate">
    <vt:lpwstr>2023-01-13T22:39:53Z</vt:lpwstr>
  </property>
  <property fmtid="{D5CDD505-2E9C-101B-9397-08002B2CF9AE}" pid="7" name="MSIP_Label_65269c60-0483-4c57-9e8c-3779d6900235_Method">
    <vt:lpwstr>Privileged</vt:lpwstr>
  </property>
  <property fmtid="{D5CDD505-2E9C-101B-9397-08002B2CF9AE}" pid="8" name="MSIP_Label_65269c60-0483-4c57-9e8c-3779d6900235_Name">
    <vt:lpwstr>65269c60-0483-4c57-9e8c-3779d6900235</vt:lpwstr>
  </property>
  <property fmtid="{D5CDD505-2E9C-101B-9397-08002B2CF9AE}" pid="9" name="MSIP_Label_65269c60-0483-4c57-9e8c-3779d6900235_SiteId">
    <vt:lpwstr>b397c653-5b19-463f-b9fc-af658ded9128</vt:lpwstr>
  </property>
  <property fmtid="{D5CDD505-2E9C-101B-9397-08002B2CF9AE}" pid="10" name="MSIP_Label_65269c60-0483-4c57-9e8c-3779d6900235_ActionId">
    <vt:lpwstr>5b676f03-57f0-4e8a-8bcb-9e36da068ef7</vt:lpwstr>
  </property>
  <property fmtid="{D5CDD505-2E9C-101B-9397-08002B2CF9AE}" pid="11" name="MSIP_Label_65269c60-0483-4c57-9e8c-3779d6900235_ContentBits">
    <vt:lpwstr>0</vt:lpwstr>
  </property>
</Properties>
</file>