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1"/>
  </p:notesMasterIdLst>
  <p:sldIdLst>
    <p:sldId id="262" r:id="rId5"/>
    <p:sldId id="260" r:id="rId6"/>
    <p:sldId id="261" r:id="rId7"/>
    <p:sldId id="258" r:id="rId8"/>
    <p:sldId id="256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96" y="-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7D391-8D63-48C3-814F-34ED41377E7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6588B-E704-4C7F-BC97-3F9D65CA0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79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010432-7E16-4F04-B8CD-F7EE87E1A2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033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0"/>
            <a:ext cx="9144000" cy="110331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  </a:t>
            </a:r>
          </a:p>
        </p:txBody>
      </p:sp>
      <p:pic>
        <p:nvPicPr>
          <p:cNvPr id="8" name="Picture 7" descr="EconomicEducationHeader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84141"/>
            <a:ext cx="5269526" cy="98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86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E4005-A271-2543-B299-1FD310F8C79E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36ED1C-3EE8-F246-AB24-E51E1B1251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120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E4005-A271-2543-B299-1FD310F8C79E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36ED1C-3EE8-F246-AB24-E51E1B1251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248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E4005-A271-2543-B299-1FD310F8C79E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36ED1C-3EE8-F246-AB24-E51E1B1251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8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E4005-A271-2543-B299-1FD310F8C79E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36ED1C-3EE8-F246-AB24-E51E1B1251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640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E4005-A271-2543-B299-1FD310F8C79E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36ED1C-3EE8-F246-AB24-E51E1B1251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514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E4005-A271-2543-B299-1FD310F8C79E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36ED1C-3EE8-F246-AB24-E51E1B1251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970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E4005-A271-2543-B299-1FD310F8C79E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36ED1C-3EE8-F246-AB24-E51E1B1251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14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E4005-A271-2543-B299-1FD310F8C79E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36ED1C-3EE8-F246-AB24-E51E1B1251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372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E4005-A271-2543-B299-1FD310F8C79E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36ED1C-3EE8-F246-AB24-E51E1B1251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1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E4005-A271-2543-B299-1FD310F8C79E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36ED1C-3EE8-F246-AB24-E51E1B1251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278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- 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0" y="6500813"/>
            <a:ext cx="914400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C22B26-7406-374D-95AD-6EE944AD72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RBSTL.ai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3" y="6318252"/>
            <a:ext cx="4572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 spc="-12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 spc="-40">
          <a:solidFill>
            <a:schemeClr val="tx1"/>
          </a:solidFill>
          <a:latin typeface="Arial"/>
          <a:ea typeface="+mn-ea"/>
          <a:cs typeface="Arial"/>
        </a:defRPr>
      </a:lvl1pPr>
      <a:lvl2pPr marL="914400" indent="-457200" algn="l" defTabSz="457200" rtl="0" eaLnBrk="1" latinLnBrk="0" hangingPunct="1">
        <a:spcBef>
          <a:spcPct val="20000"/>
        </a:spcBef>
        <a:buFont typeface="Wingdings" charset="2"/>
        <a:buChar char="§"/>
        <a:defRPr sz="2800" b="0" i="0" kern="1200" spc="-40">
          <a:solidFill>
            <a:schemeClr val="tx1"/>
          </a:solidFill>
          <a:latin typeface="Arial"/>
          <a:ea typeface="+mn-ea"/>
          <a:cs typeface="Arial"/>
        </a:defRPr>
      </a:lvl2pPr>
      <a:lvl3pPr marL="1257300" indent="-342900" algn="l" defTabSz="457200" rtl="0" eaLnBrk="1" latinLnBrk="0" hangingPunct="1">
        <a:spcBef>
          <a:spcPct val="20000"/>
        </a:spcBef>
        <a:buSzPct val="75000"/>
        <a:buFont typeface="Courier New"/>
        <a:buChar char="o"/>
        <a:defRPr sz="2400" b="0" i="0" kern="1200" spc="-4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 spc="-40">
          <a:solidFill>
            <a:schemeClr val="tx1"/>
          </a:solidFill>
          <a:latin typeface="Arial"/>
          <a:ea typeface="+mn-ea"/>
          <a:cs typeface="Arial"/>
        </a:defRPr>
      </a:lvl4pPr>
      <a:lvl5pPr marL="1828800" indent="0" algn="l" defTabSz="457200" rtl="0" eaLnBrk="1" latinLnBrk="0" hangingPunct="1">
        <a:spcBef>
          <a:spcPct val="20000"/>
        </a:spcBef>
        <a:buSzPct val="82000"/>
        <a:buFont typeface="Wingdings" charset="2"/>
        <a:buNone/>
        <a:defRPr sz="2000" b="0" i="0" kern="1200" spc="-40" baseline="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0"/>
            <a:ext cx="7772400" cy="1470025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en-US" sz="3200" spc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Using a Structured Minimum Wage Debate in the Economics Classroom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9126" y="4373217"/>
            <a:ext cx="8674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>
                <a:solidFill>
                  <a:prstClr val="black"/>
                </a:solidFill>
              </a:rPr>
              <a:t>What are the economic costs and benefits of a higher minimum wage?</a:t>
            </a:r>
          </a:p>
        </p:txBody>
      </p:sp>
    </p:spTree>
    <p:extLst>
      <p:ext uri="{BB962C8B-B14F-4D97-AF65-F5344CB8AC3E}">
        <p14:creationId xmlns:p14="http://schemas.microsoft.com/office/powerpoint/2010/main" val="1665180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58097" y="1828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12" y="1725825"/>
            <a:ext cx="7752075" cy="385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58097" y="5238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Frutiger 45 Light" charset="0"/>
              </a:rPr>
            </a:b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17838" y="778646"/>
            <a:ext cx="29690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Frutiger 45 Light"/>
              </a:rPr>
              <a:t>Visual 1: Supply and Demand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802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1363" y="212536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61320" y="597011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Frutiger 45 Light" charset="0"/>
              </a:rPr>
              <a:t>SOURCE: Federal Reserve Bank of St. Louis, Federal Reserve Economic Data (FRED); https://fred.stlouisfed.org/graph/?g=m2cm.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17838" y="778646"/>
            <a:ext cx="40249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Frutiger 45 Light"/>
              </a:rPr>
              <a:t>Visual 2: Historical</a:t>
            </a:r>
            <a:r>
              <a:rPr kumimoji="0" lang="en-US" altLang="en-US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Frutiger 45 Light"/>
              </a:rPr>
              <a:t> Minimum Wage Data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7DFE02-BDB4-7F14-3301-2545F2A15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19" y="1975677"/>
            <a:ext cx="8526162" cy="290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74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87178" y="6081412"/>
            <a:ext cx="838588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Frutiger 45 Light" charset="0"/>
              </a:rPr>
              <a:t>SOURCE: Federal Reserve Bank of St. Louis, Federal Reserve Economic Data (FRED); </a:t>
            </a:r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Frutiger 45 Light"/>
              </a:rPr>
              <a:t>https://fred.stlouisfed.org/graph/?m=1rWwy.</a:t>
            </a:r>
            <a:endParaRPr lang="en-US" altLang="en-US" sz="1200" b="1" dirty="0">
              <a:solidFill>
                <a:srgbClr val="000000"/>
              </a:solidFill>
              <a:ea typeface="Calibri" panose="020F0502020204030204" pitchFamily="34" charset="0"/>
              <a:cs typeface="Frutiger 45 Ligh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Frutiger 45 Light"/>
              </a:rPr>
              <a:t> </a:t>
            </a:r>
            <a:b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Frutiger 45 Light"/>
              </a:rPr>
            </a:b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17838" y="778646"/>
            <a:ext cx="39529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Frutiger 45 Light"/>
              </a:rPr>
              <a:t>Visual 3: Map of State Minimum Wages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BBDF6E-F711-8C85-2A52-10C5D6E44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71" y="1169100"/>
            <a:ext cx="8722418" cy="45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46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17838" y="778646"/>
            <a:ext cx="69846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Frutiger 45 Light"/>
              </a:rPr>
              <a:t>Visual 4: Unemployment Rates and Earnings by Educational Attainment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54226" y="612431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Frutiger 45 Light"/>
              </a:rPr>
              <a:t>SOURCE: Bureau of Labor Statistics; https://www.bls.gov/emp/chart-unemployment-earnings-education.htm.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 descr="A graph of unemployment rates&#10;&#10;Description automatically generated">
            <a:extLst>
              <a:ext uri="{FF2B5EF4-FFF2-40B4-BE49-F238E27FC236}">
                <a16:creationId xmlns:a16="http://schemas.microsoft.com/office/drawing/2014/main" id="{CE7A578C-926B-4A74-5CD5-BCAC8D77F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44" y="1319192"/>
            <a:ext cx="8462511" cy="476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91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410731" y="2019730"/>
            <a:ext cx="6629400" cy="3499622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17838" y="778646"/>
            <a:ext cx="27303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Frutiger 45 Light"/>
              </a:rPr>
              <a:t>Visual 5: Classroom Layout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82320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0A24BC-B330-4007-A62C-0F604F464E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4996A9-CA6E-4FB0-B0EE-6775F3E63E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AECB2EB-A92B-4D74-A034-A04A90C74686}">
  <ds:schemaRefs>
    <ds:schemaRef ds:uri="http://www.w3.org/XML/1998/namespace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146</Words>
  <Application>Microsoft Office PowerPoint</Application>
  <PresentationFormat>On-screen Show (4:3)</PresentationFormat>
  <Paragraphs>13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Courier New</vt:lpstr>
      <vt:lpstr>Wingdings</vt:lpstr>
      <vt:lpstr>1_Office Theme</vt:lpstr>
      <vt:lpstr>Using a Structured Minimum Wage Debate in the Economics Classroom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Wolla, Scott A</dc:creator>
  <cp:lastModifiedBy>Wolla, Scott A</cp:lastModifiedBy>
  <cp:revision>5</cp:revision>
  <dcterms:created xsi:type="dcterms:W3CDTF">2019-05-01T17:11:49Z</dcterms:created>
  <dcterms:modified xsi:type="dcterms:W3CDTF">2024-09-19T17:02:31Z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7b1dbddb-f6a3-4142-a82b-aa7f3986a9ec</vt:lpwstr>
  </property>
  <property fmtid="{D5CDD505-2E9C-101B-9397-08002B2CF9AE}" pid="3" name="MSIP_Label_65269c60-0483-4c57-9e8c-3779d6900235_Enabled">
    <vt:lpwstr>true</vt:lpwstr>
  </property>
  <property fmtid="{D5CDD505-2E9C-101B-9397-08002B2CF9AE}" pid="4" name="MSIP_Label_65269c60-0483-4c57-9e8c-3779d6900235_SetDate">
    <vt:lpwstr>2024-09-19T16:55:59Z</vt:lpwstr>
  </property>
  <property fmtid="{D5CDD505-2E9C-101B-9397-08002B2CF9AE}" pid="5" name="MSIP_Label_65269c60-0483-4c57-9e8c-3779d6900235_Method">
    <vt:lpwstr>Privileged</vt:lpwstr>
  </property>
  <property fmtid="{D5CDD505-2E9C-101B-9397-08002B2CF9AE}" pid="6" name="MSIP_Label_65269c60-0483-4c57-9e8c-3779d6900235_Name">
    <vt:lpwstr>65269c60-0483-4c57-9e8c-3779d6900235</vt:lpwstr>
  </property>
  <property fmtid="{D5CDD505-2E9C-101B-9397-08002B2CF9AE}" pid="7" name="MSIP_Label_65269c60-0483-4c57-9e8c-3779d6900235_SiteId">
    <vt:lpwstr>b397c653-5b19-463f-b9fc-af658ded9128</vt:lpwstr>
  </property>
  <property fmtid="{D5CDD505-2E9C-101B-9397-08002B2CF9AE}" pid="8" name="MSIP_Label_65269c60-0483-4c57-9e8c-3779d6900235_ActionId">
    <vt:lpwstr>8bd04372-ed39-49c8-a2be-e4e2d2455f34</vt:lpwstr>
  </property>
  <property fmtid="{D5CDD505-2E9C-101B-9397-08002B2CF9AE}" pid="9" name="MSIP_Label_65269c60-0483-4c57-9e8c-3779d6900235_ContentBits">
    <vt:lpwstr>0</vt:lpwstr>
  </property>
</Properties>
</file>