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9"/>
  </p:notesMasterIdLst>
  <p:handoutMasterIdLst>
    <p:handoutMasterId r:id="rId30"/>
  </p:handoutMasterIdLst>
  <p:sldIdLst>
    <p:sldId id="256" r:id="rId5"/>
    <p:sldId id="257"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009" autoAdjust="0"/>
    <p:restoredTop sz="96395" autoAdjust="0"/>
  </p:normalViewPr>
  <p:slideViewPr>
    <p:cSldViewPr snapToGrid="0">
      <p:cViewPr varScale="1">
        <p:scale>
          <a:sx n="95" d="100"/>
          <a:sy n="95" d="100"/>
        </p:scale>
        <p:origin x="420" y="90"/>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handoutMaster" Target="handoutMasters/handoutMaster1.xml"/><Relationship Id="rId8" Type="http://schemas.openxmlformats.org/officeDocument/2006/relationships/slide" Target="slides/slide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1FF01D4B-7466-4790-A100-CDE54656393E}" type="datetimeFigureOut">
              <a:rPr lang="en-US" smtClean="0"/>
              <a:t>9/27/2019</a:t>
            </a:fld>
            <a:endParaRPr lang="en-US"/>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AEBD820C-71FA-4DD1-8CD9-2C28FE64637A}" type="slidenum">
              <a:rPr lang="en-US" smtClean="0"/>
              <a:t>‹#›</a:t>
            </a:fld>
            <a:endParaRPr lang="en-US"/>
          </a:p>
        </p:txBody>
      </p:sp>
    </p:spTree>
    <p:extLst>
      <p:ext uri="{BB962C8B-B14F-4D97-AF65-F5344CB8AC3E}">
        <p14:creationId xmlns:p14="http://schemas.microsoft.com/office/powerpoint/2010/main" val="327881464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E97231C4-6152-4508-B736-27A426C99ADA}" type="datetimeFigureOut">
              <a:rPr lang="en-US" smtClean="0"/>
              <a:t>9/27/2019</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13353166-7F7A-4C56-AA7C-3A7E60DDAC46}" type="slidenum">
              <a:rPr lang="en-US" smtClean="0"/>
              <a:t>‹#›</a:t>
            </a:fld>
            <a:endParaRPr lang="en-US"/>
          </a:p>
        </p:txBody>
      </p:sp>
    </p:spTree>
    <p:extLst>
      <p:ext uri="{BB962C8B-B14F-4D97-AF65-F5344CB8AC3E}">
        <p14:creationId xmlns:p14="http://schemas.microsoft.com/office/powerpoint/2010/main" val="10919152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539CA70-1DEA-4371-AE7F-682828FB48B7}" type="datetime1">
              <a:rPr lang="en-US" smtClean="0"/>
              <a:t>9/27/2019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99608D-507E-4769-AA8B-A6FCB1F3DF77}" type="slidenum">
              <a:rPr lang="en-US" smtClean="0"/>
              <a:t>‹#›</a:t>
            </a:fld>
            <a:endParaRPr lang="en-US"/>
          </a:p>
        </p:txBody>
      </p:sp>
    </p:spTree>
    <p:extLst>
      <p:ext uri="{BB962C8B-B14F-4D97-AF65-F5344CB8AC3E}">
        <p14:creationId xmlns:p14="http://schemas.microsoft.com/office/powerpoint/2010/main" val="3474601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8936F58-DD22-4554-AA21-BF18B4782ADB}" type="datetime1">
              <a:rPr lang="en-US" smtClean="0"/>
              <a:t>9/27/2019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99608D-507E-4769-AA8B-A6FCB1F3DF77}" type="slidenum">
              <a:rPr lang="en-US" smtClean="0"/>
              <a:t>‹#›</a:t>
            </a:fld>
            <a:endParaRPr lang="en-US"/>
          </a:p>
        </p:txBody>
      </p:sp>
    </p:spTree>
    <p:extLst>
      <p:ext uri="{BB962C8B-B14F-4D97-AF65-F5344CB8AC3E}">
        <p14:creationId xmlns:p14="http://schemas.microsoft.com/office/powerpoint/2010/main" val="17205344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33026C5-5595-4324-AEB1-930E06EEDF7A}" type="datetime1">
              <a:rPr lang="en-US" smtClean="0"/>
              <a:t>9/27/2019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99608D-507E-4769-AA8B-A6FCB1F3DF77}" type="slidenum">
              <a:rPr lang="en-US" smtClean="0"/>
              <a:t>‹#›</a:t>
            </a:fld>
            <a:endParaRPr lang="en-US"/>
          </a:p>
        </p:txBody>
      </p:sp>
    </p:spTree>
    <p:extLst>
      <p:ext uri="{BB962C8B-B14F-4D97-AF65-F5344CB8AC3E}">
        <p14:creationId xmlns:p14="http://schemas.microsoft.com/office/powerpoint/2010/main" val="32469601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D7280CC-EDCF-4F9C-8DD8-9A5F08D39324}" type="datetime1">
              <a:rPr lang="en-US" smtClean="0"/>
              <a:t>9/27/2019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99608D-507E-4769-AA8B-A6FCB1F3DF77}" type="slidenum">
              <a:rPr lang="en-US" smtClean="0"/>
              <a:t>‹#›</a:t>
            </a:fld>
            <a:endParaRPr lang="en-US"/>
          </a:p>
        </p:txBody>
      </p:sp>
    </p:spTree>
    <p:extLst>
      <p:ext uri="{BB962C8B-B14F-4D97-AF65-F5344CB8AC3E}">
        <p14:creationId xmlns:p14="http://schemas.microsoft.com/office/powerpoint/2010/main" val="24292258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807DA29B-B848-4529-8796-BFB5C1EAD4C5}" type="datetime1">
              <a:rPr lang="en-US" smtClean="0"/>
              <a:t>9/27/2019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99608D-507E-4769-AA8B-A6FCB1F3DF77}" type="slidenum">
              <a:rPr lang="en-US" smtClean="0"/>
              <a:t>‹#›</a:t>
            </a:fld>
            <a:endParaRPr lang="en-US"/>
          </a:p>
        </p:txBody>
      </p:sp>
    </p:spTree>
    <p:extLst>
      <p:ext uri="{BB962C8B-B14F-4D97-AF65-F5344CB8AC3E}">
        <p14:creationId xmlns:p14="http://schemas.microsoft.com/office/powerpoint/2010/main" val="4406931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AF1B4AC-7EDF-4425-BF07-092AE2833B43}" type="datetime1">
              <a:rPr lang="en-US" smtClean="0"/>
              <a:t>9/27/2019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D99608D-507E-4769-AA8B-A6FCB1F3DF77}" type="slidenum">
              <a:rPr lang="en-US" smtClean="0"/>
              <a:t>‹#›</a:t>
            </a:fld>
            <a:endParaRPr lang="en-US"/>
          </a:p>
        </p:txBody>
      </p:sp>
    </p:spTree>
    <p:extLst>
      <p:ext uri="{BB962C8B-B14F-4D97-AF65-F5344CB8AC3E}">
        <p14:creationId xmlns:p14="http://schemas.microsoft.com/office/powerpoint/2010/main" val="33483443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2D51E62-2C2B-48F9-9046-60C34D148F84}" type="datetime1">
              <a:rPr lang="en-US" smtClean="0"/>
              <a:t>9/27/2019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D99608D-507E-4769-AA8B-A6FCB1F3DF77}" type="slidenum">
              <a:rPr lang="en-US" smtClean="0"/>
              <a:t>‹#›</a:t>
            </a:fld>
            <a:endParaRPr lang="en-US"/>
          </a:p>
        </p:txBody>
      </p:sp>
    </p:spTree>
    <p:extLst>
      <p:ext uri="{BB962C8B-B14F-4D97-AF65-F5344CB8AC3E}">
        <p14:creationId xmlns:p14="http://schemas.microsoft.com/office/powerpoint/2010/main" val="19876983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0ED1D82-3BE5-4086-948C-42D621AF4151}" type="datetime1">
              <a:rPr lang="en-US" smtClean="0"/>
              <a:t>9/27/2019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D99608D-507E-4769-AA8B-A6FCB1F3DF77}" type="slidenum">
              <a:rPr lang="en-US" smtClean="0"/>
              <a:t>‹#›</a:t>
            </a:fld>
            <a:endParaRPr lang="en-US"/>
          </a:p>
        </p:txBody>
      </p:sp>
    </p:spTree>
    <p:extLst>
      <p:ext uri="{BB962C8B-B14F-4D97-AF65-F5344CB8AC3E}">
        <p14:creationId xmlns:p14="http://schemas.microsoft.com/office/powerpoint/2010/main" val="20701318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0E56D3E-1909-4B24-A3E0-1D2CBA3532EC}" type="datetime1">
              <a:rPr lang="en-US" smtClean="0"/>
              <a:t>9/27/2019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D99608D-507E-4769-AA8B-A6FCB1F3DF77}" type="slidenum">
              <a:rPr lang="en-US" smtClean="0"/>
              <a:t>‹#›</a:t>
            </a:fld>
            <a:endParaRPr lang="en-US"/>
          </a:p>
        </p:txBody>
      </p:sp>
    </p:spTree>
    <p:extLst>
      <p:ext uri="{BB962C8B-B14F-4D97-AF65-F5344CB8AC3E}">
        <p14:creationId xmlns:p14="http://schemas.microsoft.com/office/powerpoint/2010/main" val="13412371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2FF7C558-CA68-4985-B077-67679311B536}" type="datetime1">
              <a:rPr lang="en-US" smtClean="0"/>
              <a:t>9/27/2019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D99608D-507E-4769-AA8B-A6FCB1F3DF77}" type="slidenum">
              <a:rPr lang="en-US" smtClean="0"/>
              <a:t>‹#›</a:t>
            </a:fld>
            <a:endParaRPr lang="en-US"/>
          </a:p>
        </p:txBody>
      </p:sp>
    </p:spTree>
    <p:extLst>
      <p:ext uri="{BB962C8B-B14F-4D97-AF65-F5344CB8AC3E}">
        <p14:creationId xmlns:p14="http://schemas.microsoft.com/office/powerpoint/2010/main" val="4717040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266ED392-D971-4E81-9A2E-2D9ED3A7DEF4}" type="datetime1">
              <a:rPr lang="en-US" smtClean="0"/>
              <a:t>9/27/2019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D99608D-507E-4769-AA8B-A6FCB1F3DF77}" type="slidenum">
              <a:rPr lang="en-US" smtClean="0"/>
              <a:t>‹#›</a:t>
            </a:fld>
            <a:endParaRPr lang="en-US"/>
          </a:p>
        </p:txBody>
      </p:sp>
    </p:spTree>
    <p:extLst>
      <p:ext uri="{BB962C8B-B14F-4D97-AF65-F5344CB8AC3E}">
        <p14:creationId xmlns:p14="http://schemas.microsoft.com/office/powerpoint/2010/main" val="41298086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7B56AA2-8A21-41A2-8C8E-AC745C04A97A}" type="datetime1">
              <a:rPr lang="en-US" smtClean="0"/>
              <a:t>9/27/2019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D99608D-507E-4769-AA8B-A6FCB1F3DF77}" type="slidenum">
              <a:rPr lang="en-US" smtClean="0"/>
              <a:t>‹#›</a:t>
            </a:fld>
            <a:endParaRPr lang="en-US"/>
          </a:p>
        </p:txBody>
      </p:sp>
    </p:spTree>
    <p:extLst>
      <p:ext uri="{BB962C8B-B14F-4D97-AF65-F5344CB8AC3E}">
        <p14:creationId xmlns:p14="http://schemas.microsoft.com/office/powerpoint/2010/main" val="41532803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a:latin typeface="+mn-lt"/>
              </a:rPr>
              <a:t>Saving the Environment with Economic Ideas</a:t>
            </a:r>
            <a:br>
              <a:rPr lang="en-US" dirty="0">
                <a:latin typeface="+mn-lt"/>
              </a:rPr>
            </a:br>
            <a:endParaRPr lang="en-US" dirty="0">
              <a:latin typeface="+mn-lt"/>
            </a:endParaRPr>
          </a:p>
        </p:txBody>
      </p:sp>
      <p:sp>
        <p:nvSpPr>
          <p:cNvPr id="3" name="Subtitle 2"/>
          <p:cNvSpPr>
            <a:spLocks noGrp="1"/>
          </p:cNvSpPr>
          <p:nvPr>
            <p:ph type="subTitle" idx="1"/>
          </p:nvPr>
        </p:nvSpPr>
        <p:spPr/>
        <p:txBody>
          <a:bodyPr/>
          <a:lstStyle/>
          <a:p>
            <a:pPr lvl="0"/>
            <a:r>
              <a:rPr lang="en-US" sz="4400" dirty="0">
                <a:solidFill>
                  <a:prstClr val="black"/>
                </a:solidFill>
              </a:rPr>
              <a:t>Lesson </a:t>
            </a:r>
            <a:r>
              <a:rPr lang="en-US" sz="4400" dirty="0" smtClean="0">
                <a:solidFill>
                  <a:prstClr val="black"/>
                </a:solidFill>
              </a:rPr>
              <a:t>5: The Emissions Simulation</a:t>
            </a:r>
            <a:endParaRPr lang="en-US" sz="4400" dirty="0">
              <a:solidFill>
                <a:srgbClr val="5B9BD5">
                  <a:lumMod val="75000"/>
                </a:srgbClr>
              </a:solidFill>
            </a:endParaRPr>
          </a:p>
          <a:p>
            <a:endParaRPr lang="en-US" dirty="0"/>
          </a:p>
        </p:txBody>
      </p:sp>
      <p:sp>
        <p:nvSpPr>
          <p:cNvPr id="4" name="Slide Number Placeholder 3"/>
          <p:cNvSpPr>
            <a:spLocks noGrp="1"/>
          </p:cNvSpPr>
          <p:nvPr>
            <p:ph type="sldNum" sz="quarter" idx="12"/>
          </p:nvPr>
        </p:nvSpPr>
        <p:spPr/>
        <p:txBody>
          <a:bodyPr/>
          <a:lstStyle/>
          <a:p>
            <a:r>
              <a:rPr lang="en-US" dirty="0" smtClean="0"/>
              <a:t>5.</a:t>
            </a:r>
            <a:fld id="{0D99608D-507E-4769-AA8B-A6FCB1F3DF77}" type="slidenum">
              <a:rPr lang="en-US" smtClean="0"/>
              <a:t>1</a:t>
            </a:fld>
            <a:endParaRPr lang="en-US" dirty="0"/>
          </a:p>
        </p:txBody>
      </p:sp>
    </p:spTree>
    <p:extLst>
      <p:ext uri="{BB962C8B-B14F-4D97-AF65-F5344CB8AC3E}">
        <p14:creationId xmlns:p14="http://schemas.microsoft.com/office/powerpoint/2010/main" val="211543483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1593813321"/>
              </p:ext>
            </p:extLst>
          </p:nvPr>
        </p:nvGraphicFramePr>
        <p:xfrm>
          <a:off x="2362201" y="381001"/>
          <a:ext cx="7315201" cy="5791203"/>
        </p:xfrm>
        <a:graphic>
          <a:graphicData uri="http://schemas.openxmlformats.org/drawingml/2006/table">
            <a:tbl>
              <a:tblPr/>
              <a:tblGrid>
                <a:gridCol w="1080168">
                  <a:extLst>
                    <a:ext uri="{9D8B030D-6E8A-4147-A177-3AD203B41FA5}">
                      <a16:colId xmlns:a16="http://schemas.microsoft.com/office/drawing/2014/main" val="20000"/>
                    </a:ext>
                  </a:extLst>
                </a:gridCol>
                <a:gridCol w="1030515">
                  <a:extLst>
                    <a:ext uri="{9D8B030D-6E8A-4147-A177-3AD203B41FA5}">
                      <a16:colId xmlns:a16="http://schemas.microsoft.com/office/drawing/2014/main" val="20001"/>
                    </a:ext>
                  </a:extLst>
                </a:gridCol>
                <a:gridCol w="950304">
                  <a:extLst>
                    <a:ext uri="{9D8B030D-6E8A-4147-A177-3AD203B41FA5}">
                      <a16:colId xmlns:a16="http://schemas.microsoft.com/office/drawing/2014/main" val="20002"/>
                    </a:ext>
                  </a:extLst>
                </a:gridCol>
                <a:gridCol w="950304">
                  <a:extLst>
                    <a:ext uri="{9D8B030D-6E8A-4147-A177-3AD203B41FA5}">
                      <a16:colId xmlns:a16="http://schemas.microsoft.com/office/drawing/2014/main" val="20003"/>
                    </a:ext>
                  </a:extLst>
                </a:gridCol>
                <a:gridCol w="1044265">
                  <a:extLst>
                    <a:ext uri="{9D8B030D-6E8A-4147-A177-3AD203B41FA5}">
                      <a16:colId xmlns:a16="http://schemas.microsoft.com/office/drawing/2014/main" val="20004"/>
                    </a:ext>
                  </a:extLst>
                </a:gridCol>
                <a:gridCol w="1203157">
                  <a:extLst>
                    <a:ext uri="{9D8B030D-6E8A-4147-A177-3AD203B41FA5}">
                      <a16:colId xmlns:a16="http://schemas.microsoft.com/office/drawing/2014/main" val="20005"/>
                    </a:ext>
                  </a:extLst>
                </a:gridCol>
                <a:gridCol w="1056488">
                  <a:extLst>
                    <a:ext uri="{9D8B030D-6E8A-4147-A177-3AD203B41FA5}">
                      <a16:colId xmlns:a16="http://schemas.microsoft.com/office/drawing/2014/main" val="20006"/>
                    </a:ext>
                  </a:extLst>
                </a:gridCol>
              </a:tblGrid>
              <a:tr h="1930403">
                <a:tc>
                  <a:txBody>
                    <a:bodyPr/>
                    <a:lstStyle/>
                    <a:p>
                      <a:pPr marL="0" marR="0" algn="ctr">
                        <a:lnSpc>
                          <a:spcPct val="115000"/>
                        </a:lnSpc>
                        <a:spcBef>
                          <a:spcPts val="0"/>
                        </a:spcBef>
                        <a:spcAft>
                          <a:spcPts val="1000"/>
                        </a:spcAft>
                      </a:pPr>
                      <a:r>
                        <a:rPr lang="en-US" sz="1500" b="1" dirty="0" smtClean="0">
                          <a:latin typeface="Calibri"/>
                          <a:ea typeface="Calibri"/>
                          <a:cs typeface="Times New Roman"/>
                        </a:rPr>
                        <a:t>Round:</a:t>
                      </a:r>
                      <a:r>
                        <a:rPr lang="en-US" sz="1500" b="1" baseline="0" dirty="0" smtClean="0">
                          <a:latin typeface="Calibri"/>
                          <a:ea typeface="Calibri"/>
                          <a:cs typeface="Times New Roman"/>
                        </a:rPr>
                        <a:t> </a:t>
                      </a:r>
                      <a:r>
                        <a:rPr lang="en-US" sz="1500" b="1" dirty="0" smtClean="0">
                          <a:latin typeface="Calibri"/>
                          <a:ea typeface="Calibri"/>
                          <a:cs typeface="Times New Roman"/>
                        </a:rPr>
                        <a:t>Firm</a:t>
                      </a:r>
                      <a:endParaRPr lang="en-US" sz="900" b="1"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500" b="1" dirty="0" smtClean="0">
                          <a:latin typeface="Calibri"/>
                          <a:ea typeface="Calibri"/>
                          <a:cs typeface="Times New Roman"/>
                        </a:rPr>
                        <a:t>Total</a:t>
                      </a:r>
                      <a:r>
                        <a:rPr lang="en-US" sz="900" b="1" baseline="0" dirty="0">
                          <a:latin typeface="Calibri"/>
                          <a:ea typeface="Calibri"/>
                          <a:cs typeface="Times New Roman"/>
                        </a:rPr>
                        <a:t> </a:t>
                      </a:r>
                      <a:r>
                        <a:rPr lang="en-US" sz="1500" b="1" dirty="0" smtClean="0">
                          <a:latin typeface="Calibri"/>
                          <a:ea typeface="Calibri"/>
                          <a:cs typeface="Times New Roman"/>
                        </a:rPr>
                        <a:t>revenue</a:t>
                      </a:r>
                      <a:endParaRPr lang="en-US" sz="900" b="1"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500" b="1" dirty="0" smtClean="0">
                          <a:latin typeface="Calibri"/>
                          <a:ea typeface="Calibri"/>
                          <a:cs typeface="Times New Roman"/>
                        </a:rPr>
                        <a:t>Total</a:t>
                      </a:r>
                      <a:r>
                        <a:rPr lang="en-US" sz="900" b="1" baseline="0" dirty="0">
                          <a:latin typeface="Calibri"/>
                          <a:ea typeface="Calibri"/>
                          <a:cs typeface="Times New Roman"/>
                        </a:rPr>
                        <a:t> </a:t>
                      </a:r>
                      <a:r>
                        <a:rPr lang="en-US" sz="1500" b="1" dirty="0" smtClean="0">
                          <a:latin typeface="Calibri"/>
                          <a:ea typeface="Calibri"/>
                          <a:cs typeface="Times New Roman"/>
                        </a:rPr>
                        <a:t>cost</a:t>
                      </a:r>
                      <a:endParaRPr lang="en-US" sz="900" b="1"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500" b="1" dirty="0" smtClean="0">
                          <a:latin typeface="Calibri"/>
                          <a:ea typeface="Calibri"/>
                          <a:cs typeface="Times New Roman"/>
                        </a:rPr>
                        <a:t>Total</a:t>
                      </a:r>
                      <a:r>
                        <a:rPr lang="en-US" sz="900" b="1" baseline="0" dirty="0">
                          <a:latin typeface="Calibri"/>
                          <a:ea typeface="Calibri"/>
                          <a:cs typeface="Times New Roman"/>
                        </a:rPr>
                        <a:t> </a:t>
                      </a:r>
                      <a:r>
                        <a:rPr lang="en-US" sz="1500" b="1" dirty="0" smtClean="0">
                          <a:latin typeface="Calibri"/>
                          <a:ea typeface="Calibri"/>
                          <a:cs typeface="Times New Roman"/>
                        </a:rPr>
                        <a:t>tax</a:t>
                      </a:r>
                      <a:endParaRPr lang="en-US" sz="900" b="1"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500" b="1" dirty="0" smtClean="0">
                          <a:latin typeface="Calibri"/>
                          <a:ea typeface="Calibri"/>
                          <a:cs typeface="Times New Roman"/>
                        </a:rPr>
                        <a:t>Profits</a:t>
                      </a:r>
                      <a:endParaRPr lang="en-US" sz="900" b="1"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500" b="1" dirty="0">
                          <a:latin typeface="Calibri"/>
                          <a:ea typeface="Calibri"/>
                          <a:cs typeface="Times New Roman"/>
                        </a:rPr>
                        <a:t>Pollution </a:t>
                      </a:r>
                      <a:r>
                        <a:rPr lang="en-US" sz="1500" b="1" dirty="0" smtClean="0">
                          <a:latin typeface="Calibri"/>
                          <a:ea typeface="Calibri"/>
                          <a:cs typeface="Times New Roman"/>
                        </a:rPr>
                        <a:t>released </a:t>
                      </a:r>
                      <a:r>
                        <a:rPr lang="en-US" sz="1500" b="1" dirty="0">
                          <a:latin typeface="Calibri"/>
                          <a:ea typeface="Calibri"/>
                          <a:cs typeface="Times New Roman"/>
                        </a:rPr>
                        <a:t>by </a:t>
                      </a:r>
                      <a:r>
                        <a:rPr lang="en-US" sz="1500" b="1" dirty="0" smtClean="0">
                          <a:latin typeface="Calibri"/>
                          <a:ea typeface="Calibri"/>
                          <a:cs typeface="Times New Roman"/>
                        </a:rPr>
                        <a:t>firm (units)</a:t>
                      </a:r>
                      <a:endParaRPr lang="en-US" sz="900" b="1"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500" b="1" dirty="0">
                          <a:latin typeface="Calibri"/>
                          <a:ea typeface="Calibri"/>
                          <a:cs typeface="Times New Roman"/>
                        </a:rPr>
                        <a:t>Total </a:t>
                      </a:r>
                      <a:r>
                        <a:rPr lang="en-US" sz="1500" b="1" dirty="0" smtClean="0">
                          <a:latin typeface="Calibri"/>
                          <a:ea typeface="Calibri"/>
                          <a:cs typeface="Times New Roman"/>
                        </a:rPr>
                        <a:t>pollution (units)</a:t>
                      </a:r>
                      <a:endParaRPr lang="en-US" sz="900" b="1"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86080">
                <a:tc>
                  <a:txBody>
                    <a:bodyPr/>
                    <a:lstStyle/>
                    <a:p>
                      <a:pPr marL="0" marR="0">
                        <a:lnSpc>
                          <a:spcPct val="115000"/>
                        </a:lnSpc>
                        <a:spcBef>
                          <a:spcPts val="0"/>
                        </a:spcBef>
                        <a:spcAft>
                          <a:spcPts val="1000"/>
                        </a:spcAft>
                      </a:pPr>
                      <a:r>
                        <a:rPr lang="en-US" sz="1500" dirty="0" smtClean="0">
                          <a:latin typeface="Calibri"/>
                          <a:ea typeface="Calibri"/>
                          <a:cs typeface="Times New Roman"/>
                        </a:rPr>
                        <a:t>1: Low-cost</a:t>
                      </a:r>
                      <a:endParaRPr lang="en-US" sz="9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$1,500</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$0</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$1,500</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6</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marR="0">
                        <a:lnSpc>
                          <a:spcPct val="115000"/>
                        </a:lnSpc>
                        <a:spcBef>
                          <a:spcPts val="0"/>
                        </a:spcBef>
                        <a:spcAft>
                          <a:spcPts val="1000"/>
                        </a:spcAft>
                      </a:pPr>
                      <a:r>
                        <a:rPr lang="en-US" sz="1500" dirty="0" smtClean="0">
                          <a:latin typeface="Calibri"/>
                          <a:ea typeface="Calibri"/>
                          <a:cs typeface="Times New Roman"/>
                        </a:rPr>
                        <a:t>12</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86080">
                <a:tc>
                  <a:txBody>
                    <a:bodyPr/>
                    <a:lstStyle/>
                    <a:p>
                      <a:pPr marL="0" marR="0">
                        <a:lnSpc>
                          <a:spcPct val="115000"/>
                        </a:lnSpc>
                        <a:spcBef>
                          <a:spcPts val="0"/>
                        </a:spcBef>
                        <a:spcAft>
                          <a:spcPts val="1000"/>
                        </a:spcAft>
                      </a:pPr>
                      <a:r>
                        <a:rPr lang="en-US" sz="1500" dirty="0" smtClean="0">
                          <a:latin typeface="Calibri"/>
                          <a:ea typeface="Calibri"/>
                          <a:cs typeface="Times New Roman"/>
                        </a:rPr>
                        <a:t>1: High</a:t>
                      </a:r>
                      <a:r>
                        <a:rPr kumimoji="0" lang="en-US" sz="1500" b="0" i="0" u="none" strike="noStrike" kern="1200" cap="none" spc="0" normalizeH="0" baseline="0" noProof="0" dirty="0" smtClean="0">
                          <a:ln>
                            <a:noFill/>
                          </a:ln>
                          <a:solidFill>
                            <a:prstClr val="black"/>
                          </a:solidFill>
                          <a:effectLst/>
                          <a:uLnTx/>
                          <a:uFillTx/>
                          <a:latin typeface="+mn-lt"/>
                          <a:ea typeface="Calibri"/>
                          <a:cs typeface="Times New Roman"/>
                        </a:rPr>
                        <a:t>-cost</a:t>
                      </a:r>
                      <a:endParaRPr lang="en-US" sz="9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$1,500</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$0</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$1,500</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6</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extLst>
                  <a:ext uri="{0D108BD9-81ED-4DB2-BD59-A6C34878D82A}">
                    <a16:rowId xmlns:a16="http://schemas.microsoft.com/office/drawing/2014/main" val="10002"/>
                  </a:ext>
                </a:extLst>
              </a:tr>
              <a:tr h="386080">
                <a:tc>
                  <a:txBody>
                    <a:bodyPr/>
                    <a:lstStyle/>
                    <a:p>
                      <a:pPr marL="0" marR="0">
                        <a:lnSpc>
                          <a:spcPct val="115000"/>
                        </a:lnSpc>
                        <a:spcBef>
                          <a:spcPts val="0"/>
                        </a:spcBef>
                        <a:spcAft>
                          <a:spcPts val="1000"/>
                        </a:spcAft>
                      </a:pPr>
                      <a:r>
                        <a:rPr lang="en-US" sz="1500" dirty="0" smtClean="0">
                          <a:latin typeface="Calibri"/>
                          <a:ea typeface="Calibri"/>
                          <a:cs typeface="Times New Roman"/>
                        </a:rPr>
                        <a:t>2: Low</a:t>
                      </a:r>
                      <a:r>
                        <a:rPr kumimoji="0" lang="en-US" sz="1500" b="0" i="0" u="none" strike="noStrike" kern="1200" cap="none" spc="0" normalizeH="0" baseline="0" noProof="0" dirty="0" smtClean="0">
                          <a:ln>
                            <a:noFill/>
                          </a:ln>
                          <a:solidFill>
                            <a:prstClr val="black"/>
                          </a:solidFill>
                          <a:effectLst/>
                          <a:uLnTx/>
                          <a:uFillTx/>
                          <a:latin typeface="+mn-lt"/>
                          <a:ea typeface="Calibri"/>
                          <a:cs typeface="Times New Roman"/>
                        </a:rPr>
                        <a:t>-cost</a:t>
                      </a:r>
                      <a:endParaRPr lang="en-US" sz="9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$1,500</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$1,000</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$500</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0</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marR="0">
                        <a:lnSpc>
                          <a:spcPct val="115000"/>
                        </a:lnSpc>
                        <a:spcBef>
                          <a:spcPts val="0"/>
                        </a:spcBef>
                        <a:spcAft>
                          <a:spcPts val="1000"/>
                        </a:spcAft>
                      </a:pPr>
                      <a:r>
                        <a:rPr lang="en-US" sz="1500" dirty="0" smtClean="0">
                          <a:latin typeface="Calibri"/>
                          <a:ea typeface="Calibri"/>
                          <a:cs typeface="Times New Roman"/>
                        </a:rPr>
                        <a:t>0</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386080">
                <a:tc>
                  <a:txBody>
                    <a:bodyPr/>
                    <a:lstStyle/>
                    <a:p>
                      <a:pPr marL="0" marR="0">
                        <a:lnSpc>
                          <a:spcPct val="115000"/>
                        </a:lnSpc>
                        <a:spcBef>
                          <a:spcPts val="0"/>
                        </a:spcBef>
                        <a:spcAft>
                          <a:spcPts val="1000"/>
                        </a:spcAft>
                      </a:pPr>
                      <a:r>
                        <a:rPr lang="en-US" sz="1500" dirty="0" smtClean="0">
                          <a:latin typeface="Calibri"/>
                          <a:ea typeface="Calibri"/>
                          <a:cs typeface="Times New Roman"/>
                        </a:rPr>
                        <a:t>2: High</a:t>
                      </a:r>
                      <a:r>
                        <a:rPr kumimoji="0" lang="en-US" sz="1500" b="0" i="0" u="none" strike="noStrike" kern="1200" cap="none" spc="0" normalizeH="0" baseline="0" noProof="0" dirty="0" smtClean="0">
                          <a:ln>
                            <a:noFill/>
                          </a:ln>
                          <a:solidFill>
                            <a:prstClr val="black"/>
                          </a:solidFill>
                          <a:effectLst/>
                          <a:uLnTx/>
                          <a:uFillTx/>
                          <a:latin typeface="+mn-lt"/>
                          <a:ea typeface="Calibri"/>
                          <a:cs typeface="Times New Roman"/>
                        </a:rPr>
                        <a:t>-cost</a:t>
                      </a:r>
                      <a:endParaRPr lang="en-US" sz="9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$1,500</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$6,000</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mn-lt"/>
                          <a:ea typeface="Calibri"/>
                          <a:cs typeface="Times New Roman"/>
                        </a:rPr>
                        <a:t>‒$4,500</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0</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extLst>
                  <a:ext uri="{0D108BD9-81ED-4DB2-BD59-A6C34878D82A}">
                    <a16:rowId xmlns:a16="http://schemas.microsoft.com/office/drawing/2014/main" val="10004"/>
                  </a:ext>
                </a:extLst>
              </a:tr>
              <a:tr h="386080">
                <a:tc>
                  <a:txBody>
                    <a:bodyPr/>
                    <a:lstStyle/>
                    <a:p>
                      <a:pPr marL="0" marR="0">
                        <a:lnSpc>
                          <a:spcPct val="115000"/>
                        </a:lnSpc>
                        <a:spcBef>
                          <a:spcPts val="0"/>
                        </a:spcBef>
                        <a:spcAft>
                          <a:spcPts val="1000"/>
                        </a:spcAft>
                      </a:pPr>
                      <a:r>
                        <a:rPr lang="en-US" sz="1500" dirty="0" smtClean="0">
                          <a:latin typeface="Calibri"/>
                          <a:ea typeface="Calibri"/>
                          <a:cs typeface="Times New Roman"/>
                        </a:rPr>
                        <a:t>3: Low</a:t>
                      </a:r>
                      <a:r>
                        <a:rPr kumimoji="0" lang="en-US" sz="1500" b="0" i="0" u="none" strike="noStrike" kern="1200" cap="none" spc="0" normalizeH="0" baseline="0" noProof="0" dirty="0" smtClean="0">
                          <a:ln>
                            <a:noFill/>
                          </a:ln>
                          <a:solidFill>
                            <a:prstClr val="black"/>
                          </a:solidFill>
                          <a:effectLst/>
                          <a:uLnTx/>
                          <a:uFillTx/>
                          <a:latin typeface="+mn-lt"/>
                          <a:ea typeface="Calibri"/>
                          <a:cs typeface="Times New Roman"/>
                        </a:rPr>
                        <a:t>-cost</a:t>
                      </a:r>
                      <a:endParaRPr lang="en-US" sz="9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$1,500</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$500</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$400</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$600</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1</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marR="0">
                        <a:lnSpc>
                          <a:spcPct val="115000"/>
                        </a:lnSpc>
                        <a:spcBef>
                          <a:spcPts val="0"/>
                        </a:spcBef>
                        <a:spcAft>
                          <a:spcPts val="1000"/>
                        </a:spcAft>
                      </a:pPr>
                      <a:r>
                        <a:rPr lang="en-US" sz="1500" dirty="0" smtClean="0">
                          <a:latin typeface="Calibri"/>
                          <a:ea typeface="Calibri"/>
                          <a:cs typeface="Times New Roman"/>
                        </a:rPr>
                        <a:t>6</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386080">
                <a:tc>
                  <a:txBody>
                    <a:bodyPr/>
                    <a:lstStyle/>
                    <a:p>
                      <a:pPr marL="0" marR="0">
                        <a:lnSpc>
                          <a:spcPct val="115000"/>
                        </a:lnSpc>
                        <a:spcBef>
                          <a:spcPts val="0"/>
                        </a:spcBef>
                        <a:spcAft>
                          <a:spcPts val="1000"/>
                        </a:spcAft>
                      </a:pPr>
                      <a:r>
                        <a:rPr lang="en-US" sz="1500" dirty="0" smtClean="0">
                          <a:latin typeface="Calibri"/>
                          <a:ea typeface="Calibri"/>
                          <a:cs typeface="Times New Roman"/>
                        </a:rPr>
                        <a:t>3: High</a:t>
                      </a:r>
                      <a:r>
                        <a:rPr kumimoji="0" lang="en-US" sz="1500" b="0" i="0" u="none" strike="noStrike" kern="1200" cap="none" spc="0" normalizeH="0" baseline="0" noProof="0" dirty="0" smtClean="0">
                          <a:ln>
                            <a:noFill/>
                          </a:ln>
                          <a:solidFill>
                            <a:prstClr val="black"/>
                          </a:solidFill>
                          <a:effectLst/>
                          <a:uLnTx/>
                          <a:uFillTx/>
                          <a:latin typeface="+mn-lt"/>
                          <a:ea typeface="Calibri"/>
                          <a:cs typeface="Times New Roman"/>
                        </a:rPr>
                        <a:t>-cost</a:t>
                      </a:r>
                      <a:endParaRPr lang="en-US" sz="9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$1,500</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$100</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$2,000</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mn-lt"/>
                          <a:ea typeface="Calibri"/>
                          <a:cs typeface="Times New Roman"/>
                        </a:rPr>
                        <a:t>‒$600</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5</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extLst>
                  <a:ext uri="{0D108BD9-81ED-4DB2-BD59-A6C34878D82A}">
                    <a16:rowId xmlns:a16="http://schemas.microsoft.com/office/drawing/2014/main" val="10006"/>
                  </a:ext>
                </a:extLst>
              </a:tr>
              <a:tr h="386080">
                <a:tc>
                  <a:txBody>
                    <a:bodyPr/>
                    <a:lstStyle/>
                    <a:p>
                      <a:pPr marL="0" marR="0">
                        <a:lnSpc>
                          <a:spcPct val="115000"/>
                        </a:lnSpc>
                        <a:spcBef>
                          <a:spcPts val="0"/>
                        </a:spcBef>
                        <a:spcAft>
                          <a:spcPts val="1000"/>
                        </a:spcAft>
                      </a:pPr>
                      <a:r>
                        <a:rPr lang="en-US" sz="1500" dirty="0" smtClean="0">
                          <a:latin typeface="Calibri"/>
                          <a:ea typeface="Calibri"/>
                          <a:cs typeface="Times New Roman"/>
                        </a:rPr>
                        <a:t>4: Low</a:t>
                      </a:r>
                      <a:r>
                        <a:rPr kumimoji="0" lang="en-US" sz="1500" b="0" i="0" u="none" strike="noStrike" kern="1200" cap="none" spc="0" normalizeH="0" baseline="0" noProof="0" dirty="0" smtClean="0">
                          <a:ln>
                            <a:noFill/>
                          </a:ln>
                          <a:solidFill>
                            <a:prstClr val="black"/>
                          </a:solidFill>
                          <a:effectLst/>
                          <a:uLnTx/>
                          <a:uFillTx/>
                          <a:latin typeface="+mn-lt"/>
                          <a:ea typeface="Calibri"/>
                          <a:cs typeface="Times New Roman"/>
                        </a:rPr>
                        <a:t>-cost</a:t>
                      </a:r>
                      <a:endParaRPr lang="en-US" sz="9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$1,500</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$100</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$1,400</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3</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marR="0">
                        <a:lnSpc>
                          <a:spcPct val="115000"/>
                        </a:lnSpc>
                        <a:spcBef>
                          <a:spcPts val="0"/>
                        </a:spcBef>
                        <a:spcAft>
                          <a:spcPts val="1000"/>
                        </a:spcAft>
                      </a:pPr>
                      <a:r>
                        <a:rPr lang="en-US" sz="1500" dirty="0" smtClean="0">
                          <a:latin typeface="Calibri"/>
                          <a:ea typeface="Calibri"/>
                          <a:cs typeface="Times New Roman"/>
                        </a:rPr>
                        <a:t>6</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386080">
                <a:tc>
                  <a:txBody>
                    <a:bodyPr/>
                    <a:lstStyle/>
                    <a:p>
                      <a:pPr marL="0" marR="0">
                        <a:lnSpc>
                          <a:spcPct val="115000"/>
                        </a:lnSpc>
                        <a:spcBef>
                          <a:spcPts val="0"/>
                        </a:spcBef>
                        <a:spcAft>
                          <a:spcPts val="1000"/>
                        </a:spcAft>
                      </a:pPr>
                      <a:r>
                        <a:rPr lang="en-US" sz="1500" dirty="0" smtClean="0">
                          <a:latin typeface="Calibri"/>
                          <a:ea typeface="Calibri"/>
                          <a:cs typeface="Times New Roman"/>
                        </a:rPr>
                        <a:t>4: High</a:t>
                      </a:r>
                      <a:r>
                        <a:rPr kumimoji="0" lang="en-US" sz="1500" b="0" i="0" u="none" strike="noStrike" kern="1200" cap="none" spc="0" normalizeH="0" baseline="0" noProof="0" dirty="0" smtClean="0">
                          <a:ln>
                            <a:noFill/>
                          </a:ln>
                          <a:solidFill>
                            <a:prstClr val="black"/>
                          </a:solidFill>
                          <a:effectLst/>
                          <a:uLnTx/>
                          <a:uFillTx/>
                          <a:latin typeface="+mn-lt"/>
                          <a:ea typeface="Calibri"/>
                          <a:cs typeface="Times New Roman"/>
                        </a:rPr>
                        <a:t>-cost</a:t>
                      </a:r>
                      <a:endParaRPr lang="en-US" sz="9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$1,500</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$1,500</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$0</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3</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extLst>
                  <a:ext uri="{0D108BD9-81ED-4DB2-BD59-A6C34878D82A}">
                    <a16:rowId xmlns:a16="http://schemas.microsoft.com/office/drawing/2014/main" val="10008"/>
                  </a:ext>
                </a:extLst>
              </a:tr>
              <a:tr h="386080">
                <a:tc>
                  <a:txBody>
                    <a:bodyPr/>
                    <a:lstStyle/>
                    <a:p>
                      <a:pPr marL="0" marR="0">
                        <a:lnSpc>
                          <a:spcPct val="115000"/>
                        </a:lnSpc>
                        <a:spcBef>
                          <a:spcPts val="0"/>
                        </a:spcBef>
                        <a:spcAft>
                          <a:spcPts val="1000"/>
                        </a:spcAft>
                      </a:pPr>
                      <a:r>
                        <a:rPr lang="en-US" sz="1500" dirty="0" smtClean="0">
                          <a:latin typeface="Calibri"/>
                          <a:ea typeface="Calibri"/>
                          <a:cs typeface="Times New Roman"/>
                        </a:rPr>
                        <a:t>5: Low</a:t>
                      </a:r>
                      <a:r>
                        <a:rPr kumimoji="0" lang="en-US" sz="1500" b="0" i="0" u="none" strike="noStrike" kern="1200" cap="none" spc="0" normalizeH="0" baseline="0" noProof="0" dirty="0" smtClean="0">
                          <a:ln>
                            <a:noFill/>
                          </a:ln>
                          <a:solidFill>
                            <a:prstClr val="black"/>
                          </a:solidFill>
                          <a:effectLst/>
                          <a:uLnTx/>
                          <a:uFillTx/>
                          <a:latin typeface="+mn-lt"/>
                          <a:ea typeface="Calibri"/>
                          <a:cs typeface="Times New Roman"/>
                        </a:rPr>
                        <a:t>-cost</a:t>
                      </a:r>
                      <a:endParaRPr lang="en-US" sz="9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marR="0">
                        <a:lnSpc>
                          <a:spcPct val="115000"/>
                        </a:lnSpc>
                        <a:spcBef>
                          <a:spcPts val="0"/>
                        </a:spcBef>
                        <a:spcAft>
                          <a:spcPts val="1000"/>
                        </a:spcAft>
                      </a:pP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r h="386080">
                <a:tc>
                  <a:txBody>
                    <a:bodyPr/>
                    <a:lstStyle/>
                    <a:p>
                      <a:pPr marL="0" marR="0">
                        <a:lnSpc>
                          <a:spcPct val="115000"/>
                        </a:lnSpc>
                        <a:spcBef>
                          <a:spcPts val="0"/>
                        </a:spcBef>
                        <a:spcAft>
                          <a:spcPts val="1000"/>
                        </a:spcAft>
                      </a:pPr>
                      <a:r>
                        <a:rPr lang="en-US" sz="1500" dirty="0" smtClean="0">
                          <a:latin typeface="Calibri"/>
                          <a:ea typeface="Calibri"/>
                          <a:cs typeface="Times New Roman"/>
                        </a:rPr>
                        <a:t>5: High</a:t>
                      </a:r>
                      <a:r>
                        <a:rPr kumimoji="0" lang="en-US" sz="1500" b="0" i="0" u="none" strike="noStrike" kern="1200" cap="none" spc="0" normalizeH="0" baseline="0" noProof="0" dirty="0" smtClean="0">
                          <a:ln>
                            <a:noFill/>
                          </a:ln>
                          <a:solidFill>
                            <a:prstClr val="black"/>
                          </a:solidFill>
                          <a:effectLst/>
                          <a:uLnTx/>
                          <a:uFillTx/>
                          <a:latin typeface="+mn-lt"/>
                          <a:ea typeface="Calibri"/>
                          <a:cs typeface="Times New Roman"/>
                        </a:rPr>
                        <a:t>-cost</a:t>
                      </a:r>
                      <a:endParaRPr lang="en-US" sz="9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extLst>
                  <a:ext uri="{0D108BD9-81ED-4DB2-BD59-A6C34878D82A}">
                    <a16:rowId xmlns:a16="http://schemas.microsoft.com/office/drawing/2014/main" val="10010"/>
                  </a:ext>
                </a:extLst>
              </a:tr>
            </a:tbl>
          </a:graphicData>
        </a:graphic>
      </p:graphicFrame>
      <p:sp>
        <p:nvSpPr>
          <p:cNvPr id="2" name="Slide Number Placeholder 1"/>
          <p:cNvSpPr>
            <a:spLocks noGrp="1"/>
          </p:cNvSpPr>
          <p:nvPr>
            <p:ph type="sldNum" sz="quarter" idx="12"/>
          </p:nvPr>
        </p:nvSpPr>
        <p:spPr/>
        <p:txBody>
          <a:bodyPr/>
          <a:lstStyle/>
          <a:p>
            <a:r>
              <a:rPr lang="en-US" dirty="0" smtClean="0"/>
              <a:t>5.</a:t>
            </a:r>
            <a:fld id="{0D99608D-507E-4769-AA8B-A6FCB1F3DF77}" type="slidenum">
              <a:rPr lang="en-US" smtClean="0"/>
              <a:t>10</a:t>
            </a:fld>
            <a:endParaRPr lang="en-US" dirty="0"/>
          </a:p>
        </p:txBody>
      </p:sp>
    </p:spTree>
    <p:extLst>
      <p:ext uri="{BB962C8B-B14F-4D97-AF65-F5344CB8AC3E}">
        <p14:creationId xmlns:p14="http://schemas.microsoft.com/office/powerpoint/2010/main" val="274194569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Title 1"/>
          <p:cNvSpPr>
            <a:spLocks noGrp="1"/>
          </p:cNvSpPr>
          <p:nvPr>
            <p:ph type="title"/>
          </p:nvPr>
        </p:nvSpPr>
        <p:spPr/>
        <p:txBody>
          <a:bodyPr/>
          <a:lstStyle/>
          <a:p>
            <a:r>
              <a:rPr lang="en-US" altLang="en-US" b="1" dirty="0" smtClean="0">
                <a:latin typeface="+mn-lt"/>
              </a:rPr>
              <a:t>Round 5:  </a:t>
            </a:r>
            <a:r>
              <a:rPr lang="en-US" altLang="en-US" dirty="0" smtClean="0">
                <a:latin typeface="+mn-lt"/>
              </a:rPr>
              <a:t>Tradable permits</a:t>
            </a:r>
          </a:p>
        </p:txBody>
      </p:sp>
      <p:sp>
        <p:nvSpPr>
          <p:cNvPr id="65539" name="Content Placeholder 2"/>
          <p:cNvSpPr>
            <a:spLocks noGrp="1"/>
          </p:cNvSpPr>
          <p:nvPr>
            <p:ph sz="quarter" idx="1"/>
          </p:nvPr>
        </p:nvSpPr>
        <p:spPr/>
        <p:txBody>
          <a:bodyPr/>
          <a:lstStyle/>
          <a:p>
            <a:r>
              <a:rPr lang="en-US" altLang="en-US" dirty="0" smtClean="0"/>
              <a:t>You may buy permits from others with your revenue and sell permits to others.</a:t>
            </a:r>
          </a:p>
          <a:p>
            <a:r>
              <a:rPr lang="en-US" altLang="en-US" dirty="0" smtClean="0"/>
              <a:t>Trade as you want. </a:t>
            </a:r>
            <a:r>
              <a:rPr lang="en-US" altLang="en-US" dirty="0" smtClean="0"/>
              <a:t>The o</a:t>
            </a:r>
            <a:r>
              <a:rPr lang="en-US" altLang="en-US" dirty="0" smtClean="0"/>
              <a:t>nly </a:t>
            </a:r>
            <a:r>
              <a:rPr lang="en-US" altLang="en-US" dirty="0" smtClean="0"/>
              <a:t>restriction: You may trade only one permit with a trading partner. To trade more, you must find another trading partner.</a:t>
            </a:r>
          </a:p>
        </p:txBody>
      </p:sp>
      <p:sp>
        <p:nvSpPr>
          <p:cNvPr id="2" name="Slide Number Placeholder 1"/>
          <p:cNvSpPr>
            <a:spLocks noGrp="1"/>
          </p:cNvSpPr>
          <p:nvPr>
            <p:ph type="sldNum" sz="quarter" idx="12"/>
          </p:nvPr>
        </p:nvSpPr>
        <p:spPr/>
        <p:txBody>
          <a:bodyPr/>
          <a:lstStyle/>
          <a:p>
            <a:r>
              <a:rPr lang="en-US" dirty="0" smtClean="0"/>
              <a:t>5.</a:t>
            </a:r>
            <a:fld id="{0D99608D-507E-4769-AA8B-A6FCB1F3DF77}" type="slidenum">
              <a:rPr lang="en-US" smtClean="0"/>
              <a:t>11</a:t>
            </a:fld>
            <a:endParaRPr lang="en-US" dirty="0"/>
          </a:p>
        </p:txBody>
      </p:sp>
    </p:spTree>
    <p:extLst>
      <p:ext uri="{BB962C8B-B14F-4D97-AF65-F5344CB8AC3E}">
        <p14:creationId xmlns:p14="http://schemas.microsoft.com/office/powerpoint/2010/main" val="277828445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651889059"/>
              </p:ext>
            </p:extLst>
          </p:nvPr>
        </p:nvGraphicFramePr>
        <p:xfrm>
          <a:off x="2362201" y="381000"/>
          <a:ext cx="7315201" cy="5831836"/>
        </p:xfrm>
        <a:graphic>
          <a:graphicData uri="http://schemas.openxmlformats.org/drawingml/2006/table">
            <a:tbl>
              <a:tblPr/>
              <a:tblGrid>
                <a:gridCol w="1080168">
                  <a:extLst>
                    <a:ext uri="{9D8B030D-6E8A-4147-A177-3AD203B41FA5}">
                      <a16:colId xmlns:a16="http://schemas.microsoft.com/office/drawing/2014/main" val="20000"/>
                    </a:ext>
                  </a:extLst>
                </a:gridCol>
                <a:gridCol w="1030515">
                  <a:extLst>
                    <a:ext uri="{9D8B030D-6E8A-4147-A177-3AD203B41FA5}">
                      <a16:colId xmlns:a16="http://schemas.microsoft.com/office/drawing/2014/main" val="20001"/>
                    </a:ext>
                  </a:extLst>
                </a:gridCol>
                <a:gridCol w="950304">
                  <a:extLst>
                    <a:ext uri="{9D8B030D-6E8A-4147-A177-3AD203B41FA5}">
                      <a16:colId xmlns:a16="http://schemas.microsoft.com/office/drawing/2014/main" val="20002"/>
                    </a:ext>
                  </a:extLst>
                </a:gridCol>
                <a:gridCol w="950304">
                  <a:extLst>
                    <a:ext uri="{9D8B030D-6E8A-4147-A177-3AD203B41FA5}">
                      <a16:colId xmlns:a16="http://schemas.microsoft.com/office/drawing/2014/main" val="20003"/>
                    </a:ext>
                  </a:extLst>
                </a:gridCol>
                <a:gridCol w="1044265">
                  <a:extLst>
                    <a:ext uri="{9D8B030D-6E8A-4147-A177-3AD203B41FA5}">
                      <a16:colId xmlns:a16="http://schemas.microsoft.com/office/drawing/2014/main" val="20004"/>
                    </a:ext>
                  </a:extLst>
                </a:gridCol>
                <a:gridCol w="1203157">
                  <a:extLst>
                    <a:ext uri="{9D8B030D-6E8A-4147-A177-3AD203B41FA5}">
                      <a16:colId xmlns:a16="http://schemas.microsoft.com/office/drawing/2014/main" val="20005"/>
                    </a:ext>
                  </a:extLst>
                </a:gridCol>
                <a:gridCol w="1056488">
                  <a:extLst>
                    <a:ext uri="{9D8B030D-6E8A-4147-A177-3AD203B41FA5}">
                      <a16:colId xmlns:a16="http://schemas.microsoft.com/office/drawing/2014/main" val="20006"/>
                    </a:ext>
                  </a:extLst>
                </a:gridCol>
              </a:tblGrid>
              <a:tr h="1371596">
                <a:tc>
                  <a:txBody>
                    <a:bodyPr/>
                    <a:lstStyle/>
                    <a:p>
                      <a:pPr marL="0" marR="0" algn="ctr">
                        <a:lnSpc>
                          <a:spcPct val="115000"/>
                        </a:lnSpc>
                        <a:spcBef>
                          <a:spcPts val="0"/>
                        </a:spcBef>
                        <a:spcAft>
                          <a:spcPts val="1000"/>
                        </a:spcAft>
                      </a:pPr>
                      <a:r>
                        <a:rPr lang="en-US" sz="1500" b="1" dirty="0" smtClean="0">
                          <a:latin typeface="Calibri"/>
                          <a:ea typeface="Calibri"/>
                          <a:cs typeface="Times New Roman"/>
                        </a:rPr>
                        <a:t>Round:</a:t>
                      </a:r>
                      <a:r>
                        <a:rPr lang="en-US" sz="1500" b="1" baseline="0" dirty="0" smtClean="0">
                          <a:latin typeface="Calibri"/>
                          <a:ea typeface="Calibri"/>
                          <a:cs typeface="Times New Roman"/>
                        </a:rPr>
                        <a:t> </a:t>
                      </a:r>
                      <a:r>
                        <a:rPr lang="en-US" sz="1500" b="1" dirty="0" smtClean="0">
                          <a:latin typeface="Calibri"/>
                          <a:ea typeface="Calibri"/>
                          <a:cs typeface="Times New Roman"/>
                        </a:rPr>
                        <a:t>Firm</a:t>
                      </a:r>
                      <a:endParaRPr lang="en-US" sz="900" b="1"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500" b="1" dirty="0" smtClean="0">
                          <a:latin typeface="Calibri"/>
                          <a:ea typeface="Calibri"/>
                          <a:cs typeface="Times New Roman"/>
                        </a:rPr>
                        <a:t>Total</a:t>
                      </a:r>
                      <a:r>
                        <a:rPr lang="en-US" sz="900" b="1" baseline="0" dirty="0">
                          <a:latin typeface="Calibri"/>
                          <a:ea typeface="Calibri"/>
                          <a:cs typeface="Times New Roman"/>
                        </a:rPr>
                        <a:t> </a:t>
                      </a:r>
                      <a:r>
                        <a:rPr lang="en-US" sz="1500" b="1" dirty="0" smtClean="0">
                          <a:latin typeface="Calibri"/>
                          <a:ea typeface="Calibri"/>
                          <a:cs typeface="Times New Roman"/>
                        </a:rPr>
                        <a:t>revenue</a:t>
                      </a:r>
                      <a:endParaRPr lang="en-US" sz="900" b="1"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500" b="1" dirty="0" smtClean="0">
                          <a:latin typeface="Calibri"/>
                          <a:ea typeface="Calibri"/>
                          <a:cs typeface="Times New Roman"/>
                        </a:rPr>
                        <a:t>Total</a:t>
                      </a:r>
                      <a:r>
                        <a:rPr lang="en-US" sz="900" b="1" baseline="0" dirty="0">
                          <a:latin typeface="Calibri"/>
                          <a:ea typeface="Calibri"/>
                          <a:cs typeface="Times New Roman"/>
                        </a:rPr>
                        <a:t> </a:t>
                      </a:r>
                      <a:r>
                        <a:rPr lang="en-US" sz="1500" b="1" dirty="0" smtClean="0">
                          <a:latin typeface="Calibri"/>
                          <a:ea typeface="Calibri"/>
                          <a:cs typeface="Times New Roman"/>
                        </a:rPr>
                        <a:t>cost</a:t>
                      </a:r>
                      <a:endParaRPr lang="en-US" sz="900" b="1"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500" b="1" dirty="0" smtClean="0">
                          <a:latin typeface="Calibri"/>
                          <a:ea typeface="Calibri"/>
                          <a:cs typeface="Times New Roman"/>
                        </a:rPr>
                        <a:t>Total</a:t>
                      </a:r>
                      <a:r>
                        <a:rPr lang="en-US" sz="900" b="1" baseline="0" dirty="0">
                          <a:latin typeface="Calibri"/>
                          <a:ea typeface="Calibri"/>
                          <a:cs typeface="Times New Roman"/>
                        </a:rPr>
                        <a:t> </a:t>
                      </a:r>
                      <a:r>
                        <a:rPr lang="en-US" sz="1500" b="1" dirty="0" smtClean="0">
                          <a:latin typeface="Calibri"/>
                          <a:ea typeface="Calibri"/>
                          <a:cs typeface="Times New Roman"/>
                        </a:rPr>
                        <a:t>tax</a:t>
                      </a:r>
                      <a:endParaRPr lang="en-US" sz="900" b="1"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500" b="1" dirty="0" smtClean="0">
                          <a:latin typeface="Calibri"/>
                          <a:ea typeface="Calibri"/>
                          <a:cs typeface="Times New Roman"/>
                        </a:rPr>
                        <a:t>Profits</a:t>
                      </a:r>
                      <a:endParaRPr lang="en-US" sz="900" b="1"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500" b="1" dirty="0">
                          <a:latin typeface="Calibri"/>
                          <a:ea typeface="Calibri"/>
                          <a:cs typeface="Times New Roman"/>
                        </a:rPr>
                        <a:t>Pollution </a:t>
                      </a:r>
                      <a:r>
                        <a:rPr lang="en-US" sz="1500" b="1" dirty="0" smtClean="0">
                          <a:latin typeface="Calibri"/>
                          <a:ea typeface="Calibri"/>
                          <a:cs typeface="Times New Roman"/>
                        </a:rPr>
                        <a:t>released </a:t>
                      </a:r>
                      <a:r>
                        <a:rPr lang="en-US" sz="1500" b="1" dirty="0">
                          <a:latin typeface="Calibri"/>
                          <a:ea typeface="Calibri"/>
                          <a:cs typeface="Times New Roman"/>
                        </a:rPr>
                        <a:t>by </a:t>
                      </a:r>
                      <a:r>
                        <a:rPr lang="en-US" sz="1500" b="1" dirty="0" smtClean="0">
                          <a:latin typeface="Calibri"/>
                          <a:ea typeface="Calibri"/>
                          <a:cs typeface="Times New Roman"/>
                        </a:rPr>
                        <a:t>firm (units)</a:t>
                      </a:r>
                      <a:endParaRPr lang="en-US" sz="900" b="1"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500" b="1" dirty="0">
                          <a:latin typeface="Calibri"/>
                          <a:ea typeface="Calibri"/>
                          <a:cs typeface="Times New Roman"/>
                        </a:rPr>
                        <a:t>Total </a:t>
                      </a:r>
                      <a:r>
                        <a:rPr lang="en-US" sz="1500" b="1" dirty="0" smtClean="0">
                          <a:latin typeface="Calibri"/>
                          <a:ea typeface="Calibri"/>
                          <a:cs typeface="Times New Roman"/>
                        </a:rPr>
                        <a:t>pollution (units)</a:t>
                      </a:r>
                      <a:endParaRPr lang="en-US" sz="900" b="1"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86080">
                <a:tc>
                  <a:txBody>
                    <a:bodyPr/>
                    <a:lstStyle/>
                    <a:p>
                      <a:pPr marL="0" marR="0">
                        <a:lnSpc>
                          <a:spcPct val="115000"/>
                        </a:lnSpc>
                        <a:spcBef>
                          <a:spcPts val="0"/>
                        </a:spcBef>
                        <a:spcAft>
                          <a:spcPts val="1000"/>
                        </a:spcAft>
                      </a:pPr>
                      <a:r>
                        <a:rPr lang="en-US" sz="1500" dirty="0" smtClean="0">
                          <a:latin typeface="Calibri"/>
                          <a:ea typeface="Calibri"/>
                          <a:cs typeface="Times New Roman"/>
                        </a:rPr>
                        <a:t>1: Low-cost</a:t>
                      </a:r>
                      <a:endParaRPr lang="en-US" sz="9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$1,500</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$0</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$1,500</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6</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marR="0">
                        <a:lnSpc>
                          <a:spcPct val="115000"/>
                        </a:lnSpc>
                        <a:spcBef>
                          <a:spcPts val="0"/>
                        </a:spcBef>
                        <a:spcAft>
                          <a:spcPts val="1000"/>
                        </a:spcAft>
                      </a:pPr>
                      <a:r>
                        <a:rPr lang="en-US" sz="1500" dirty="0" smtClean="0">
                          <a:latin typeface="Calibri"/>
                          <a:ea typeface="Calibri"/>
                          <a:cs typeface="Times New Roman"/>
                        </a:rPr>
                        <a:t>12</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86080">
                <a:tc>
                  <a:txBody>
                    <a:bodyPr/>
                    <a:lstStyle/>
                    <a:p>
                      <a:pPr marL="0" marR="0">
                        <a:lnSpc>
                          <a:spcPct val="115000"/>
                        </a:lnSpc>
                        <a:spcBef>
                          <a:spcPts val="0"/>
                        </a:spcBef>
                        <a:spcAft>
                          <a:spcPts val="1000"/>
                        </a:spcAft>
                      </a:pPr>
                      <a:r>
                        <a:rPr lang="en-US" sz="1500" dirty="0" smtClean="0">
                          <a:latin typeface="Calibri"/>
                          <a:ea typeface="Calibri"/>
                          <a:cs typeface="Times New Roman"/>
                        </a:rPr>
                        <a:t>1: High</a:t>
                      </a:r>
                      <a:r>
                        <a:rPr kumimoji="0" lang="en-US" sz="1500" b="0" i="0" u="none" strike="noStrike" kern="1200" cap="none" spc="0" normalizeH="0" baseline="0" noProof="0" dirty="0" smtClean="0">
                          <a:ln>
                            <a:noFill/>
                          </a:ln>
                          <a:solidFill>
                            <a:prstClr val="black"/>
                          </a:solidFill>
                          <a:effectLst/>
                          <a:uLnTx/>
                          <a:uFillTx/>
                          <a:latin typeface="+mn-lt"/>
                          <a:ea typeface="Calibri"/>
                          <a:cs typeface="Times New Roman"/>
                        </a:rPr>
                        <a:t>-cost</a:t>
                      </a:r>
                      <a:endParaRPr lang="en-US" sz="9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$1,500</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$0</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$1,500</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6</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extLst>
                  <a:ext uri="{0D108BD9-81ED-4DB2-BD59-A6C34878D82A}">
                    <a16:rowId xmlns:a16="http://schemas.microsoft.com/office/drawing/2014/main" val="10002"/>
                  </a:ext>
                </a:extLst>
              </a:tr>
              <a:tr h="386080">
                <a:tc>
                  <a:txBody>
                    <a:bodyPr/>
                    <a:lstStyle/>
                    <a:p>
                      <a:pPr marL="0" marR="0">
                        <a:lnSpc>
                          <a:spcPct val="115000"/>
                        </a:lnSpc>
                        <a:spcBef>
                          <a:spcPts val="0"/>
                        </a:spcBef>
                        <a:spcAft>
                          <a:spcPts val="1000"/>
                        </a:spcAft>
                      </a:pPr>
                      <a:r>
                        <a:rPr lang="en-US" sz="1500" dirty="0" smtClean="0">
                          <a:latin typeface="Calibri"/>
                          <a:ea typeface="Calibri"/>
                          <a:cs typeface="Times New Roman"/>
                        </a:rPr>
                        <a:t>2: Low</a:t>
                      </a:r>
                      <a:r>
                        <a:rPr kumimoji="0" lang="en-US" sz="1500" b="0" i="0" u="none" strike="noStrike" kern="1200" cap="none" spc="0" normalizeH="0" baseline="0" noProof="0" dirty="0" smtClean="0">
                          <a:ln>
                            <a:noFill/>
                          </a:ln>
                          <a:solidFill>
                            <a:prstClr val="black"/>
                          </a:solidFill>
                          <a:effectLst/>
                          <a:uLnTx/>
                          <a:uFillTx/>
                          <a:latin typeface="+mn-lt"/>
                          <a:ea typeface="Calibri"/>
                          <a:cs typeface="Times New Roman"/>
                        </a:rPr>
                        <a:t>-cost</a:t>
                      </a:r>
                      <a:endParaRPr lang="en-US" sz="9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$1,500</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$1,000</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$500</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0</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marR="0">
                        <a:lnSpc>
                          <a:spcPct val="115000"/>
                        </a:lnSpc>
                        <a:spcBef>
                          <a:spcPts val="0"/>
                        </a:spcBef>
                        <a:spcAft>
                          <a:spcPts val="1000"/>
                        </a:spcAft>
                      </a:pPr>
                      <a:r>
                        <a:rPr lang="en-US" sz="1500" dirty="0" smtClean="0">
                          <a:latin typeface="Calibri"/>
                          <a:ea typeface="Calibri"/>
                          <a:cs typeface="Times New Roman"/>
                        </a:rPr>
                        <a:t>0</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386080">
                <a:tc>
                  <a:txBody>
                    <a:bodyPr/>
                    <a:lstStyle/>
                    <a:p>
                      <a:pPr marL="0" marR="0">
                        <a:lnSpc>
                          <a:spcPct val="115000"/>
                        </a:lnSpc>
                        <a:spcBef>
                          <a:spcPts val="0"/>
                        </a:spcBef>
                        <a:spcAft>
                          <a:spcPts val="1000"/>
                        </a:spcAft>
                      </a:pPr>
                      <a:r>
                        <a:rPr lang="en-US" sz="1500" dirty="0" smtClean="0">
                          <a:latin typeface="Calibri"/>
                          <a:ea typeface="Calibri"/>
                          <a:cs typeface="Times New Roman"/>
                        </a:rPr>
                        <a:t>2: High</a:t>
                      </a:r>
                      <a:r>
                        <a:rPr kumimoji="0" lang="en-US" sz="1500" b="0" i="0" u="none" strike="noStrike" kern="1200" cap="none" spc="0" normalizeH="0" baseline="0" noProof="0" dirty="0" smtClean="0">
                          <a:ln>
                            <a:noFill/>
                          </a:ln>
                          <a:solidFill>
                            <a:prstClr val="black"/>
                          </a:solidFill>
                          <a:effectLst/>
                          <a:uLnTx/>
                          <a:uFillTx/>
                          <a:latin typeface="+mn-lt"/>
                          <a:ea typeface="Calibri"/>
                          <a:cs typeface="Times New Roman"/>
                        </a:rPr>
                        <a:t>-cost</a:t>
                      </a:r>
                      <a:endParaRPr lang="en-US" sz="9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$1,500</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$6,000</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mn-lt"/>
                          <a:ea typeface="Calibri"/>
                          <a:cs typeface="Times New Roman"/>
                        </a:rPr>
                        <a:t>‒$4,500</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0</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extLst>
                  <a:ext uri="{0D108BD9-81ED-4DB2-BD59-A6C34878D82A}">
                    <a16:rowId xmlns:a16="http://schemas.microsoft.com/office/drawing/2014/main" val="10004"/>
                  </a:ext>
                </a:extLst>
              </a:tr>
              <a:tr h="386080">
                <a:tc>
                  <a:txBody>
                    <a:bodyPr/>
                    <a:lstStyle/>
                    <a:p>
                      <a:pPr marL="0" marR="0">
                        <a:lnSpc>
                          <a:spcPct val="115000"/>
                        </a:lnSpc>
                        <a:spcBef>
                          <a:spcPts val="0"/>
                        </a:spcBef>
                        <a:spcAft>
                          <a:spcPts val="1000"/>
                        </a:spcAft>
                      </a:pPr>
                      <a:r>
                        <a:rPr lang="en-US" sz="1500" dirty="0" smtClean="0">
                          <a:latin typeface="Calibri"/>
                          <a:ea typeface="Calibri"/>
                          <a:cs typeface="Times New Roman"/>
                        </a:rPr>
                        <a:t>3: Low</a:t>
                      </a:r>
                      <a:r>
                        <a:rPr kumimoji="0" lang="en-US" sz="1500" b="0" i="0" u="none" strike="noStrike" kern="1200" cap="none" spc="0" normalizeH="0" baseline="0" noProof="0" dirty="0" smtClean="0">
                          <a:ln>
                            <a:noFill/>
                          </a:ln>
                          <a:solidFill>
                            <a:prstClr val="black"/>
                          </a:solidFill>
                          <a:effectLst/>
                          <a:uLnTx/>
                          <a:uFillTx/>
                          <a:latin typeface="+mn-lt"/>
                          <a:ea typeface="Calibri"/>
                          <a:cs typeface="Times New Roman"/>
                        </a:rPr>
                        <a:t>-cost</a:t>
                      </a:r>
                      <a:endParaRPr lang="en-US" sz="9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$1,500</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$500</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$400</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$600</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1</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marR="0">
                        <a:lnSpc>
                          <a:spcPct val="115000"/>
                        </a:lnSpc>
                        <a:spcBef>
                          <a:spcPts val="0"/>
                        </a:spcBef>
                        <a:spcAft>
                          <a:spcPts val="1000"/>
                        </a:spcAft>
                      </a:pPr>
                      <a:r>
                        <a:rPr lang="en-US" sz="1500" dirty="0" smtClean="0">
                          <a:latin typeface="Calibri"/>
                          <a:ea typeface="Calibri"/>
                          <a:cs typeface="Times New Roman"/>
                        </a:rPr>
                        <a:t>6</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386080">
                <a:tc>
                  <a:txBody>
                    <a:bodyPr/>
                    <a:lstStyle/>
                    <a:p>
                      <a:pPr marL="0" marR="0">
                        <a:lnSpc>
                          <a:spcPct val="115000"/>
                        </a:lnSpc>
                        <a:spcBef>
                          <a:spcPts val="0"/>
                        </a:spcBef>
                        <a:spcAft>
                          <a:spcPts val="1000"/>
                        </a:spcAft>
                      </a:pPr>
                      <a:r>
                        <a:rPr lang="en-US" sz="1500" dirty="0" smtClean="0">
                          <a:latin typeface="Calibri"/>
                          <a:ea typeface="Calibri"/>
                          <a:cs typeface="Times New Roman"/>
                        </a:rPr>
                        <a:t>3: High</a:t>
                      </a:r>
                      <a:r>
                        <a:rPr kumimoji="0" lang="en-US" sz="1500" b="0" i="0" u="none" strike="noStrike" kern="1200" cap="none" spc="0" normalizeH="0" baseline="0" noProof="0" dirty="0" smtClean="0">
                          <a:ln>
                            <a:noFill/>
                          </a:ln>
                          <a:solidFill>
                            <a:prstClr val="black"/>
                          </a:solidFill>
                          <a:effectLst/>
                          <a:uLnTx/>
                          <a:uFillTx/>
                          <a:latin typeface="+mn-lt"/>
                          <a:ea typeface="Calibri"/>
                          <a:cs typeface="Times New Roman"/>
                        </a:rPr>
                        <a:t>-cost</a:t>
                      </a:r>
                      <a:endParaRPr lang="en-US" sz="9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$1,500</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$100</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$2,000</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mn-lt"/>
                          <a:ea typeface="Calibri"/>
                          <a:cs typeface="Times New Roman"/>
                        </a:rPr>
                        <a:t>‒$600</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5</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extLst>
                  <a:ext uri="{0D108BD9-81ED-4DB2-BD59-A6C34878D82A}">
                    <a16:rowId xmlns:a16="http://schemas.microsoft.com/office/drawing/2014/main" val="10006"/>
                  </a:ext>
                </a:extLst>
              </a:tr>
              <a:tr h="386080">
                <a:tc>
                  <a:txBody>
                    <a:bodyPr/>
                    <a:lstStyle/>
                    <a:p>
                      <a:pPr marL="0" marR="0">
                        <a:lnSpc>
                          <a:spcPct val="115000"/>
                        </a:lnSpc>
                        <a:spcBef>
                          <a:spcPts val="0"/>
                        </a:spcBef>
                        <a:spcAft>
                          <a:spcPts val="1000"/>
                        </a:spcAft>
                      </a:pPr>
                      <a:r>
                        <a:rPr lang="en-US" sz="1500" dirty="0" smtClean="0">
                          <a:latin typeface="Calibri"/>
                          <a:ea typeface="Calibri"/>
                          <a:cs typeface="Times New Roman"/>
                        </a:rPr>
                        <a:t>4: Low</a:t>
                      </a:r>
                      <a:r>
                        <a:rPr kumimoji="0" lang="en-US" sz="1500" b="0" i="0" u="none" strike="noStrike" kern="1200" cap="none" spc="0" normalizeH="0" baseline="0" noProof="0" dirty="0" smtClean="0">
                          <a:ln>
                            <a:noFill/>
                          </a:ln>
                          <a:solidFill>
                            <a:prstClr val="black"/>
                          </a:solidFill>
                          <a:effectLst/>
                          <a:uLnTx/>
                          <a:uFillTx/>
                          <a:latin typeface="+mn-lt"/>
                          <a:ea typeface="Calibri"/>
                          <a:cs typeface="Times New Roman"/>
                        </a:rPr>
                        <a:t>-cost</a:t>
                      </a:r>
                      <a:endParaRPr lang="en-US" sz="9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$1,500</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$100</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endParaRPr lang="en-US" sz="150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$1,400</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3</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marR="0">
                        <a:lnSpc>
                          <a:spcPct val="115000"/>
                        </a:lnSpc>
                        <a:spcBef>
                          <a:spcPts val="0"/>
                        </a:spcBef>
                        <a:spcAft>
                          <a:spcPts val="1000"/>
                        </a:spcAft>
                      </a:pPr>
                      <a:r>
                        <a:rPr lang="en-US" sz="1500" dirty="0" smtClean="0">
                          <a:latin typeface="Calibri"/>
                          <a:ea typeface="Calibri"/>
                          <a:cs typeface="Times New Roman"/>
                        </a:rPr>
                        <a:t>6</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386080">
                <a:tc>
                  <a:txBody>
                    <a:bodyPr/>
                    <a:lstStyle/>
                    <a:p>
                      <a:pPr marL="0" marR="0">
                        <a:lnSpc>
                          <a:spcPct val="115000"/>
                        </a:lnSpc>
                        <a:spcBef>
                          <a:spcPts val="0"/>
                        </a:spcBef>
                        <a:spcAft>
                          <a:spcPts val="1000"/>
                        </a:spcAft>
                      </a:pPr>
                      <a:r>
                        <a:rPr lang="en-US" sz="1500" dirty="0" smtClean="0">
                          <a:latin typeface="Calibri"/>
                          <a:ea typeface="Calibri"/>
                          <a:cs typeface="Times New Roman"/>
                        </a:rPr>
                        <a:t>4: High</a:t>
                      </a:r>
                      <a:r>
                        <a:rPr kumimoji="0" lang="en-US" sz="1500" b="0" i="0" u="none" strike="noStrike" kern="1200" cap="none" spc="0" normalizeH="0" baseline="0" noProof="0" dirty="0" smtClean="0">
                          <a:ln>
                            <a:noFill/>
                          </a:ln>
                          <a:solidFill>
                            <a:prstClr val="black"/>
                          </a:solidFill>
                          <a:effectLst/>
                          <a:uLnTx/>
                          <a:uFillTx/>
                          <a:latin typeface="+mn-lt"/>
                          <a:ea typeface="Calibri"/>
                          <a:cs typeface="Times New Roman"/>
                        </a:rPr>
                        <a:t>-cost</a:t>
                      </a:r>
                      <a:endParaRPr lang="en-US" sz="9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$1,500</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$1,500</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$0</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3</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extLst>
                  <a:ext uri="{0D108BD9-81ED-4DB2-BD59-A6C34878D82A}">
                    <a16:rowId xmlns:a16="http://schemas.microsoft.com/office/drawing/2014/main" val="10008"/>
                  </a:ext>
                </a:extLst>
              </a:tr>
              <a:tr h="652782">
                <a:tc>
                  <a:txBody>
                    <a:bodyPr/>
                    <a:lstStyle/>
                    <a:p>
                      <a:pPr marL="0" marR="0">
                        <a:lnSpc>
                          <a:spcPct val="115000"/>
                        </a:lnSpc>
                        <a:spcBef>
                          <a:spcPts val="0"/>
                        </a:spcBef>
                        <a:spcAft>
                          <a:spcPts val="1000"/>
                        </a:spcAft>
                      </a:pPr>
                      <a:r>
                        <a:rPr lang="en-US" sz="1500" dirty="0" smtClean="0">
                          <a:latin typeface="Calibri"/>
                          <a:ea typeface="Calibri"/>
                          <a:cs typeface="Times New Roman"/>
                        </a:rPr>
                        <a:t>5: Low</a:t>
                      </a:r>
                      <a:r>
                        <a:rPr kumimoji="0" lang="en-US" sz="1500" b="0" i="0" u="none" strike="noStrike" kern="1200" cap="none" spc="0" normalizeH="0" baseline="0" noProof="0" dirty="0" smtClean="0">
                          <a:ln>
                            <a:noFill/>
                          </a:ln>
                          <a:solidFill>
                            <a:prstClr val="black"/>
                          </a:solidFill>
                          <a:effectLst/>
                          <a:uLnTx/>
                          <a:uFillTx/>
                          <a:latin typeface="+mn-lt"/>
                          <a:ea typeface="Calibri"/>
                          <a:cs typeface="Times New Roman"/>
                        </a:rPr>
                        <a:t>-cost</a:t>
                      </a:r>
                      <a:endParaRPr lang="en-US" sz="9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0000"/>
                        </a:lnSpc>
                        <a:spcBef>
                          <a:spcPts val="0"/>
                        </a:spcBef>
                        <a:spcAft>
                          <a:spcPts val="0"/>
                        </a:spcAft>
                      </a:pPr>
                      <a:r>
                        <a:rPr lang="en-US" sz="1500" dirty="0" smtClean="0">
                          <a:solidFill>
                            <a:srgbClr val="FF0000"/>
                          </a:solidFill>
                          <a:latin typeface="Calibri"/>
                          <a:ea typeface="Calibri"/>
                          <a:cs typeface="Times New Roman"/>
                        </a:rPr>
                        <a:t>$2,300 =</a:t>
                      </a:r>
                    </a:p>
                    <a:p>
                      <a:pPr marL="0" marR="0">
                        <a:lnSpc>
                          <a:spcPct val="100000"/>
                        </a:lnSpc>
                        <a:spcBef>
                          <a:spcPts val="0"/>
                        </a:spcBef>
                        <a:spcAft>
                          <a:spcPts val="0"/>
                        </a:spcAft>
                      </a:pPr>
                      <a:r>
                        <a:rPr lang="en-US" sz="1500" dirty="0" smtClean="0">
                          <a:solidFill>
                            <a:srgbClr val="FF0000"/>
                          </a:solidFill>
                          <a:latin typeface="Calibri"/>
                          <a:ea typeface="Calibri"/>
                          <a:cs typeface="Times New Roman"/>
                        </a:rPr>
                        <a:t>$1,500 + $800</a:t>
                      </a:r>
                      <a:endParaRPr lang="en-US" sz="1500" dirty="0">
                        <a:solidFill>
                          <a:srgbClr val="FF0000"/>
                        </a:solidFill>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$500</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$1,800</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1</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marR="0">
                        <a:lnSpc>
                          <a:spcPct val="115000"/>
                        </a:lnSpc>
                        <a:spcBef>
                          <a:spcPts val="0"/>
                        </a:spcBef>
                        <a:spcAft>
                          <a:spcPts val="1000"/>
                        </a:spcAft>
                      </a:pPr>
                      <a:r>
                        <a:rPr lang="en-US" sz="1500" dirty="0" smtClean="0">
                          <a:latin typeface="Calibri"/>
                          <a:ea typeface="Calibri"/>
                          <a:cs typeface="Times New Roman"/>
                        </a:rPr>
                        <a:t>6</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r h="652782">
                <a:tc>
                  <a:txBody>
                    <a:bodyPr/>
                    <a:lstStyle/>
                    <a:p>
                      <a:pPr marL="0" marR="0">
                        <a:lnSpc>
                          <a:spcPct val="115000"/>
                        </a:lnSpc>
                        <a:spcBef>
                          <a:spcPts val="0"/>
                        </a:spcBef>
                        <a:spcAft>
                          <a:spcPts val="1000"/>
                        </a:spcAft>
                      </a:pPr>
                      <a:r>
                        <a:rPr lang="en-US" sz="1500" dirty="0" smtClean="0">
                          <a:latin typeface="Calibri"/>
                          <a:ea typeface="Calibri"/>
                          <a:cs typeface="Times New Roman"/>
                        </a:rPr>
                        <a:t>5: High</a:t>
                      </a:r>
                      <a:r>
                        <a:rPr kumimoji="0" lang="en-US" sz="1500" b="0" i="0" u="none" strike="noStrike" kern="1200" cap="none" spc="0" normalizeH="0" baseline="0" noProof="0" dirty="0" smtClean="0">
                          <a:ln>
                            <a:noFill/>
                          </a:ln>
                          <a:solidFill>
                            <a:prstClr val="black"/>
                          </a:solidFill>
                          <a:effectLst/>
                          <a:uLnTx/>
                          <a:uFillTx/>
                          <a:latin typeface="+mn-lt"/>
                          <a:ea typeface="Calibri"/>
                          <a:cs typeface="Times New Roman"/>
                        </a:rPr>
                        <a:t>-cost</a:t>
                      </a:r>
                      <a:endParaRPr lang="en-US" sz="9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0000"/>
                        </a:lnSpc>
                        <a:spcBef>
                          <a:spcPts val="0"/>
                        </a:spcBef>
                        <a:spcAft>
                          <a:spcPts val="0"/>
                        </a:spcAft>
                      </a:pPr>
                      <a:r>
                        <a:rPr lang="en-US" sz="1500" dirty="0" smtClean="0">
                          <a:solidFill>
                            <a:srgbClr val="FF0000"/>
                          </a:solidFill>
                          <a:latin typeface="Calibri"/>
                          <a:ea typeface="Calibri"/>
                          <a:cs typeface="Times New Roman"/>
                        </a:rPr>
                        <a:t>$700 =</a:t>
                      </a:r>
                    </a:p>
                    <a:p>
                      <a:pPr marL="0" marR="0">
                        <a:lnSpc>
                          <a:spcPct val="100000"/>
                        </a:lnSpc>
                        <a:spcBef>
                          <a:spcPts val="0"/>
                        </a:spcBef>
                        <a:spcAft>
                          <a:spcPts val="0"/>
                        </a:spcAft>
                      </a:pPr>
                      <a:r>
                        <a:rPr lang="en-US" sz="1500" dirty="0" smtClean="0">
                          <a:solidFill>
                            <a:srgbClr val="FF0000"/>
                          </a:solidFill>
                          <a:latin typeface="Calibri"/>
                          <a:ea typeface="Calibri"/>
                          <a:cs typeface="Times New Roman"/>
                        </a:rPr>
                        <a:t>$1,500 </a:t>
                      </a:r>
                      <a:r>
                        <a:rPr lang="en-US" sz="1500" dirty="0" smtClean="0">
                          <a:solidFill>
                            <a:srgbClr val="FF0000"/>
                          </a:solidFill>
                          <a:latin typeface="+mn-lt"/>
                          <a:ea typeface="Calibri"/>
                          <a:cs typeface="Times New Roman"/>
                        </a:rPr>
                        <a:t>‒</a:t>
                      </a:r>
                      <a:r>
                        <a:rPr lang="en-US" sz="1500" dirty="0" smtClean="0">
                          <a:solidFill>
                            <a:srgbClr val="FF0000"/>
                          </a:solidFill>
                          <a:latin typeface="Calibri"/>
                          <a:ea typeface="Calibri"/>
                          <a:cs typeface="Times New Roman"/>
                        </a:rPr>
                        <a:t> $800</a:t>
                      </a:r>
                      <a:endParaRPr lang="en-US" sz="1500" dirty="0">
                        <a:solidFill>
                          <a:srgbClr val="FF0000"/>
                        </a:solidFill>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$100</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$600</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5</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extLst>
                  <a:ext uri="{0D108BD9-81ED-4DB2-BD59-A6C34878D82A}">
                    <a16:rowId xmlns:a16="http://schemas.microsoft.com/office/drawing/2014/main" val="10010"/>
                  </a:ext>
                </a:extLst>
              </a:tr>
            </a:tbl>
          </a:graphicData>
        </a:graphic>
      </p:graphicFrame>
      <p:sp>
        <p:nvSpPr>
          <p:cNvPr id="2" name="Slide Number Placeholder 1"/>
          <p:cNvSpPr>
            <a:spLocks noGrp="1"/>
          </p:cNvSpPr>
          <p:nvPr>
            <p:ph type="sldNum" sz="quarter" idx="12"/>
          </p:nvPr>
        </p:nvSpPr>
        <p:spPr/>
        <p:txBody>
          <a:bodyPr/>
          <a:lstStyle/>
          <a:p>
            <a:r>
              <a:rPr lang="en-US" dirty="0" smtClean="0"/>
              <a:t>5.</a:t>
            </a:r>
            <a:fld id="{0D99608D-507E-4769-AA8B-A6FCB1F3DF77}" type="slidenum">
              <a:rPr lang="en-US" smtClean="0"/>
              <a:t>12</a:t>
            </a:fld>
            <a:endParaRPr lang="en-US" dirty="0"/>
          </a:p>
        </p:txBody>
      </p:sp>
    </p:spTree>
    <p:extLst>
      <p:ext uri="{BB962C8B-B14F-4D97-AF65-F5344CB8AC3E}">
        <p14:creationId xmlns:p14="http://schemas.microsoft.com/office/powerpoint/2010/main" val="19809848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Title 1"/>
          <p:cNvSpPr>
            <a:spLocks noGrp="1"/>
          </p:cNvSpPr>
          <p:nvPr>
            <p:ph type="title"/>
          </p:nvPr>
        </p:nvSpPr>
        <p:spPr/>
        <p:txBody>
          <a:bodyPr/>
          <a:lstStyle/>
          <a:p>
            <a:r>
              <a:rPr lang="en-US" altLang="en-US" dirty="0" smtClean="0">
                <a:latin typeface="+mn-lt"/>
              </a:rPr>
              <a:t>Discuss the following:</a:t>
            </a:r>
          </a:p>
        </p:txBody>
      </p:sp>
      <p:sp>
        <p:nvSpPr>
          <p:cNvPr id="3" name="Content Placeholder 2"/>
          <p:cNvSpPr>
            <a:spLocks noGrp="1"/>
          </p:cNvSpPr>
          <p:nvPr>
            <p:ph sz="quarter" idx="1"/>
          </p:nvPr>
        </p:nvSpPr>
        <p:spPr/>
        <p:txBody>
          <a:bodyPr/>
          <a:lstStyle/>
          <a:p>
            <a:r>
              <a:rPr lang="en-US" altLang="en-US" dirty="0" smtClean="0"/>
              <a:t>In which round did the two types of companies together make the most profit?  </a:t>
            </a:r>
          </a:p>
          <a:p>
            <a:pPr marL="0" indent="0">
              <a:buNone/>
            </a:pPr>
            <a:r>
              <a:rPr lang="en-US" altLang="en-US" i="1" dirty="0"/>
              <a:t> </a:t>
            </a:r>
            <a:r>
              <a:rPr lang="en-US" altLang="en-US" i="1" dirty="0" smtClean="0"/>
              <a:t>  Round 1, with no regulation;  $3,000</a:t>
            </a:r>
          </a:p>
          <a:p>
            <a:pPr>
              <a:buFont typeface="Wingdings 2" panose="05020102010507070707" pitchFamily="18" charset="2"/>
              <a:buNone/>
            </a:pPr>
            <a:r>
              <a:rPr lang="en-US" altLang="en-US" dirty="0" smtClean="0"/>
              <a:t> </a:t>
            </a:r>
          </a:p>
        </p:txBody>
      </p:sp>
      <p:sp>
        <p:nvSpPr>
          <p:cNvPr id="2" name="Slide Number Placeholder 1"/>
          <p:cNvSpPr>
            <a:spLocks noGrp="1"/>
          </p:cNvSpPr>
          <p:nvPr>
            <p:ph type="sldNum" sz="quarter" idx="12"/>
          </p:nvPr>
        </p:nvSpPr>
        <p:spPr/>
        <p:txBody>
          <a:bodyPr/>
          <a:lstStyle/>
          <a:p>
            <a:r>
              <a:rPr lang="en-US" dirty="0" smtClean="0"/>
              <a:t>5.</a:t>
            </a:r>
            <a:fld id="{0D99608D-507E-4769-AA8B-A6FCB1F3DF77}" type="slidenum">
              <a:rPr lang="en-US" smtClean="0"/>
              <a:t>13</a:t>
            </a:fld>
            <a:endParaRPr lang="en-US" dirty="0"/>
          </a:p>
        </p:txBody>
      </p:sp>
    </p:spTree>
    <p:extLst>
      <p:ext uri="{BB962C8B-B14F-4D97-AF65-F5344CB8AC3E}">
        <p14:creationId xmlns:p14="http://schemas.microsoft.com/office/powerpoint/2010/main" val="180830254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1194412793"/>
              </p:ext>
            </p:extLst>
          </p:nvPr>
        </p:nvGraphicFramePr>
        <p:xfrm>
          <a:off x="2362201" y="381001"/>
          <a:ext cx="7315201" cy="5791203"/>
        </p:xfrm>
        <a:graphic>
          <a:graphicData uri="http://schemas.openxmlformats.org/drawingml/2006/table">
            <a:tbl>
              <a:tblPr/>
              <a:tblGrid>
                <a:gridCol w="1080168">
                  <a:extLst>
                    <a:ext uri="{9D8B030D-6E8A-4147-A177-3AD203B41FA5}">
                      <a16:colId xmlns:a16="http://schemas.microsoft.com/office/drawing/2014/main" val="20000"/>
                    </a:ext>
                  </a:extLst>
                </a:gridCol>
                <a:gridCol w="1030515">
                  <a:extLst>
                    <a:ext uri="{9D8B030D-6E8A-4147-A177-3AD203B41FA5}">
                      <a16:colId xmlns:a16="http://schemas.microsoft.com/office/drawing/2014/main" val="20001"/>
                    </a:ext>
                  </a:extLst>
                </a:gridCol>
                <a:gridCol w="950304">
                  <a:extLst>
                    <a:ext uri="{9D8B030D-6E8A-4147-A177-3AD203B41FA5}">
                      <a16:colId xmlns:a16="http://schemas.microsoft.com/office/drawing/2014/main" val="20002"/>
                    </a:ext>
                  </a:extLst>
                </a:gridCol>
                <a:gridCol w="950304">
                  <a:extLst>
                    <a:ext uri="{9D8B030D-6E8A-4147-A177-3AD203B41FA5}">
                      <a16:colId xmlns:a16="http://schemas.microsoft.com/office/drawing/2014/main" val="20003"/>
                    </a:ext>
                  </a:extLst>
                </a:gridCol>
                <a:gridCol w="1044265">
                  <a:extLst>
                    <a:ext uri="{9D8B030D-6E8A-4147-A177-3AD203B41FA5}">
                      <a16:colId xmlns:a16="http://schemas.microsoft.com/office/drawing/2014/main" val="20004"/>
                    </a:ext>
                  </a:extLst>
                </a:gridCol>
                <a:gridCol w="1203157">
                  <a:extLst>
                    <a:ext uri="{9D8B030D-6E8A-4147-A177-3AD203B41FA5}">
                      <a16:colId xmlns:a16="http://schemas.microsoft.com/office/drawing/2014/main" val="20005"/>
                    </a:ext>
                  </a:extLst>
                </a:gridCol>
                <a:gridCol w="1056488">
                  <a:extLst>
                    <a:ext uri="{9D8B030D-6E8A-4147-A177-3AD203B41FA5}">
                      <a16:colId xmlns:a16="http://schemas.microsoft.com/office/drawing/2014/main" val="20006"/>
                    </a:ext>
                  </a:extLst>
                </a:gridCol>
              </a:tblGrid>
              <a:tr h="1930403">
                <a:tc>
                  <a:txBody>
                    <a:bodyPr/>
                    <a:lstStyle/>
                    <a:p>
                      <a:pPr marL="0" marR="0" algn="ctr">
                        <a:lnSpc>
                          <a:spcPct val="115000"/>
                        </a:lnSpc>
                        <a:spcBef>
                          <a:spcPts val="0"/>
                        </a:spcBef>
                        <a:spcAft>
                          <a:spcPts val="1000"/>
                        </a:spcAft>
                      </a:pPr>
                      <a:r>
                        <a:rPr lang="en-US" sz="1500" b="1" dirty="0" smtClean="0">
                          <a:latin typeface="Calibri"/>
                          <a:ea typeface="Calibri"/>
                          <a:cs typeface="Times New Roman"/>
                        </a:rPr>
                        <a:t>Round:</a:t>
                      </a:r>
                      <a:r>
                        <a:rPr lang="en-US" sz="1500" b="1" baseline="0" dirty="0" smtClean="0">
                          <a:latin typeface="Calibri"/>
                          <a:ea typeface="Calibri"/>
                          <a:cs typeface="Times New Roman"/>
                        </a:rPr>
                        <a:t> </a:t>
                      </a:r>
                      <a:r>
                        <a:rPr lang="en-US" sz="1500" b="1" dirty="0" smtClean="0">
                          <a:latin typeface="Calibri"/>
                          <a:ea typeface="Calibri"/>
                          <a:cs typeface="Times New Roman"/>
                        </a:rPr>
                        <a:t>Firm</a:t>
                      </a:r>
                      <a:endParaRPr lang="en-US" sz="900" b="1"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500" b="1" dirty="0" smtClean="0">
                          <a:latin typeface="Calibri"/>
                          <a:ea typeface="Calibri"/>
                          <a:cs typeface="Times New Roman"/>
                        </a:rPr>
                        <a:t>Total</a:t>
                      </a:r>
                      <a:r>
                        <a:rPr lang="en-US" sz="900" b="1" baseline="0" dirty="0">
                          <a:latin typeface="Calibri"/>
                          <a:ea typeface="Calibri"/>
                          <a:cs typeface="Times New Roman"/>
                        </a:rPr>
                        <a:t> </a:t>
                      </a:r>
                      <a:r>
                        <a:rPr lang="en-US" sz="1500" b="1" dirty="0" smtClean="0">
                          <a:latin typeface="Calibri"/>
                          <a:ea typeface="Calibri"/>
                          <a:cs typeface="Times New Roman"/>
                        </a:rPr>
                        <a:t>revenue</a:t>
                      </a:r>
                      <a:endParaRPr lang="en-US" sz="900" b="1"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500" b="1" dirty="0" smtClean="0">
                          <a:latin typeface="Calibri"/>
                          <a:ea typeface="Calibri"/>
                          <a:cs typeface="Times New Roman"/>
                        </a:rPr>
                        <a:t>Total</a:t>
                      </a:r>
                      <a:r>
                        <a:rPr lang="en-US" sz="900" b="1" baseline="0" dirty="0">
                          <a:latin typeface="Calibri"/>
                          <a:ea typeface="Calibri"/>
                          <a:cs typeface="Times New Roman"/>
                        </a:rPr>
                        <a:t> </a:t>
                      </a:r>
                      <a:r>
                        <a:rPr lang="en-US" sz="1500" b="1" dirty="0" smtClean="0">
                          <a:latin typeface="Calibri"/>
                          <a:ea typeface="Calibri"/>
                          <a:cs typeface="Times New Roman"/>
                        </a:rPr>
                        <a:t>cost</a:t>
                      </a:r>
                      <a:endParaRPr lang="en-US" sz="900" b="1"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500" b="1" dirty="0" smtClean="0">
                          <a:latin typeface="Calibri"/>
                          <a:ea typeface="Calibri"/>
                          <a:cs typeface="Times New Roman"/>
                        </a:rPr>
                        <a:t>Total</a:t>
                      </a:r>
                      <a:r>
                        <a:rPr lang="en-US" sz="900" b="1" baseline="0" dirty="0">
                          <a:latin typeface="Calibri"/>
                          <a:ea typeface="Calibri"/>
                          <a:cs typeface="Times New Roman"/>
                        </a:rPr>
                        <a:t> </a:t>
                      </a:r>
                      <a:r>
                        <a:rPr lang="en-US" sz="1500" b="1" dirty="0" smtClean="0">
                          <a:latin typeface="Calibri"/>
                          <a:ea typeface="Calibri"/>
                          <a:cs typeface="Times New Roman"/>
                        </a:rPr>
                        <a:t>tax</a:t>
                      </a:r>
                      <a:endParaRPr lang="en-US" sz="900" b="1"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500" b="1" dirty="0" smtClean="0">
                          <a:latin typeface="Calibri"/>
                          <a:ea typeface="Calibri"/>
                          <a:cs typeface="Times New Roman"/>
                        </a:rPr>
                        <a:t>Profits</a:t>
                      </a:r>
                      <a:endParaRPr lang="en-US" sz="900" b="1"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500" b="1" dirty="0">
                          <a:latin typeface="Calibri"/>
                          <a:ea typeface="Calibri"/>
                          <a:cs typeface="Times New Roman"/>
                        </a:rPr>
                        <a:t>Pollution </a:t>
                      </a:r>
                      <a:r>
                        <a:rPr lang="en-US" sz="1500" b="1" dirty="0" smtClean="0">
                          <a:latin typeface="Calibri"/>
                          <a:ea typeface="Calibri"/>
                          <a:cs typeface="Times New Roman"/>
                        </a:rPr>
                        <a:t>released </a:t>
                      </a:r>
                      <a:r>
                        <a:rPr lang="en-US" sz="1500" b="1" dirty="0">
                          <a:latin typeface="Calibri"/>
                          <a:ea typeface="Calibri"/>
                          <a:cs typeface="Times New Roman"/>
                        </a:rPr>
                        <a:t>by </a:t>
                      </a:r>
                      <a:r>
                        <a:rPr lang="en-US" sz="1500" b="1" dirty="0" smtClean="0">
                          <a:latin typeface="Calibri"/>
                          <a:ea typeface="Calibri"/>
                          <a:cs typeface="Times New Roman"/>
                        </a:rPr>
                        <a:t>firm (units)</a:t>
                      </a:r>
                      <a:endParaRPr lang="en-US" sz="900" b="1"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500" b="1" dirty="0">
                          <a:latin typeface="Calibri"/>
                          <a:ea typeface="Calibri"/>
                          <a:cs typeface="Times New Roman"/>
                        </a:rPr>
                        <a:t>Total </a:t>
                      </a:r>
                      <a:r>
                        <a:rPr lang="en-US" sz="1500" b="1" dirty="0" smtClean="0">
                          <a:latin typeface="Calibri"/>
                          <a:ea typeface="Calibri"/>
                          <a:cs typeface="Times New Roman"/>
                        </a:rPr>
                        <a:t>pollution (units)</a:t>
                      </a:r>
                      <a:endParaRPr lang="en-US" sz="900" b="1"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86080">
                <a:tc>
                  <a:txBody>
                    <a:bodyPr/>
                    <a:lstStyle/>
                    <a:p>
                      <a:pPr marL="0" marR="0">
                        <a:lnSpc>
                          <a:spcPct val="115000"/>
                        </a:lnSpc>
                        <a:spcBef>
                          <a:spcPts val="0"/>
                        </a:spcBef>
                        <a:spcAft>
                          <a:spcPts val="1000"/>
                        </a:spcAft>
                      </a:pPr>
                      <a:r>
                        <a:rPr lang="en-US" sz="1500" b="1" dirty="0" smtClean="0">
                          <a:latin typeface="Calibri"/>
                          <a:ea typeface="Calibri"/>
                          <a:cs typeface="Times New Roman"/>
                        </a:rPr>
                        <a:t>1: Low-cost</a:t>
                      </a:r>
                      <a:endParaRPr lang="en-US" sz="900" b="1"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b="1" dirty="0" smtClean="0">
                          <a:latin typeface="Calibri"/>
                          <a:ea typeface="Calibri"/>
                          <a:cs typeface="Times New Roman"/>
                        </a:rPr>
                        <a:t>$1,500</a:t>
                      </a:r>
                      <a:endParaRPr lang="en-US" sz="1500" b="1"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b="1" dirty="0" smtClean="0">
                          <a:latin typeface="Calibri"/>
                          <a:ea typeface="Calibri"/>
                          <a:cs typeface="Times New Roman"/>
                        </a:rPr>
                        <a:t>$0</a:t>
                      </a:r>
                      <a:endParaRPr lang="en-US" sz="1500" b="1"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endParaRPr lang="en-US" sz="1500" b="1"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b="1" dirty="0" smtClean="0">
                          <a:solidFill>
                            <a:srgbClr val="FF0000"/>
                          </a:solidFill>
                          <a:latin typeface="Calibri"/>
                          <a:ea typeface="Calibri"/>
                          <a:cs typeface="Times New Roman"/>
                        </a:rPr>
                        <a:t>$1,500</a:t>
                      </a:r>
                      <a:endParaRPr lang="en-US" sz="1500" b="1" dirty="0">
                        <a:solidFill>
                          <a:srgbClr val="FF0000"/>
                        </a:solidFill>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b="1" dirty="0" smtClean="0">
                          <a:latin typeface="Calibri"/>
                          <a:ea typeface="Calibri"/>
                          <a:cs typeface="Times New Roman"/>
                        </a:rPr>
                        <a:t>6</a:t>
                      </a:r>
                      <a:endParaRPr lang="en-US" sz="1500" b="1"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marR="0">
                        <a:lnSpc>
                          <a:spcPct val="115000"/>
                        </a:lnSpc>
                        <a:spcBef>
                          <a:spcPts val="0"/>
                        </a:spcBef>
                        <a:spcAft>
                          <a:spcPts val="1000"/>
                        </a:spcAft>
                      </a:pPr>
                      <a:r>
                        <a:rPr lang="en-US" sz="1500" b="1" dirty="0" smtClean="0">
                          <a:latin typeface="Calibri"/>
                          <a:ea typeface="Calibri"/>
                          <a:cs typeface="Times New Roman"/>
                        </a:rPr>
                        <a:t>12</a:t>
                      </a:r>
                      <a:endParaRPr lang="en-US" sz="1500" b="1"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86080">
                <a:tc>
                  <a:txBody>
                    <a:bodyPr/>
                    <a:lstStyle/>
                    <a:p>
                      <a:pPr marL="0" marR="0">
                        <a:lnSpc>
                          <a:spcPct val="115000"/>
                        </a:lnSpc>
                        <a:spcBef>
                          <a:spcPts val="0"/>
                        </a:spcBef>
                        <a:spcAft>
                          <a:spcPts val="1000"/>
                        </a:spcAft>
                      </a:pPr>
                      <a:r>
                        <a:rPr lang="en-US" sz="1500" b="1" dirty="0" smtClean="0">
                          <a:latin typeface="Calibri"/>
                          <a:ea typeface="Calibri"/>
                          <a:cs typeface="Times New Roman"/>
                        </a:rPr>
                        <a:t>1: High</a:t>
                      </a:r>
                      <a:r>
                        <a:rPr kumimoji="0" lang="en-US" sz="1500" b="1" i="0" u="none" strike="noStrike" kern="1200" cap="none" spc="0" normalizeH="0" baseline="0" noProof="0" dirty="0" smtClean="0">
                          <a:ln>
                            <a:noFill/>
                          </a:ln>
                          <a:solidFill>
                            <a:prstClr val="black"/>
                          </a:solidFill>
                          <a:effectLst/>
                          <a:uLnTx/>
                          <a:uFillTx/>
                          <a:latin typeface="+mn-lt"/>
                          <a:ea typeface="Calibri"/>
                          <a:cs typeface="Times New Roman"/>
                        </a:rPr>
                        <a:t>-cost</a:t>
                      </a:r>
                      <a:endParaRPr lang="en-US" sz="900" b="1"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b="1" dirty="0" smtClean="0">
                          <a:latin typeface="Calibri"/>
                          <a:ea typeface="Calibri"/>
                          <a:cs typeface="Times New Roman"/>
                        </a:rPr>
                        <a:t>$1,500</a:t>
                      </a:r>
                      <a:endParaRPr lang="en-US" sz="1500" b="1"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b="1" dirty="0" smtClean="0">
                          <a:latin typeface="Calibri"/>
                          <a:ea typeface="Calibri"/>
                          <a:cs typeface="Times New Roman"/>
                        </a:rPr>
                        <a:t>$0</a:t>
                      </a:r>
                      <a:endParaRPr lang="en-US" sz="1500" b="1"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endParaRPr lang="en-US" sz="1500" b="1"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b="1" dirty="0" smtClean="0">
                          <a:solidFill>
                            <a:srgbClr val="FF0000"/>
                          </a:solidFill>
                          <a:latin typeface="Calibri"/>
                          <a:ea typeface="Calibri"/>
                          <a:cs typeface="Times New Roman"/>
                        </a:rPr>
                        <a:t>$1,500</a:t>
                      </a:r>
                      <a:endParaRPr lang="en-US" sz="1500" b="1" dirty="0">
                        <a:solidFill>
                          <a:srgbClr val="FF0000"/>
                        </a:solidFill>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b="1" dirty="0" smtClean="0">
                          <a:latin typeface="Calibri"/>
                          <a:ea typeface="Calibri"/>
                          <a:cs typeface="Times New Roman"/>
                        </a:rPr>
                        <a:t>6</a:t>
                      </a:r>
                      <a:endParaRPr lang="en-US" sz="1500" b="1"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extLst>
                  <a:ext uri="{0D108BD9-81ED-4DB2-BD59-A6C34878D82A}">
                    <a16:rowId xmlns:a16="http://schemas.microsoft.com/office/drawing/2014/main" val="10002"/>
                  </a:ext>
                </a:extLst>
              </a:tr>
              <a:tr h="386080">
                <a:tc>
                  <a:txBody>
                    <a:bodyPr/>
                    <a:lstStyle/>
                    <a:p>
                      <a:pPr marL="0" marR="0">
                        <a:lnSpc>
                          <a:spcPct val="115000"/>
                        </a:lnSpc>
                        <a:spcBef>
                          <a:spcPts val="0"/>
                        </a:spcBef>
                        <a:spcAft>
                          <a:spcPts val="1000"/>
                        </a:spcAft>
                      </a:pPr>
                      <a:r>
                        <a:rPr lang="en-US" sz="1500" dirty="0" smtClean="0">
                          <a:latin typeface="Calibri"/>
                          <a:ea typeface="Calibri"/>
                          <a:cs typeface="Times New Roman"/>
                        </a:rPr>
                        <a:t>2: Low</a:t>
                      </a:r>
                      <a:r>
                        <a:rPr kumimoji="0" lang="en-US" sz="1500" b="0" i="0" u="none" strike="noStrike" kern="1200" cap="none" spc="0" normalizeH="0" baseline="0" noProof="0" dirty="0" smtClean="0">
                          <a:ln>
                            <a:noFill/>
                          </a:ln>
                          <a:solidFill>
                            <a:prstClr val="black"/>
                          </a:solidFill>
                          <a:effectLst/>
                          <a:uLnTx/>
                          <a:uFillTx/>
                          <a:latin typeface="+mn-lt"/>
                          <a:ea typeface="Calibri"/>
                          <a:cs typeface="Times New Roman"/>
                        </a:rPr>
                        <a:t>-cost</a:t>
                      </a:r>
                      <a:endParaRPr lang="en-US" sz="9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$1,500</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$1,000</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$500</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0</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marR="0">
                        <a:lnSpc>
                          <a:spcPct val="115000"/>
                        </a:lnSpc>
                        <a:spcBef>
                          <a:spcPts val="0"/>
                        </a:spcBef>
                        <a:spcAft>
                          <a:spcPts val="1000"/>
                        </a:spcAft>
                      </a:pPr>
                      <a:r>
                        <a:rPr lang="en-US" sz="1500" dirty="0" smtClean="0">
                          <a:latin typeface="Calibri"/>
                          <a:ea typeface="Calibri"/>
                          <a:cs typeface="Times New Roman"/>
                        </a:rPr>
                        <a:t>0</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386080">
                <a:tc>
                  <a:txBody>
                    <a:bodyPr/>
                    <a:lstStyle/>
                    <a:p>
                      <a:pPr marL="0" marR="0">
                        <a:lnSpc>
                          <a:spcPct val="115000"/>
                        </a:lnSpc>
                        <a:spcBef>
                          <a:spcPts val="0"/>
                        </a:spcBef>
                        <a:spcAft>
                          <a:spcPts val="1000"/>
                        </a:spcAft>
                      </a:pPr>
                      <a:r>
                        <a:rPr lang="en-US" sz="1500" dirty="0" smtClean="0">
                          <a:latin typeface="Calibri"/>
                          <a:ea typeface="Calibri"/>
                          <a:cs typeface="Times New Roman"/>
                        </a:rPr>
                        <a:t>2: High</a:t>
                      </a:r>
                      <a:r>
                        <a:rPr kumimoji="0" lang="en-US" sz="1500" b="0" i="0" u="none" strike="noStrike" kern="1200" cap="none" spc="0" normalizeH="0" baseline="0" noProof="0" dirty="0" smtClean="0">
                          <a:ln>
                            <a:noFill/>
                          </a:ln>
                          <a:solidFill>
                            <a:prstClr val="black"/>
                          </a:solidFill>
                          <a:effectLst/>
                          <a:uLnTx/>
                          <a:uFillTx/>
                          <a:latin typeface="+mn-lt"/>
                          <a:ea typeface="Calibri"/>
                          <a:cs typeface="Times New Roman"/>
                        </a:rPr>
                        <a:t>-cost</a:t>
                      </a:r>
                      <a:endParaRPr lang="en-US" sz="9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$1,500</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$6,000</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mn-lt"/>
                          <a:ea typeface="Calibri"/>
                          <a:cs typeface="Times New Roman"/>
                        </a:rPr>
                        <a:t>‒$4,500</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0</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extLst>
                  <a:ext uri="{0D108BD9-81ED-4DB2-BD59-A6C34878D82A}">
                    <a16:rowId xmlns:a16="http://schemas.microsoft.com/office/drawing/2014/main" val="10004"/>
                  </a:ext>
                </a:extLst>
              </a:tr>
              <a:tr h="386080">
                <a:tc>
                  <a:txBody>
                    <a:bodyPr/>
                    <a:lstStyle/>
                    <a:p>
                      <a:pPr marL="0" marR="0">
                        <a:lnSpc>
                          <a:spcPct val="115000"/>
                        </a:lnSpc>
                        <a:spcBef>
                          <a:spcPts val="0"/>
                        </a:spcBef>
                        <a:spcAft>
                          <a:spcPts val="1000"/>
                        </a:spcAft>
                      </a:pPr>
                      <a:r>
                        <a:rPr lang="en-US" sz="1500" dirty="0" smtClean="0">
                          <a:latin typeface="Calibri"/>
                          <a:ea typeface="Calibri"/>
                          <a:cs typeface="Times New Roman"/>
                        </a:rPr>
                        <a:t>3: Low</a:t>
                      </a:r>
                      <a:r>
                        <a:rPr kumimoji="0" lang="en-US" sz="1500" b="0" i="0" u="none" strike="noStrike" kern="1200" cap="none" spc="0" normalizeH="0" baseline="0" noProof="0" dirty="0" smtClean="0">
                          <a:ln>
                            <a:noFill/>
                          </a:ln>
                          <a:solidFill>
                            <a:prstClr val="black"/>
                          </a:solidFill>
                          <a:effectLst/>
                          <a:uLnTx/>
                          <a:uFillTx/>
                          <a:latin typeface="+mn-lt"/>
                          <a:ea typeface="Calibri"/>
                          <a:cs typeface="Times New Roman"/>
                        </a:rPr>
                        <a:t>-cost</a:t>
                      </a:r>
                      <a:endParaRPr lang="en-US" sz="9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$1,500</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$500</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$400</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$600</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1</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marR="0">
                        <a:lnSpc>
                          <a:spcPct val="115000"/>
                        </a:lnSpc>
                        <a:spcBef>
                          <a:spcPts val="0"/>
                        </a:spcBef>
                        <a:spcAft>
                          <a:spcPts val="1000"/>
                        </a:spcAft>
                      </a:pPr>
                      <a:r>
                        <a:rPr lang="en-US" sz="1500" dirty="0" smtClean="0">
                          <a:latin typeface="Calibri"/>
                          <a:ea typeface="Calibri"/>
                          <a:cs typeface="Times New Roman"/>
                        </a:rPr>
                        <a:t>6</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386080">
                <a:tc>
                  <a:txBody>
                    <a:bodyPr/>
                    <a:lstStyle/>
                    <a:p>
                      <a:pPr marL="0" marR="0">
                        <a:lnSpc>
                          <a:spcPct val="115000"/>
                        </a:lnSpc>
                        <a:spcBef>
                          <a:spcPts val="0"/>
                        </a:spcBef>
                        <a:spcAft>
                          <a:spcPts val="1000"/>
                        </a:spcAft>
                      </a:pPr>
                      <a:r>
                        <a:rPr lang="en-US" sz="1500" dirty="0" smtClean="0">
                          <a:latin typeface="Calibri"/>
                          <a:ea typeface="Calibri"/>
                          <a:cs typeface="Times New Roman"/>
                        </a:rPr>
                        <a:t>3: High</a:t>
                      </a:r>
                      <a:r>
                        <a:rPr kumimoji="0" lang="en-US" sz="1500" b="0" i="0" u="none" strike="noStrike" kern="1200" cap="none" spc="0" normalizeH="0" baseline="0" noProof="0" dirty="0" smtClean="0">
                          <a:ln>
                            <a:noFill/>
                          </a:ln>
                          <a:solidFill>
                            <a:prstClr val="black"/>
                          </a:solidFill>
                          <a:effectLst/>
                          <a:uLnTx/>
                          <a:uFillTx/>
                          <a:latin typeface="+mn-lt"/>
                          <a:ea typeface="Calibri"/>
                          <a:cs typeface="Times New Roman"/>
                        </a:rPr>
                        <a:t>-cost</a:t>
                      </a:r>
                      <a:endParaRPr lang="en-US" sz="9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$1,500</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$100</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$2,000</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mn-lt"/>
                          <a:ea typeface="Calibri"/>
                          <a:cs typeface="Times New Roman"/>
                        </a:rPr>
                        <a:t>‒$600</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5</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extLst>
                  <a:ext uri="{0D108BD9-81ED-4DB2-BD59-A6C34878D82A}">
                    <a16:rowId xmlns:a16="http://schemas.microsoft.com/office/drawing/2014/main" val="10006"/>
                  </a:ext>
                </a:extLst>
              </a:tr>
              <a:tr h="386080">
                <a:tc>
                  <a:txBody>
                    <a:bodyPr/>
                    <a:lstStyle/>
                    <a:p>
                      <a:pPr marL="0" marR="0">
                        <a:lnSpc>
                          <a:spcPct val="115000"/>
                        </a:lnSpc>
                        <a:spcBef>
                          <a:spcPts val="0"/>
                        </a:spcBef>
                        <a:spcAft>
                          <a:spcPts val="1000"/>
                        </a:spcAft>
                      </a:pPr>
                      <a:r>
                        <a:rPr lang="en-US" sz="1500" dirty="0" smtClean="0">
                          <a:latin typeface="Calibri"/>
                          <a:ea typeface="Calibri"/>
                          <a:cs typeface="Times New Roman"/>
                        </a:rPr>
                        <a:t>4: Low</a:t>
                      </a:r>
                      <a:r>
                        <a:rPr kumimoji="0" lang="en-US" sz="1500" b="0" i="0" u="none" strike="noStrike" kern="1200" cap="none" spc="0" normalizeH="0" baseline="0" noProof="0" dirty="0" smtClean="0">
                          <a:ln>
                            <a:noFill/>
                          </a:ln>
                          <a:solidFill>
                            <a:prstClr val="black"/>
                          </a:solidFill>
                          <a:effectLst/>
                          <a:uLnTx/>
                          <a:uFillTx/>
                          <a:latin typeface="+mn-lt"/>
                          <a:ea typeface="Calibri"/>
                          <a:cs typeface="Times New Roman"/>
                        </a:rPr>
                        <a:t>-cost</a:t>
                      </a:r>
                      <a:endParaRPr lang="en-US" sz="9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$1,500</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$100</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endParaRPr lang="en-US" sz="150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$1,400</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3</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marR="0">
                        <a:lnSpc>
                          <a:spcPct val="115000"/>
                        </a:lnSpc>
                        <a:spcBef>
                          <a:spcPts val="0"/>
                        </a:spcBef>
                        <a:spcAft>
                          <a:spcPts val="1000"/>
                        </a:spcAft>
                      </a:pPr>
                      <a:r>
                        <a:rPr lang="en-US" sz="1500" dirty="0" smtClean="0">
                          <a:latin typeface="Calibri"/>
                          <a:ea typeface="Calibri"/>
                          <a:cs typeface="Times New Roman"/>
                        </a:rPr>
                        <a:t>6</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386080">
                <a:tc>
                  <a:txBody>
                    <a:bodyPr/>
                    <a:lstStyle/>
                    <a:p>
                      <a:pPr marL="0" marR="0">
                        <a:lnSpc>
                          <a:spcPct val="115000"/>
                        </a:lnSpc>
                        <a:spcBef>
                          <a:spcPts val="0"/>
                        </a:spcBef>
                        <a:spcAft>
                          <a:spcPts val="1000"/>
                        </a:spcAft>
                      </a:pPr>
                      <a:r>
                        <a:rPr lang="en-US" sz="1500" dirty="0" smtClean="0">
                          <a:latin typeface="Calibri"/>
                          <a:ea typeface="Calibri"/>
                          <a:cs typeface="Times New Roman"/>
                        </a:rPr>
                        <a:t>4: High</a:t>
                      </a:r>
                      <a:r>
                        <a:rPr kumimoji="0" lang="en-US" sz="1500" b="0" i="0" u="none" strike="noStrike" kern="1200" cap="none" spc="0" normalizeH="0" baseline="0" noProof="0" dirty="0" smtClean="0">
                          <a:ln>
                            <a:noFill/>
                          </a:ln>
                          <a:solidFill>
                            <a:prstClr val="black"/>
                          </a:solidFill>
                          <a:effectLst/>
                          <a:uLnTx/>
                          <a:uFillTx/>
                          <a:latin typeface="+mn-lt"/>
                          <a:ea typeface="Calibri"/>
                          <a:cs typeface="Times New Roman"/>
                        </a:rPr>
                        <a:t>-cost</a:t>
                      </a:r>
                      <a:endParaRPr lang="en-US" sz="9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$1,500</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$1,500</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$0</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3</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extLst>
                  <a:ext uri="{0D108BD9-81ED-4DB2-BD59-A6C34878D82A}">
                    <a16:rowId xmlns:a16="http://schemas.microsoft.com/office/drawing/2014/main" val="10008"/>
                  </a:ext>
                </a:extLst>
              </a:tr>
              <a:tr h="386080">
                <a:tc>
                  <a:txBody>
                    <a:bodyPr/>
                    <a:lstStyle/>
                    <a:p>
                      <a:pPr marL="0" marR="0">
                        <a:lnSpc>
                          <a:spcPct val="115000"/>
                        </a:lnSpc>
                        <a:spcBef>
                          <a:spcPts val="0"/>
                        </a:spcBef>
                        <a:spcAft>
                          <a:spcPts val="1000"/>
                        </a:spcAft>
                      </a:pPr>
                      <a:r>
                        <a:rPr lang="en-US" sz="1500" dirty="0" smtClean="0">
                          <a:latin typeface="Calibri"/>
                          <a:ea typeface="Calibri"/>
                          <a:cs typeface="Times New Roman"/>
                        </a:rPr>
                        <a:t>5: Low</a:t>
                      </a:r>
                      <a:r>
                        <a:rPr kumimoji="0" lang="en-US" sz="1500" b="0" i="0" u="none" strike="noStrike" kern="1200" cap="none" spc="0" normalizeH="0" baseline="0" noProof="0" dirty="0" smtClean="0">
                          <a:ln>
                            <a:noFill/>
                          </a:ln>
                          <a:solidFill>
                            <a:prstClr val="black"/>
                          </a:solidFill>
                          <a:effectLst/>
                          <a:uLnTx/>
                          <a:uFillTx/>
                          <a:latin typeface="+mn-lt"/>
                          <a:ea typeface="Calibri"/>
                          <a:cs typeface="Times New Roman"/>
                        </a:rPr>
                        <a:t>-cost</a:t>
                      </a:r>
                      <a:endParaRPr lang="en-US" sz="9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$2,300</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$500</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$1,800</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1</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marR="0">
                        <a:lnSpc>
                          <a:spcPct val="115000"/>
                        </a:lnSpc>
                        <a:spcBef>
                          <a:spcPts val="0"/>
                        </a:spcBef>
                        <a:spcAft>
                          <a:spcPts val="1000"/>
                        </a:spcAft>
                      </a:pPr>
                      <a:r>
                        <a:rPr lang="en-US" sz="1500" dirty="0" smtClean="0">
                          <a:latin typeface="Calibri"/>
                          <a:ea typeface="Calibri"/>
                          <a:cs typeface="Times New Roman"/>
                        </a:rPr>
                        <a:t>6</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r h="386080">
                <a:tc>
                  <a:txBody>
                    <a:bodyPr/>
                    <a:lstStyle/>
                    <a:p>
                      <a:pPr marL="0" marR="0">
                        <a:lnSpc>
                          <a:spcPct val="115000"/>
                        </a:lnSpc>
                        <a:spcBef>
                          <a:spcPts val="0"/>
                        </a:spcBef>
                        <a:spcAft>
                          <a:spcPts val="1000"/>
                        </a:spcAft>
                      </a:pPr>
                      <a:r>
                        <a:rPr lang="en-US" sz="1500" dirty="0" smtClean="0">
                          <a:latin typeface="Calibri"/>
                          <a:ea typeface="Calibri"/>
                          <a:cs typeface="Times New Roman"/>
                        </a:rPr>
                        <a:t>5: High</a:t>
                      </a:r>
                      <a:r>
                        <a:rPr kumimoji="0" lang="en-US" sz="1500" b="0" i="0" u="none" strike="noStrike" kern="1200" cap="none" spc="0" normalizeH="0" baseline="0" noProof="0" dirty="0" smtClean="0">
                          <a:ln>
                            <a:noFill/>
                          </a:ln>
                          <a:solidFill>
                            <a:prstClr val="black"/>
                          </a:solidFill>
                          <a:effectLst/>
                          <a:uLnTx/>
                          <a:uFillTx/>
                          <a:latin typeface="+mn-lt"/>
                          <a:ea typeface="Calibri"/>
                          <a:cs typeface="Times New Roman"/>
                        </a:rPr>
                        <a:t>-cost</a:t>
                      </a:r>
                      <a:endParaRPr lang="en-US" sz="9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$700</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$100</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$600</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5</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extLst>
                  <a:ext uri="{0D108BD9-81ED-4DB2-BD59-A6C34878D82A}">
                    <a16:rowId xmlns:a16="http://schemas.microsoft.com/office/drawing/2014/main" val="10010"/>
                  </a:ext>
                </a:extLst>
              </a:tr>
            </a:tbl>
          </a:graphicData>
        </a:graphic>
      </p:graphicFrame>
      <p:sp>
        <p:nvSpPr>
          <p:cNvPr id="2" name="Slide Number Placeholder 1"/>
          <p:cNvSpPr>
            <a:spLocks noGrp="1"/>
          </p:cNvSpPr>
          <p:nvPr>
            <p:ph type="sldNum" sz="quarter" idx="12"/>
          </p:nvPr>
        </p:nvSpPr>
        <p:spPr/>
        <p:txBody>
          <a:bodyPr/>
          <a:lstStyle/>
          <a:p>
            <a:r>
              <a:rPr lang="en-US" dirty="0" smtClean="0"/>
              <a:t>5.</a:t>
            </a:r>
            <a:fld id="{0D99608D-507E-4769-AA8B-A6FCB1F3DF77}" type="slidenum">
              <a:rPr lang="en-US" smtClean="0"/>
              <a:t>14</a:t>
            </a:fld>
            <a:endParaRPr lang="en-US" dirty="0"/>
          </a:p>
        </p:txBody>
      </p:sp>
    </p:spTree>
    <p:extLst>
      <p:ext uri="{BB962C8B-B14F-4D97-AF65-F5344CB8AC3E}">
        <p14:creationId xmlns:p14="http://schemas.microsoft.com/office/powerpoint/2010/main" val="361119325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Title 1"/>
          <p:cNvSpPr>
            <a:spLocks noGrp="1"/>
          </p:cNvSpPr>
          <p:nvPr>
            <p:ph type="title"/>
          </p:nvPr>
        </p:nvSpPr>
        <p:spPr/>
        <p:txBody>
          <a:bodyPr/>
          <a:lstStyle/>
          <a:p>
            <a:r>
              <a:rPr lang="en-US" altLang="en-US" dirty="0" smtClean="0">
                <a:latin typeface="+mn-lt"/>
              </a:rPr>
              <a:t>Discuss the following:</a:t>
            </a:r>
          </a:p>
        </p:txBody>
      </p:sp>
      <p:sp>
        <p:nvSpPr>
          <p:cNvPr id="3" name="Content Placeholder 2"/>
          <p:cNvSpPr>
            <a:spLocks noGrp="1"/>
          </p:cNvSpPr>
          <p:nvPr>
            <p:ph sz="quarter" idx="1"/>
          </p:nvPr>
        </p:nvSpPr>
        <p:spPr/>
        <p:txBody>
          <a:bodyPr/>
          <a:lstStyle/>
          <a:p>
            <a:r>
              <a:rPr lang="en-US" altLang="en-US" dirty="0" smtClean="0"/>
              <a:t>In which round did the two types of companies together make the least profit?  </a:t>
            </a:r>
          </a:p>
          <a:p>
            <a:pPr marL="0" indent="0">
              <a:buNone/>
            </a:pPr>
            <a:r>
              <a:rPr lang="en-US" altLang="en-US" i="1" dirty="0" smtClean="0"/>
              <a:t>   Round 2, with no pollution allowed; </a:t>
            </a:r>
            <a:r>
              <a:rPr lang="en-US" i="1" dirty="0">
                <a:ea typeface="Calibri"/>
                <a:cs typeface="Times New Roman"/>
              </a:rPr>
              <a:t>‒</a:t>
            </a:r>
            <a:r>
              <a:rPr lang="en-US" altLang="en-US" i="1" dirty="0" smtClean="0"/>
              <a:t>$4,000</a:t>
            </a:r>
          </a:p>
        </p:txBody>
      </p:sp>
      <p:sp>
        <p:nvSpPr>
          <p:cNvPr id="2" name="Slide Number Placeholder 1"/>
          <p:cNvSpPr>
            <a:spLocks noGrp="1"/>
          </p:cNvSpPr>
          <p:nvPr>
            <p:ph type="sldNum" sz="quarter" idx="12"/>
          </p:nvPr>
        </p:nvSpPr>
        <p:spPr/>
        <p:txBody>
          <a:bodyPr/>
          <a:lstStyle/>
          <a:p>
            <a:r>
              <a:rPr lang="en-US" dirty="0" smtClean="0"/>
              <a:t>5.</a:t>
            </a:r>
            <a:fld id="{0D99608D-507E-4769-AA8B-A6FCB1F3DF77}" type="slidenum">
              <a:rPr lang="en-US" smtClean="0"/>
              <a:t>15</a:t>
            </a:fld>
            <a:endParaRPr lang="en-US" dirty="0"/>
          </a:p>
        </p:txBody>
      </p:sp>
    </p:spTree>
    <p:extLst>
      <p:ext uri="{BB962C8B-B14F-4D97-AF65-F5344CB8AC3E}">
        <p14:creationId xmlns:p14="http://schemas.microsoft.com/office/powerpoint/2010/main" val="263277568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3791747326"/>
              </p:ext>
            </p:extLst>
          </p:nvPr>
        </p:nvGraphicFramePr>
        <p:xfrm>
          <a:off x="2362201" y="381001"/>
          <a:ext cx="7315201" cy="5791203"/>
        </p:xfrm>
        <a:graphic>
          <a:graphicData uri="http://schemas.openxmlformats.org/drawingml/2006/table">
            <a:tbl>
              <a:tblPr/>
              <a:tblGrid>
                <a:gridCol w="1080168">
                  <a:extLst>
                    <a:ext uri="{9D8B030D-6E8A-4147-A177-3AD203B41FA5}">
                      <a16:colId xmlns:a16="http://schemas.microsoft.com/office/drawing/2014/main" val="20000"/>
                    </a:ext>
                  </a:extLst>
                </a:gridCol>
                <a:gridCol w="1030515">
                  <a:extLst>
                    <a:ext uri="{9D8B030D-6E8A-4147-A177-3AD203B41FA5}">
                      <a16:colId xmlns:a16="http://schemas.microsoft.com/office/drawing/2014/main" val="20001"/>
                    </a:ext>
                  </a:extLst>
                </a:gridCol>
                <a:gridCol w="950304">
                  <a:extLst>
                    <a:ext uri="{9D8B030D-6E8A-4147-A177-3AD203B41FA5}">
                      <a16:colId xmlns:a16="http://schemas.microsoft.com/office/drawing/2014/main" val="20002"/>
                    </a:ext>
                  </a:extLst>
                </a:gridCol>
                <a:gridCol w="950304">
                  <a:extLst>
                    <a:ext uri="{9D8B030D-6E8A-4147-A177-3AD203B41FA5}">
                      <a16:colId xmlns:a16="http://schemas.microsoft.com/office/drawing/2014/main" val="20003"/>
                    </a:ext>
                  </a:extLst>
                </a:gridCol>
                <a:gridCol w="1044265">
                  <a:extLst>
                    <a:ext uri="{9D8B030D-6E8A-4147-A177-3AD203B41FA5}">
                      <a16:colId xmlns:a16="http://schemas.microsoft.com/office/drawing/2014/main" val="20004"/>
                    </a:ext>
                  </a:extLst>
                </a:gridCol>
                <a:gridCol w="1203157">
                  <a:extLst>
                    <a:ext uri="{9D8B030D-6E8A-4147-A177-3AD203B41FA5}">
                      <a16:colId xmlns:a16="http://schemas.microsoft.com/office/drawing/2014/main" val="20005"/>
                    </a:ext>
                  </a:extLst>
                </a:gridCol>
                <a:gridCol w="1056488">
                  <a:extLst>
                    <a:ext uri="{9D8B030D-6E8A-4147-A177-3AD203B41FA5}">
                      <a16:colId xmlns:a16="http://schemas.microsoft.com/office/drawing/2014/main" val="20006"/>
                    </a:ext>
                  </a:extLst>
                </a:gridCol>
              </a:tblGrid>
              <a:tr h="1930403">
                <a:tc>
                  <a:txBody>
                    <a:bodyPr/>
                    <a:lstStyle/>
                    <a:p>
                      <a:pPr marL="0" marR="0" algn="ctr">
                        <a:lnSpc>
                          <a:spcPct val="115000"/>
                        </a:lnSpc>
                        <a:spcBef>
                          <a:spcPts val="0"/>
                        </a:spcBef>
                        <a:spcAft>
                          <a:spcPts val="1000"/>
                        </a:spcAft>
                      </a:pPr>
                      <a:r>
                        <a:rPr lang="en-US" sz="1500" b="1" dirty="0" smtClean="0">
                          <a:latin typeface="Calibri"/>
                          <a:ea typeface="Calibri"/>
                          <a:cs typeface="Times New Roman"/>
                        </a:rPr>
                        <a:t>Round:</a:t>
                      </a:r>
                      <a:r>
                        <a:rPr lang="en-US" sz="1500" b="1" baseline="0" dirty="0" smtClean="0">
                          <a:latin typeface="Calibri"/>
                          <a:ea typeface="Calibri"/>
                          <a:cs typeface="Times New Roman"/>
                        </a:rPr>
                        <a:t> </a:t>
                      </a:r>
                      <a:r>
                        <a:rPr lang="en-US" sz="1500" b="1" dirty="0" smtClean="0">
                          <a:latin typeface="Calibri"/>
                          <a:ea typeface="Calibri"/>
                          <a:cs typeface="Times New Roman"/>
                        </a:rPr>
                        <a:t>Firm</a:t>
                      </a:r>
                      <a:endParaRPr lang="en-US" sz="900" b="1"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500" b="1" dirty="0" smtClean="0">
                          <a:latin typeface="Calibri"/>
                          <a:ea typeface="Calibri"/>
                          <a:cs typeface="Times New Roman"/>
                        </a:rPr>
                        <a:t>Total</a:t>
                      </a:r>
                      <a:r>
                        <a:rPr lang="en-US" sz="900" b="1" baseline="0" dirty="0">
                          <a:latin typeface="Calibri"/>
                          <a:ea typeface="Calibri"/>
                          <a:cs typeface="Times New Roman"/>
                        </a:rPr>
                        <a:t> </a:t>
                      </a:r>
                      <a:r>
                        <a:rPr lang="en-US" sz="1500" b="1" dirty="0" smtClean="0">
                          <a:latin typeface="Calibri"/>
                          <a:ea typeface="Calibri"/>
                          <a:cs typeface="Times New Roman"/>
                        </a:rPr>
                        <a:t>revenue</a:t>
                      </a:r>
                      <a:endParaRPr lang="en-US" sz="900" b="1"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500" b="1" dirty="0" smtClean="0">
                          <a:latin typeface="Calibri"/>
                          <a:ea typeface="Calibri"/>
                          <a:cs typeface="Times New Roman"/>
                        </a:rPr>
                        <a:t>Total</a:t>
                      </a:r>
                      <a:r>
                        <a:rPr lang="en-US" sz="900" b="1" baseline="0" dirty="0">
                          <a:latin typeface="Calibri"/>
                          <a:ea typeface="Calibri"/>
                          <a:cs typeface="Times New Roman"/>
                        </a:rPr>
                        <a:t> </a:t>
                      </a:r>
                      <a:r>
                        <a:rPr lang="en-US" sz="1500" b="1" dirty="0" smtClean="0">
                          <a:latin typeface="Calibri"/>
                          <a:ea typeface="Calibri"/>
                          <a:cs typeface="Times New Roman"/>
                        </a:rPr>
                        <a:t>cost</a:t>
                      </a:r>
                      <a:endParaRPr lang="en-US" sz="900" b="1"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500" b="1" dirty="0" smtClean="0">
                          <a:latin typeface="Calibri"/>
                          <a:ea typeface="Calibri"/>
                          <a:cs typeface="Times New Roman"/>
                        </a:rPr>
                        <a:t>Total</a:t>
                      </a:r>
                      <a:r>
                        <a:rPr lang="en-US" sz="900" b="1" baseline="0" dirty="0">
                          <a:latin typeface="Calibri"/>
                          <a:ea typeface="Calibri"/>
                          <a:cs typeface="Times New Roman"/>
                        </a:rPr>
                        <a:t> </a:t>
                      </a:r>
                      <a:r>
                        <a:rPr lang="en-US" sz="1500" b="1" dirty="0" smtClean="0">
                          <a:latin typeface="Calibri"/>
                          <a:ea typeface="Calibri"/>
                          <a:cs typeface="Times New Roman"/>
                        </a:rPr>
                        <a:t>tax</a:t>
                      </a:r>
                      <a:endParaRPr lang="en-US" sz="900" b="1"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500" b="1" dirty="0" smtClean="0">
                          <a:latin typeface="Calibri"/>
                          <a:ea typeface="Calibri"/>
                          <a:cs typeface="Times New Roman"/>
                        </a:rPr>
                        <a:t>Profits</a:t>
                      </a:r>
                      <a:endParaRPr lang="en-US" sz="900" b="1"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500" b="1" dirty="0">
                          <a:latin typeface="Calibri"/>
                          <a:ea typeface="Calibri"/>
                          <a:cs typeface="Times New Roman"/>
                        </a:rPr>
                        <a:t>Pollution </a:t>
                      </a:r>
                      <a:r>
                        <a:rPr lang="en-US" sz="1500" b="1" dirty="0" smtClean="0">
                          <a:latin typeface="Calibri"/>
                          <a:ea typeface="Calibri"/>
                          <a:cs typeface="Times New Roman"/>
                        </a:rPr>
                        <a:t>released </a:t>
                      </a:r>
                      <a:r>
                        <a:rPr lang="en-US" sz="1500" b="1" dirty="0">
                          <a:latin typeface="Calibri"/>
                          <a:ea typeface="Calibri"/>
                          <a:cs typeface="Times New Roman"/>
                        </a:rPr>
                        <a:t>by </a:t>
                      </a:r>
                      <a:r>
                        <a:rPr lang="en-US" sz="1500" b="1" dirty="0" smtClean="0">
                          <a:latin typeface="Calibri"/>
                          <a:ea typeface="Calibri"/>
                          <a:cs typeface="Times New Roman"/>
                        </a:rPr>
                        <a:t>firm (units)</a:t>
                      </a:r>
                      <a:endParaRPr lang="en-US" sz="900" b="1"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500" b="1" dirty="0">
                          <a:latin typeface="Calibri"/>
                          <a:ea typeface="Calibri"/>
                          <a:cs typeface="Times New Roman"/>
                        </a:rPr>
                        <a:t>Total </a:t>
                      </a:r>
                      <a:r>
                        <a:rPr lang="en-US" sz="1500" b="1" dirty="0" smtClean="0">
                          <a:latin typeface="Calibri"/>
                          <a:ea typeface="Calibri"/>
                          <a:cs typeface="Times New Roman"/>
                        </a:rPr>
                        <a:t>pollution (units)</a:t>
                      </a:r>
                      <a:endParaRPr lang="en-US" sz="900" b="1"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86080">
                <a:tc>
                  <a:txBody>
                    <a:bodyPr/>
                    <a:lstStyle/>
                    <a:p>
                      <a:pPr marL="0" marR="0">
                        <a:lnSpc>
                          <a:spcPct val="115000"/>
                        </a:lnSpc>
                        <a:spcBef>
                          <a:spcPts val="0"/>
                        </a:spcBef>
                        <a:spcAft>
                          <a:spcPts val="1000"/>
                        </a:spcAft>
                      </a:pPr>
                      <a:r>
                        <a:rPr lang="en-US" sz="1500" dirty="0" smtClean="0">
                          <a:latin typeface="Calibri"/>
                          <a:ea typeface="Calibri"/>
                          <a:cs typeface="Times New Roman"/>
                        </a:rPr>
                        <a:t>1: Low-cost</a:t>
                      </a:r>
                      <a:endParaRPr lang="en-US" sz="9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$1,500</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$0</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$1,500</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6</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marR="0">
                        <a:lnSpc>
                          <a:spcPct val="115000"/>
                        </a:lnSpc>
                        <a:spcBef>
                          <a:spcPts val="0"/>
                        </a:spcBef>
                        <a:spcAft>
                          <a:spcPts val="1000"/>
                        </a:spcAft>
                      </a:pPr>
                      <a:r>
                        <a:rPr lang="en-US" sz="1500" dirty="0" smtClean="0">
                          <a:latin typeface="Calibri"/>
                          <a:ea typeface="Calibri"/>
                          <a:cs typeface="Times New Roman"/>
                        </a:rPr>
                        <a:t>12</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86080">
                <a:tc>
                  <a:txBody>
                    <a:bodyPr/>
                    <a:lstStyle/>
                    <a:p>
                      <a:pPr marL="0" marR="0">
                        <a:lnSpc>
                          <a:spcPct val="115000"/>
                        </a:lnSpc>
                        <a:spcBef>
                          <a:spcPts val="0"/>
                        </a:spcBef>
                        <a:spcAft>
                          <a:spcPts val="1000"/>
                        </a:spcAft>
                      </a:pPr>
                      <a:r>
                        <a:rPr lang="en-US" sz="1500" dirty="0" smtClean="0">
                          <a:latin typeface="Calibri"/>
                          <a:ea typeface="Calibri"/>
                          <a:cs typeface="Times New Roman"/>
                        </a:rPr>
                        <a:t>1: High</a:t>
                      </a:r>
                      <a:r>
                        <a:rPr kumimoji="0" lang="en-US" sz="1500" b="0" i="0" u="none" strike="noStrike" kern="1200" cap="none" spc="0" normalizeH="0" baseline="0" noProof="0" dirty="0" smtClean="0">
                          <a:ln>
                            <a:noFill/>
                          </a:ln>
                          <a:solidFill>
                            <a:prstClr val="black"/>
                          </a:solidFill>
                          <a:effectLst/>
                          <a:uLnTx/>
                          <a:uFillTx/>
                          <a:latin typeface="+mn-lt"/>
                          <a:ea typeface="Calibri"/>
                          <a:cs typeface="Times New Roman"/>
                        </a:rPr>
                        <a:t>-cost</a:t>
                      </a:r>
                      <a:endParaRPr lang="en-US" sz="9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$1,500</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$0</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$1,500</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6</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extLst>
                  <a:ext uri="{0D108BD9-81ED-4DB2-BD59-A6C34878D82A}">
                    <a16:rowId xmlns:a16="http://schemas.microsoft.com/office/drawing/2014/main" val="10002"/>
                  </a:ext>
                </a:extLst>
              </a:tr>
              <a:tr h="386080">
                <a:tc>
                  <a:txBody>
                    <a:bodyPr/>
                    <a:lstStyle/>
                    <a:p>
                      <a:pPr marL="0" marR="0">
                        <a:lnSpc>
                          <a:spcPct val="115000"/>
                        </a:lnSpc>
                        <a:spcBef>
                          <a:spcPts val="0"/>
                        </a:spcBef>
                        <a:spcAft>
                          <a:spcPts val="1000"/>
                        </a:spcAft>
                      </a:pPr>
                      <a:r>
                        <a:rPr lang="en-US" sz="1500" b="1" dirty="0" smtClean="0">
                          <a:latin typeface="Calibri"/>
                          <a:ea typeface="Calibri"/>
                          <a:cs typeface="Times New Roman"/>
                        </a:rPr>
                        <a:t>2: Low</a:t>
                      </a:r>
                      <a:r>
                        <a:rPr kumimoji="0" lang="en-US" sz="1500" b="1" i="0" u="none" strike="noStrike" kern="1200" cap="none" spc="0" normalizeH="0" baseline="0" noProof="0" dirty="0" smtClean="0">
                          <a:ln>
                            <a:noFill/>
                          </a:ln>
                          <a:solidFill>
                            <a:prstClr val="black"/>
                          </a:solidFill>
                          <a:effectLst/>
                          <a:uLnTx/>
                          <a:uFillTx/>
                          <a:latin typeface="+mn-lt"/>
                          <a:ea typeface="Calibri"/>
                          <a:cs typeface="Times New Roman"/>
                        </a:rPr>
                        <a:t>-cost</a:t>
                      </a:r>
                      <a:endParaRPr lang="en-US" sz="900" b="1"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b="1" dirty="0" smtClean="0">
                          <a:latin typeface="Calibri"/>
                          <a:ea typeface="Calibri"/>
                          <a:cs typeface="Times New Roman"/>
                        </a:rPr>
                        <a:t>$1,500</a:t>
                      </a:r>
                      <a:endParaRPr lang="en-US" sz="1500" b="1"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b="1" dirty="0" smtClean="0">
                          <a:latin typeface="Calibri"/>
                          <a:ea typeface="Calibri"/>
                          <a:cs typeface="Times New Roman"/>
                        </a:rPr>
                        <a:t>$1,000</a:t>
                      </a:r>
                      <a:endParaRPr lang="en-US" sz="1500" b="1"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endParaRPr lang="en-US" sz="1500" b="1"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b="1" dirty="0" smtClean="0">
                          <a:solidFill>
                            <a:srgbClr val="FF0000"/>
                          </a:solidFill>
                          <a:latin typeface="Calibri"/>
                          <a:ea typeface="Calibri"/>
                          <a:cs typeface="Times New Roman"/>
                        </a:rPr>
                        <a:t>$500</a:t>
                      </a:r>
                      <a:endParaRPr lang="en-US" sz="1500" b="1" dirty="0">
                        <a:solidFill>
                          <a:srgbClr val="FF0000"/>
                        </a:solidFill>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b="1" dirty="0" smtClean="0">
                          <a:latin typeface="Calibri"/>
                          <a:ea typeface="Calibri"/>
                          <a:cs typeface="Times New Roman"/>
                        </a:rPr>
                        <a:t>0</a:t>
                      </a:r>
                      <a:endParaRPr lang="en-US" sz="1500" b="1"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marR="0">
                        <a:lnSpc>
                          <a:spcPct val="115000"/>
                        </a:lnSpc>
                        <a:spcBef>
                          <a:spcPts val="0"/>
                        </a:spcBef>
                        <a:spcAft>
                          <a:spcPts val="1000"/>
                        </a:spcAft>
                      </a:pPr>
                      <a:r>
                        <a:rPr lang="en-US" sz="1500" b="1" dirty="0" smtClean="0">
                          <a:latin typeface="Calibri"/>
                          <a:ea typeface="Calibri"/>
                          <a:cs typeface="Times New Roman"/>
                        </a:rPr>
                        <a:t>0</a:t>
                      </a:r>
                      <a:endParaRPr lang="en-US" sz="1500" b="1"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386080">
                <a:tc>
                  <a:txBody>
                    <a:bodyPr/>
                    <a:lstStyle/>
                    <a:p>
                      <a:pPr marL="0" marR="0">
                        <a:lnSpc>
                          <a:spcPct val="115000"/>
                        </a:lnSpc>
                        <a:spcBef>
                          <a:spcPts val="0"/>
                        </a:spcBef>
                        <a:spcAft>
                          <a:spcPts val="1000"/>
                        </a:spcAft>
                      </a:pPr>
                      <a:r>
                        <a:rPr lang="en-US" sz="1500" b="1" dirty="0" smtClean="0">
                          <a:latin typeface="Calibri"/>
                          <a:ea typeface="Calibri"/>
                          <a:cs typeface="Times New Roman"/>
                        </a:rPr>
                        <a:t>2: High</a:t>
                      </a:r>
                      <a:r>
                        <a:rPr kumimoji="0" lang="en-US" sz="1500" b="1" i="0" u="none" strike="noStrike" kern="1200" cap="none" spc="0" normalizeH="0" baseline="0" noProof="0" dirty="0" smtClean="0">
                          <a:ln>
                            <a:noFill/>
                          </a:ln>
                          <a:solidFill>
                            <a:prstClr val="black"/>
                          </a:solidFill>
                          <a:effectLst/>
                          <a:uLnTx/>
                          <a:uFillTx/>
                          <a:latin typeface="+mn-lt"/>
                          <a:ea typeface="Calibri"/>
                          <a:cs typeface="Times New Roman"/>
                        </a:rPr>
                        <a:t>-cost</a:t>
                      </a:r>
                      <a:endParaRPr lang="en-US" sz="900" b="1"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b="1" dirty="0" smtClean="0">
                          <a:latin typeface="Calibri"/>
                          <a:ea typeface="Calibri"/>
                          <a:cs typeface="Times New Roman"/>
                        </a:rPr>
                        <a:t>$1,500</a:t>
                      </a:r>
                      <a:endParaRPr lang="en-US" sz="1500" b="1"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b="1" dirty="0" smtClean="0">
                          <a:latin typeface="Calibri"/>
                          <a:ea typeface="Calibri"/>
                          <a:cs typeface="Times New Roman"/>
                        </a:rPr>
                        <a:t>$6,000</a:t>
                      </a:r>
                      <a:endParaRPr lang="en-US" sz="1500" b="1"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endParaRPr lang="en-US" sz="1500" b="1"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b="1" dirty="0" smtClean="0">
                          <a:solidFill>
                            <a:srgbClr val="FF0000"/>
                          </a:solidFill>
                          <a:latin typeface="+mn-lt"/>
                          <a:ea typeface="Calibri"/>
                          <a:cs typeface="Times New Roman"/>
                        </a:rPr>
                        <a:t>‒$</a:t>
                      </a:r>
                      <a:r>
                        <a:rPr lang="en-US" sz="1500" b="1" dirty="0" smtClean="0">
                          <a:solidFill>
                            <a:srgbClr val="FF0000"/>
                          </a:solidFill>
                          <a:latin typeface="Calibri"/>
                          <a:ea typeface="Calibri"/>
                          <a:cs typeface="Times New Roman"/>
                        </a:rPr>
                        <a:t>4,500</a:t>
                      </a:r>
                      <a:endParaRPr lang="en-US" sz="1500" b="1" dirty="0">
                        <a:solidFill>
                          <a:srgbClr val="FF0000"/>
                        </a:solidFill>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b="1" dirty="0" smtClean="0">
                          <a:latin typeface="Calibri"/>
                          <a:ea typeface="Calibri"/>
                          <a:cs typeface="Times New Roman"/>
                        </a:rPr>
                        <a:t>0</a:t>
                      </a:r>
                      <a:endParaRPr lang="en-US" sz="1500" b="1"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extLst>
                  <a:ext uri="{0D108BD9-81ED-4DB2-BD59-A6C34878D82A}">
                    <a16:rowId xmlns:a16="http://schemas.microsoft.com/office/drawing/2014/main" val="10004"/>
                  </a:ext>
                </a:extLst>
              </a:tr>
              <a:tr h="386080">
                <a:tc>
                  <a:txBody>
                    <a:bodyPr/>
                    <a:lstStyle/>
                    <a:p>
                      <a:pPr marL="0" marR="0">
                        <a:lnSpc>
                          <a:spcPct val="115000"/>
                        </a:lnSpc>
                        <a:spcBef>
                          <a:spcPts val="0"/>
                        </a:spcBef>
                        <a:spcAft>
                          <a:spcPts val="1000"/>
                        </a:spcAft>
                      </a:pPr>
                      <a:r>
                        <a:rPr lang="en-US" sz="1500" dirty="0" smtClean="0">
                          <a:latin typeface="Calibri"/>
                          <a:ea typeface="Calibri"/>
                          <a:cs typeface="Times New Roman"/>
                        </a:rPr>
                        <a:t>3: Low</a:t>
                      </a:r>
                      <a:r>
                        <a:rPr kumimoji="0" lang="en-US" sz="1500" b="0" i="0" u="none" strike="noStrike" kern="1200" cap="none" spc="0" normalizeH="0" baseline="0" noProof="0" dirty="0" smtClean="0">
                          <a:ln>
                            <a:noFill/>
                          </a:ln>
                          <a:solidFill>
                            <a:prstClr val="black"/>
                          </a:solidFill>
                          <a:effectLst/>
                          <a:uLnTx/>
                          <a:uFillTx/>
                          <a:latin typeface="+mn-lt"/>
                          <a:ea typeface="Calibri"/>
                          <a:cs typeface="Times New Roman"/>
                        </a:rPr>
                        <a:t>-cost</a:t>
                      </a:r>
                      <a:endParaRPr lang="en-US" sz="9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$1,500</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$500</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$400</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$600</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1</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marR="0">
                        <a:lnSpc>
                          <a:spcPct val="115000"/>
                        </a:lnSpc>
                        <a:spcBef>
                          <a:spcPts val="0"/>
                        </a:spcBef>
                        <a:spcAft>
                          <a:spcPts val="1000"/>
                        </a:spcAft>
                      </a:pPr>
                      <a:r>
                        <a:rPr lang="en-US" sz="1500" dirty="0" smtClean="0">
                          <a:latin typeface="Calibri"/>
                          <a:ea typeface="Calibri"/>
                          <a:cs typeface="Times New Roman"/>
                        </a:rPr>
                        <a:t>6</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386080">
                <a:tc>
                  <a:txBody>
                    <a:bodyPr/>
                    <a:lstStyle/>
                    <a:p>
                      <a:pPr marL="0" marR="0">
                        <a:lnSpc>
                          <a:spcPct val="115000"/>
                        </a:lnSpc>
                        <a:spcBef>
                          <a:spcPts val="0"/>
                        </a:spcBef>
                        <a:spcAft>
                          <a:spcPts val="1000"/>
                        </a:spcAft>
                      </a:pPr>
                      <a:r>
                        <a:rPr lang="en-US" sz="1500" dirty="0" smtClean="0">
                          <a:latin typeface="Calibri"/>
                          <a:ea typeface="Calibri"/>
                          <a:cs typeface="Times New Roman"/>
                        </a:rPr>
                        <a:t>3: High</a:t>
                      </a:r>
                      <a:r>
                        <a:rPr kumimoji="0" lang="en-US" sz="1500" b="0" i="0" u="none" strike="noStrike" kern="1200" cap="none" spc="0" normalizeH="0" baseline="0" noProof="0" dirty="0" smtClean="0">
                          <a:ln>
                            <a:noFill/>
                          </a:ln>
                          <a:solidFill>
                            <a:prstClr val="black"/>
                          </a:solidFill>
                          <a:effectLst/>
                          <a:uLnTx/>
                          <a:uFillTx/>
                          <a:latin typeface="+mn-lt"/>
                          <a:ea typeface="Calibri"/>
                          <a:cs typeface="Times New Roman"/>
                        </a:rPr>
                        <a:t>-cost</a:t>
                      </a:r>
                      <a:endParaRPr lang="en-US" sz="9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$1,500</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$100</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$2,000</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mn-lt"/>
                          <a:ea typeface="Calibri"/>
                          <a:cs typeface="Times New Roman"/>
                        </a:rPr>
                        <a:t>‒$600</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5</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extLst>
                  <a:ext uri="{0D108BD9-81ED-4DB2-BD59-A6C34878D82A}">
                    <a16:rowId xmlns:a16="http://schemas.microsoft.com/office/drawing/2014/main" val="10006"/>
                  </a:ext>
                </a:extLst>
              </a:tr>
              <a:tr h="386080">
                <a:tc>
                  <a:txBody>
                    <a:bodyPr/>
                    <a:lstStyle/>
                    <a:p>
                      <a:pPr marL="0" marR="0">
                        <a:lnSpc>
                          <a:spcPct val="115000"/>
                        </a:lnSpc>
                        <a:spcBef>
                          <a:spcPts val="0"/>
                        </a:spcBef>
                        <a:spcAft>
                          <a:spcPts val="1000"/>
                        </a:spcAft>
                      </a:pPr>
                      <a:r>
                        <a:rPr lang="en-US" sz="1500" dirty="0" smtClean="0">
                          <a:latin typeface="Calibri"/>
                          <a:ea typeface="Calibri"/>
                          <a:cs typeface="Times New Roman"/>
                        </a:rPr>
                        <a:t>4: Low</a:t>
                      </a:r>
                      <a:r>
                        <a:rPr kumimoji="0" lang="en-US" sz="1500" b="0" i="0" u="none" strike="noStrike" kern="1200" cap="none" spc="0" normalizeH="0" baseline="0" noProof="0" dirty="0" smtClean="0">
                          <a:ln>
                            <a:noFill/>
                          </a:ln>
                          <a:solidFill>
                            <a:prstClr val="black"/>
                          </a:solidFill>
                          <a:effectLst/>
                          <a:uLnTx/>
                          <a:uFillTx/>
                          <a:latin typeface="+mn-lt"/>
                          <a:ea typeface="Calibri"/>
                          <a:cs typeface="Times New Roman"/>
                        </a:rPr>
                        <a:t>-cost</a:t>
                      </a:r>
                      <a:endParaRPr lang="en-US" sz="9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$1,500</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$100</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$1,400</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3</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marR="0">
                        <a:lnSpc>
                          <a:spcPct val="115000"/>
                        </a:lnSpc>
                        <a:spcBef>
                          <a:spcPts val="0"/>
                        </a:spcBef>
                        <a:spcAft>
                          <a:spcPts val="1000"/>
                        </a:spcAft>
                      </a:pPr>
                      <a:r>
                        <a:rPr lang="en-US" sz="1500" dirty="0" smtClean="0">
                          <a:latin typeface="Calibri"/>
                          <a:ea typeface="Calibri"/>
                          <a:cs typeface="Times New Roman"/>
                        </a:rPr>
                        <a:t>6</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386080">
                <a:tc>
                  <a:txBody>
                    <a:bodyPr/>
                    <a:lstStyle/>
                    <a:p>
                      <a:pPr marL="0" marR="0">
                        <a:lnSpc>
                          <a:spcPct val="115000"/>
                        </a:lnSpc>
                        <a:spcBef>
                          <a:spcPts val="0"/>
                        </a:spcBef>
                        <a:spcAft>
                          <a:spcPts val="1000"/>
                        </a:spcAft>
                      </a:pPr>
                      <a:r>
                        <a:rPr lang="en-US" sz="1500" dirty="0" smtClean="0">
                          <a:latin typeface="Calibri"/>
                          <a:ea typeface="Calibri"/>
                          <a:cs typeface="Times New Roman"/>
                        </a:rPr>
                        <a:t>4: High</a:t>
                      </a:r>
                      <a:r>
                        <a:rPr kumimoji="0" lang="en-US" sz="1500" b="0" i="0" u="none" strike="noStrike" kern="1200" cap="none" spc="0" normalizeH="0" baseline="0" noProof="0" dirty="0" smtClean="0">
                          <a:ln>
                            <a:noFill/>
                          </a:ln>
                          <a:solidFill>
                            <a:prstClr val="black"/>
                          </a:solidFill>
                          <a:effectLst/>
                          <a:uLnTx/>
                          <a:uFillTx/>
                          <a:latin typeface="+mn-lt"/>
                          <a:ea typeface="Calibri"/>
                          <a:cs typeface="Times New Roman"/>
                        </a:rPr>
                        <a:t>-cost</a:t>
                      </a:r>
                      <a:endParaRPr lang="en-US" sz="9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$1,500</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$1,500</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$0</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3</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extLst>
                  <a:ext uri="{0D108BD9-81ED-4DB2-BD59-A6C34878D82A}">
                    <a16:rowId xmlns:a16="http://schemas.microsoft.com/office/drawing/2014/main" val="10008"/>
                  </a:ext>
                </a:extLst>
              </a:tr>
              <a:tr h="386080">
                <a:tc>
                  <a:txBody>
                    <a:bodyPr/>
                    <a:lstStyle/>
                    <a:p>
                      <a:pPr marL="0" marR="0">
                        <a:lnSpc>
                          <a:spcPct val="115000"/>
                        </a:lnSpc>
                        <a:spcBef>
                          <a:spcPts val="0"/>
                        </a:spcBef>
                        <a:spcAft>
                          <a:spcPts val="1000"/>
                        </a:spcAft>
                      </a:pPr>
                      <a:r>
                        <a:rPr lang="en-US" sz="1500" dirty="0" smtClean="0">
                          <a:latin typeface="Calibri"/>
                          <a:ea typeface="Calibri"/>
                          <a:cs typeface="Times New Roman"/>
                        </a:rPr>
                        <a:t>5: Low</a:t>
                      </a:r>
                      <a:r>
                        <a:rPr kumimoji="0" lang="en-US" sz="1500" b="0" i="0" u="none" strike="noStrike" kern="1200" cap="none" spc="0" normalizeH="0" baseline="0" noProof="0" dirty="0" smtClean="0">
                          <a:ln>
                            <a:noFill/>
                          </a:ln>
                          <a:solidFill>
                            <a:prstClr val="black"/>
                          </a:solidFill>
                          <a:effectLst/>
                          <a:uLnTx/>
                          <a:uFillTx/>
                          <a:latin typeface="+mn-lt"/>
                          <a:ea typeface="Calibri"/>
                          <a:cs typeface="Times New Roman"/>
                        </a:rPr>
                        <a:t>-cost</a:t>
                      </a:r>
                      <a:endParaRPr lang="en-US" sz="9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$2,300</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$500</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$1,800</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1</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marR="0">
                        <a:lnSpc>
                          <a:spcPct val="115000"/>
                        </a:lnSpc>
                        <a:spcBef>
                          <a:spcPts val="0"/>
                        </a:spcBef>
                        <a:spcAft>
                          <a:spcPts val="1000"/>
                        </a:spcAft>
                      </a:pPr>
                      <a:r>
                        <a:rPr lang="en-US" sz="1500" dirty="0" smtClean="0">
                          <a:latin typeface="Calibri"/>
                          <a:ea typeface="Calibri"/>
                          <a:cs typeface="Times New Roman"/>
                        </a:rPr>
                        <a:t>6</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r h="386080">
                <a:tc>
                  <a:txBody>
                    <a:bodyPr/>
                    <a:lstStyle/>
                    <a:p>
                      <a:pPr marL="0" marR="0">
                        <a:lnSpc>
                          <a:spcPct val="115000"/>
                        </a:lnSpc>
                        <a:spcBef>
                          <a:spcPts val="0"/>
                        </a:spcBef>
                        <a:spcAft>
                          <a:spcPts val="1000"/>
                        </a:spcAft>
                      </a:pPr>
                      <a:r>
                        <a:rPr lang="en-US" sz="1500" dirty="0" smtClean="0">
                          <a:latin typeface="Calibri"/>
                          <a:ea typeface="Calibri"/>
                          <a:cs typeface="Times New Roman"/>
                        </a:rPr>
                        <a:t>5: High</a:t>
                      </a:r>
                      <a:r>
                        <a:rPr kumimoji="0" lang="en-US" sz="1500" b="0" i="0" u="none" strike="noStrike" kern="1200" cap="none" spc="0" normalizeH="0" baseline="0" noProof="0" dirty="0" smtClean="0">
                          <a:ln>
                            <a:noFill/>
                          </a:ln>
                          <a:solidFill>
                            <a:prstClr val="black"/>
                          </a:solidFill>
                          <a:effectLst/>
                          <a:uLnTx/>
                          <a:uFillTx/>
                          <a:latin typeface="+mn-lt"/>
                          <a:ea typeface="Calibri"/>
                          <a:cs typeface="Times New Roman"/>
                        </a:rPr>
                        <a:t>-cost</a:t>
                      </a:r>
                      <a:endParaRPr lang="en-US" sz="9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$700</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$100</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$600</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5</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extLst>
                  <a:ext uri="{0D108BD9-81ED-4DB2-BD59-A6C34878D82A}">
                    <a16:rowId xmlns:a16="http://schemas.microsoft.com/office/drawing/2014/main" val="10010"/>
                  </a:ext>
                </a:extLst>
              </a:tr>
            </a:tbl>
          </a:graphicData>
        </a:graphic>
      </p:graphicFrame>
      <p:sp>
        <p:nvSpPr>
          <p:cNvPr id="2" name="Slide Number Placeholder 1"/>
          <p:cNvSpPr>
            <a:spLocks noGrp="1"/>
          </p:cNvSpPr>
          <p:nvPr>
            <p:ph type="sldNum" sz="quarter" idx="12"/>
          </p:nvPr>
        </p:nvSpPr>
        <p:spPr/>
        <p:txBody>
          <a:bodyPr/>
          <a:lstStyle/>
          <a:p>
            <a:r>
              <a:rPr lang="en-US" dirty="0" smtClean="0"/>
              <a:t>5.</a:t>
            </a:r>
            <a:fld id="{0D99608D-507E-4769-AA8B-A6FCB1F3DF77}" type="slidenum">
              <a:rPr lang="en-US" smtClean="0"/>
              <a:t>16</a:t>
            </a:fld>
            <a:endParaRPr lang="en-US" dirty="0"/>
          </a:p>
        </p:txBody>
      </p:sp>
    </p:spTree>
    <p:extLst>
      <p:ext uri="{BB962C8B-B14F-4D97-AF65-F5344CB8AC3E}">
        <p14:creationId xmlns:p14="http://schemas.microsoft.com/office/powerpoint/2010/main" val="328224206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Title 1"/>
          <p:cNvSpPr>
            <a:spLocks noGrp="1"/>
          </p:cNvSpPr>
          <p:nvPr>
            <p:ph type="title"/>
          </p:nvPr>
        </p:nvSpPr>
        <p:spPr/>
        <p:txBody>
          <a:bodyPr/>
          <a:lstStyle/>
          <a:p>
            <a:r>
              <a:rPr lang="en-US" altLang="en-US" b="1" dirty="0" smtClean="0"/>
              <a:t>Discuss the following:</a:t>
            </a:r>
          </a:p>
        </p:txBody>
      </p:sp>
      <p:sp>
        <p:nvSpPr>
          <p:cNvPr id="3" name="Content Placeholder 2"/>
          <p:cNvSpPr>
            <a:spLocks noGrp="1"/>
          </p:cNvSpPr>
          <p:nvPr>
            <p:ph sz="quarter" idx="1"/>
          </p:nvPr>
        </p:nvSpPr>
        <p:spPr/>
        <p:txBody>
          <a:bodyPr/>
          <a:lstStyle/>
          <a:p>
            <a:r>
              <a:rPr lang="en-US" altLang="en-US" dirty="0" smtClean="0"/>
              <a:t>How much total pollution was released by each pair of companies in each of the last three rounds (with regulation)?  </a:t>
            </a:r>
          </a:p>
          <a:p>
            <a:pPr indent="0">
              <a:buNone/>
            </a:pPr>
            <a:r>
              <a:rPr lang="en-US" altLang="en-US" i="1" dirty="0" smtClean="0"/>
              <a:t>In each round, the total pollution released by a high-cost firm and a low-cost firm together was six units.</a:t>
            </a:r>
          </a:p>
          <a:p>
            <a:pPr>
              <a:buFont typeface="Wingdings 2" panose="05020102010507070707" pitchFamily="18" charset="2"/>
              <a:buNone/>
            </a:pPr>
            <a:r>
              <a:rPr lang="en-US" altLang="en-US" dirty="0" smtClean="0"/>
              <a:t> </a:t>
            </a:r>
          </a:p>
        </p:txBody>
      </p:sp>
      <p:sp>
        <p:nvSpPr>
          <p:cNvPr id="2" name="Slide Number Placeholder 1"/>
          <p:cNvSpPr>
            <a:spLocks noGrp="1"/>
          </p:cNvSpPr>
          <p:nvPr>
            <p:ph type="sldNum" sz="quarter" idx="12"/>
          </p:nvPr>
        </p:nvSpPr>
        <p:spPr/>
        <p:txBody>
          <a:bodyPr/>
          <a:lstStyle/>
          <a:p>
            <a:r>
              <a:rPr lang="en-US" dirty="0" smtClean="0"/>
              <a:t>5.</a:t>
            </a:r>
            <a:fld id="{0D99608D-507E-4769-AA8B-A6FCB1F3DF77}" type="slidenum">
              <a:rPr lang="en-US" smtClean="0"/>
              <a:t>17</a:t>
            </a:fld>
            <a:endParaRPr lang="en-US" dirty="0"/>
          </a:p>
        </p:txBody>
      </p:sp>
    </p:spTree>
    <p:extLst>
      <p:ext uri="{BB962C8B-B14F-4D97-AF65-F5344CB8AC3E}">
        <p14:creationId xmlns:p14="http://schemas.microsoft.com/office/powerpoint/2010/main" val="382068590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1780075387"/>
              </p:ext>
            </p:extLst>
          </p:nvPr>
        </p:nvGraphicFramePr>
        <p:xfrm>
          <a:off x="2362201" y="381001"/>
          <a:ext cx="7315201" cy="5791203"/>
        </p:xfrm>
        <a:graphic>
          <a:graphicData uri="http://schemas.openxmlformats.org/drawingml/2006/table">
            <a:tbl>
              <a:tblPr/>
              <a:tblGrid>
                <a:gridCol w="1080168">
                  <a:extLst>
                    <a:ext uri="{9D8B030D-6E8A-4147-A177-3AD203B41FA5}">
                      <a16:colId xmlns:a16="http://schemas.microsoft.com/office/drawing/2014/main" val="20000"/>
                    </a:ext>
                  </a:extLst>
                </a:gridCol>
                <a:gridCol w="1030515">
                  <a:extLst>
                    <a:ext uri="{9D8B030D-6E8A-4147-A177-3AD203B41FA5}">
                      <a16:colId xmlns:a16="http://schemas.microsoft.com/office/drawing/2014/main" val="20001"/>
                    </a:ext>
                  </a:extLst>
                </a:gridCol>
                <a:gridCol w="950304">
                  <a:extLst>
                    <a:ext uri="{9D8B030D-6E8A-4147-A177-3AD203B41FA5}">
                      <a16:colId xmlns:a16="http://schemas.microsoft.com/office/drawing/2014/main" val="20002"/>
                    </a:ext>
                  </a:extLst>
                </a:gridCol>
                <a:gridCol w="950304">
                  <a:extLst>
                    <a:ext uri="{9D8B030D-6E8A-4147-A177-3AD203B41FA5}">
                      <a16:colId xmlns:a16="http://schemas.microsoft.com/office/drawing/2014/main" val="20003"/>
                    </a:ext>
                  </a:extLst>
                </a:gridCol>
                <a:gridCol w="1044265">
                  <a:extLst>
                    <a:ext uri="{9D8B030D-6E8A-4147-A177-3AD203B41FA5}">
                      <a16:colId xmlns:a16="http://schemas.microsoft.com/office/drawing/2014/main" val="20004"/>
                    </a:ext>
                  </a:extLst>
                </a:gridCol>
                <a:gridCol w="1203157">
                  <a:extLst>
                    <a:ext uri="{9D8B030D-6E8A-4147-A177-3AD203B41FA5}">
                      <a16:colId xmlns:a16="http://schemas.microsoft.com/office/drawing/2014/main" val="20005"/>
                    </a:ext>
                  </a:extLst>
                </a:gridCol>
                <a:gridCol w="1056488">
                  <a:extLst>
                    <a:ext uri="{9D8B030D-6E8A-4147-A177-3AD203B41FA5}">
                      <a16:colId xmlns:a16="http://schemas.microsoft.com/office/drawing/2014/main" val="20006"/>
                    </a:ext>
                  </a:extLst>
                </a:gridCol>
              </a:tblGrid>
              <a:tr h="1930403">
                <a:tc>
                  <a:txBody>
                    <a:bodyPr/>
                    <a:lstStyle/>
                    <a:p>
                      <a:pPr marL="0" marR="0" algn="ctr">
                        <a:lnSpc>
                          <a:spcPct val="115000"/>
                        </a:lnSpc>
                        <a:spcBef>
                          <a:spcPts val="0"/>
                        </a:spcBef>
                        <a:spcAft>
                          <a:spcPts val="1000"/>
                        </a:spcAft>
                      </a:pPr>
                      <a:r>
                        <a:rPr lang="en-US" sz="1500" b="1" dirty="0" smtClean="0">
                          <a:latin typeface="Calibri"/>
                          <a:ea typeface="Calibri"/>
                          <a:cs typeface="Times New Roman"/>
                        </a:rPr>
                        <a:t>Round:</a:t>
                      </a:r>
                      <a:r>
                        <a:rPr lang="en-US" sz="1500" b="1" baseline="0" dirty="0" smtClean="0">
                          <a:latin typeface="Calibri"/>
                          <a:ea typeface="Calibri"/>
                          <a:cs typeface="Times New Roman"/>
                        </a:rPr>
                        <a:t> </a:t>
                      </a:r>
                      <a:r>
                        <a:rPr lang="en-US" sz="1500" b="1" dirty="0" smtClean="0">
                          <a:latin typeface="Calibri"/>
                          <a:ea typeface="Calibri"/>
                          <a:cs typeface="Times New Roman"/>
                        </a:rPr>
                        <a:t>Firm</a:t>
                      </a:r>
                      <a:endParaRPr lang="en-US" sz="900" b="1"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500" b="1" dirty="0" smtClean="0">
                          <a:latin typeface="Calibri"/>
                          <a:ea typeface="Calibri"/>
                          <a:cs typeface="Times New Roman"/>
                        </a:rPr>
                        <a:t>Total</a:t>
                      </a:r>
                      <a:r>
                        <a:rPr lang="en-US" sz="900" b="1" baseline="0" dirty="0">
                          <a:latin typeface="Calibri"/>
                          <a:ea typeface="Calibri"/>
                          <a:cs typeface="Times New Roman"/>
                        </a:rPr>
                        <a:t> </a:t>
                      </a:r>
                      <a:r>
                        <a:rPr lang="en-US" sz="1500" b="1" dirty="0" smtClean="0">
                          <a:latin typeface="Calibri"/>
                          <a:ea typeface="Calibri"/>
                          <a:cs typeface="Times New Roman"/>
                        </a:rPr>
                        <a:t>revenue</a:t>
                      </a:r>
                      <a:endParaRPr lang="en-US" sz="900" b="1"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500" b="1" dirty="0" smtClean="0">
                          <a:latin typeface="Calibri"/>
                          <a:ea typeface="Calibri"/>
                          <a:cs typeface="Times New Roman"/>
                        </a:rPr>
                        <a:t>Total</a:t>
                      </a:r>
                      <a:r>
                        <a:rPr lang="en-US" sz="900" b="1" baseline="0" dirty="0">
                          <a:latin typeface="Calibri"/>
                          <a:ea typeface="Calibri"/>
                          <a:cs typeface="Times New Roman"/>
                        </a:rPr>
                        <a:t> </a:t>
                      </a:r>
                      <a:r>
                        <a:rPr lang="en-US" sz="1500" b="1" dirty="0" smtClean="0">
                          <a:latin typeface="Calibri"/>
                          <a:ea typeface="Calibri"/>
                          <a:cs typeface="Times New Roman"/>
                        </a:rPr>
                        <a:t>cost</a:t>
                      </a:r>
                      <a:endParaRPr lang="en-US" sz="900" b="1"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500" b="1" dirty="0" smtClean="0">
                          <a:latin typeface="Calibri"/>
                          <a:ea typeface="Calibri"/>
                          <a:cs typeface="Times New Roman"/>
                        </a:rPr>
                        <a:t>Total</a:t>
                      </a:r>
                      <a:r>
                        <a:rPr lang="en-US" sz="900" b="1" baseline="0" dirty="0">
                          <a:latin typeface="Calibri"/>
                          <a:ea typeface="Calibri"/>
                          <a:cs typeface="Times New Roman"/>
                        </a:rPr>
                        <a:t> </a:t>
                      </a:r>
                      <a:r>
                        <a:rPr lang="en-US" sz="1500" b="1" dirty="0" smtClean="0">
                          <a:latin typeface="Calibri"/>
                          <a:ea typeface="Calibri"/>
                          <a:cs typeface="Times New Roman"/>
                        </a:rPr>
                        <a:t>tax</a:t>
                      </a:r>
                      <a:endParaRPr lang="en-US" sz="900" b="1"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500" b="1" dirty="0" smtClean="0">
                          <a:latin typeface="Calibri"/>
                          <a:ea typeface="Calibri"/>
                          <a:cs typeface="Times New Roman"/>
                        </a:rPr>
                        <a:t>Profits</a:t>
                      </a:r>
                      <a:endParaRPr lang="en-US" sz="900" b="1"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500" b="1" dirty="0">
                          <a:latin typeface="Calibri"/>
                          <a:ea typeface="Calibri"/>
                          <a:cs typeface="Times New Roman"/>
                        </a:rPr>
                        <a:t>Pollution </a:t>
                      </a:r>
                      <a:r>
                        <a:rPr lang="en-US" sz="1500" b="1" dirty="0" smtClean="0">
                          <a:latin typeface="Calibri"/>
                          <a:ea typeface="Calibri"/>
                          <a:cs typeface="Times New Roman"/>
                        </a:rPr>
                        <a:t>released </a:t>
                      </a:r>
                      <a:r>
                        <a:rPr lang="en-US" sz="1500" b="1" dirty="0">
                          <a:latin typeface="Calibri"/>
                          <a:ea typeface="Calibri"/>
                          <a:cs typeface="Times New Roman"/>
                        </a:rPr>
                        <a:t>by </a:t>
                      </a:r>
                      <a:r>
                        <a:rPr lang="en-US" sz="1500" b="1" dirty="0" smtClean="0">
                          <a:latin typeface="Calibri"/>
                          <a:ea typeface="Calibri"/>
                          <a:cs typeface="Times New Roman"/>
                        </a:rPr>
                        <a:t>firm (units)</a:t>
                      </a:r>
                      <a:endParaRPr lang="en-US" sz="900" b="1"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500" b="1" dirty="0">
                          <a:latin typeface="Calibri"/>
                          <a:ea typeface="Calibri"/>
                          <a:cs typeface="Times New Roman"/>
                        </a:rPr>
                        <a:t>Total </a:t>
                      </a:r>
                      <a:r>
                        <a:rPr lang="en-US" sz="1500" b="1" dirty="0" smtClean="0">
                          <a:latin typeface="Calibri"/>
                          <a:ea typeface="Calibri"/>
                          <a:cs typeface="Times New Roman"/>
                        </a:rPr>
                        <a:t>pollution (units)</a:t>
                      </a:r>
                      <a:endParaRPr lang="en-US" sz="900" b="1"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86080">
                <a:tc>
                  <a:txBody>
                    <a:bodyPr/>
                    <a:lstStyle/>
                    <a:p>
                      <a:pPr marL="0" marR="0">
                        <a:lnSpc>
                          <a:spcPct val="115000"/>
                        </a:lnSpc>
                        <a:spcBef>
                          <a:spcPts val="0"/>
                        </a:spcBef>
                        <a:spcAft>
                          <a:spcPts val="1000"/>
                        </a:spcAft>
                      </a:pPr>
                      <a:r>
                        <a:rPr lang="en-US" sz="1500" dirty="0" smtClean="0">
                          <a:latin typeface="Calibri"/>
                          <a:ea typeface="Calibri"/>
                          <a:cs typeface="Times New Roman"/>
                        </a:rPr>
                        <a:t>1: Low-cost</a:t>
                      </a:r>
                      <a:endParaRPr lang="en-US" sz="9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$1,500</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$0</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$1,500</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6</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marR="0">
                        <a:lnSpc>
                          <a:spcPct val="115000"/>
                        </a:lnSpc>
                        <a:spcBef>
                          <a:spcPts val="0"/>
                        </a:spcBef>
                        <a:spcAft>
                          <a:spcPts val="1000"/>
                        </a:spcAft>
                      </a:pPr>
                      <a:r>
                        <a:rPr lang="en-US" sz="1500" dirty="0" smtClean="0">
                          <a:latin typeface="Calibri"/>
                          <a:ea typeface="Calibri"/>
                          <a:cs typeface="Times New Roman"/>
                        </a:rPr>
                        <a:t>12</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86080">
                <a:tc>
                  <a:txBody>
                    <a:bodyPr/>
                    <a:lstStyle/>
                    <a:p>
                      <a:pPr marL="0" marR="0">
                        <a:lnSpc>
                          <a:spcPct val="115000"/>
                        </a:lnSpc>
                        <a:spcBef>
                          <a:spcPts val="0"/>
                        </a:spcBef>
                        <a:spcAft>
                          <a:spcPts val="1000"/>
                        </a:spcAft>
                      </a:pPr>
                      <a:r>
                        <a:rPr lang="en-US" sz="1500" dirty="0" smtClean="0">
                          <a:latin typeface="Calibri"/>
                          <a:ea typeface="Calibri"/>
                          <a:cs typeface="Times New Roman"/>
                        </a:rPr>
                        <a:t>1: High</a:t>
                      </a:r>
                      <a:r>
                        <a:rPr kumimoji="0" lang="en-US" sz="1500" b="0" i="0" u="none" strike="noStrike" kern="1200" cap="none" spc="0" normalizeH="0" baseline="0" noProof="0" dirty="0" smtClean="0">
                          <a:ln>
                            <a:noFill/>
                          </a:ln>
                          <a:solidFill>
                            <a:prstClr val="black"/>
                          </a:solidFill>
                          <a:effectLst/>
                          <a:uLnTx/>
                          <a:uFillTx/>
                          <a:latin typeface="+mn-lt"/>
                          <a:ea typeface="Calibri"/>
                          <a:cs typeface="Times New Roman"/>
                        </a:rPr>
                        <a:t>-cost</a:t>
                      </a:r>
                      <a:endParaRPr lang="en-US" sz="9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$1,500</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$0</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$1,500</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6</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extLst>
                  <a:ext uri="{0D108BD9-81ED-4DB2-BD59-A6C34878D82A}">
                    <a16:rowId xmlns:a16="http://schemas.microsoft.com/office/drawing/2014/main" val="10002"/>
                  </a:ext>
                </a:extLst>
              </a:tr>
              <a:tr h="386080">
                <a:tc>
                  <a:txBody>
                    <a:bodyPr/>
                    <a:lstStyle/>
                    <a:p>
                      <a:pPr marL="0" marR="0">
                        <a:lnSpc>
                          <a:spcPct val="115000"/>
                        </a:lnSpc>
                        <a:spcBef>
                          <a:spcPts val="0"/>
                        </a:spcBef>
                        <a:spcAft>
                          <a:spcPts val="1000"/>
                        </a:spcAft>
                      </a:pPr>
                      <a:r>
                        <a:rPr lang="en-US" sz="1500" dirty="0" smtClean="0">
                          <a:latin typeface="Calibri"/>
                          <a:ea typeface="Calibri"/>
                          <a:cs typeface="Times New Roman"/>
                        </a:rPr>
                        <a:t>2: Low</a:t>
                      </a:r>
                      <a:r>
                        <a:rPr kumimoji="0" lang="en-US" sz="1500" b="0" i="0" u="none" strike="noStrike" kern="1200" cap="none" spc="0" normalizeH="0" baseline="0" noProof="0" dirty="0" smtClean="0">
                          <a:ln>
                            <a:noFill/>
                          </a:ln>
                          <a:solidFill>
                            <a:prstClr val="black"/>
                          </a:solidFill>
                          <a:effectLst/>
                          <a:uLnTx/>
                          <a:uFillTx/>
                          <a:latin typeface="+mn-lt"/>
                          <a:ea typeface="Calibri"/>
                          <a:cs typeface="Times New Roman"/>
                        </a:rPr>
                        <a:t>-cost</a:t>
                      </a:r>
                      <a:endParaRPr lang="en-US" sz="9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$1,500</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$1,000</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$500</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0</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marR="0">
                        <a:lnSpc>
                          <a:spcPct val="115000"/>
                        </a:lnSpc>
                        <a:spcBef>
                          <a:spcPts val="0"/>
                        </a:spcBef>
                        <a:spcAft>
                          <a:spcPts val="1000"/>
                        </a:spcAft>
                      </a:pPr>
                      <a:r>
                        <a:rPr lang="en-US" sz="1500" dirty="0" smtClean="0">
                          <a:latin typeface="Calibri"/>
                          <a:ea typeface="Calibri"/>
                          <a:cs typeface="Times New Roman"/>
                        </a:rPr>
                        <a:t>0</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386080">
                <a:tc>
                  <a:txBody>
                    <a:bodyPr/>
                    <a:lstStyle/>
                    <a:p>
                      <a:pPr marL="0" marR="0">
                        <a:lnSpc>
                          <a:spcPct val="115000"/>
                        </a:lnSpc>
                        <a:spcBef>
                          <a:spcPts val="0"/>
                        </a:spcBef>
                        <a:spcAft>
                          <a:spcPts val="1000"/>
                        </a:spcAft>
                      </a:pPr>
                      <a:r>
                        <a:rPr lang="en-US" sz="1500" dirty="0" smtClean="0">
                          <a:latin typeface="Calibri"/>
                          <a:ea typeface="Calibri"/>
                          <a:cs typeface="Times New Roman"/>
                        </a:rPr>
                        <a:t>2: High</a:t>
                      </a:r>
                      <a:r>
                        <a:rPr kumimoji="0" lang="en-US" sz="1500" b="0" i="0" u="none" strike="noStrike" kern="1200" cap="none" spc="0" normalizeH="0" baseline="0" noProof="0" dirty="0" smtClean="0">
                          <a:ln>
                            <a:noFill/>
                          </a:ln>
                          <a:solidFill>
                            <a:prstClr val="black"/>
                          </a:solidFill>
                          <a:effectLst/>
                          <a:uLnTx/>
                          <a:uFillTx/>
                          <a:latin typeface="+mn-lt"/>
                          <a:ea typeface="Calibri"/>
                          <a:cs typeface="Times New Roman"/>
                        </a:rPr>
                        <a:t>-cost</a:t>
                      </a:r>
                      <a:endParaRPr lang="en-US" sz="9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$1,500</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$6,000</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mn-lt"/>
                          <a:ea typeface="Calibri"/>
                          <a:cs typeface="Times New Roman"/>
                        </a:rPr>
                        <a:t>‒$4,500</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0</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extLst>
                  <a:ext uri="{0D108BD9-81ED-4DB2-BD59-A6C34878D82A}">
                    <a16:rowId xmlns:a16="http://schemas.microsoft.com/office/drawing/2014/main" val="10004"/>
                  </a:ext>
                </a:extLst>
              </a:tr>
              <a:tr h="386080">
                <a:tc>
                  <a:txBody>
                    <a:bodyPr/>
                    <a:lstStyle/>
                    <a:p>
                      <a:pPr marL="0" marR="0">
                        <a:lnSpc>
                          <a:spcPct val="115000"/>
                        </a:lnSpc>
                        <a:spcBef>
                          <a:spcPts val="0"/>
                        </a:spcBef>
                        <a:spcAft>
                          <a:spcPts val="1000"/>
                        </a:spcAft>
                      </a:pPr>
                      <a:r>
                        <a:rPr lang="en-US" sz="1500" b="1" dirty="0" smtClean="0">
                          <a:latin typeface="Calibri"/>
                          <a:ea typeface="Calibri"/>
                          <a:cs typeface="Times New Roman"/>
                        </a:rPr>
                        <a:t>3: Low</a:t>
                      </a:r>
                      <a:r>
                        <a:rPr kumimoji="0" lang="en-US" sz="1500" b="1" i="0" u="none" strike="noStrike" kern="1200" cap="none" spc="0" normalizeH="0" baseline="0" noProof="0" dirty="0" smtClean="0">
                          <a:ln>
                            <a:noFill/>
                          </a:ln>
                          <a:solidFill>
                            <a:prstClr val="black"/>
                          </a:solidFill>
                          <a:effectLst/>
                          <a:uLnTx/>
                          <a:uFillTx/>
                          <a:latin typeface="+mn-lt"/>
                          <a:ea typeface="Calibri"/>
                          <a:cs typeface="Times New Roman"/>
                        </a:rPr>
                        <a:t>-cost</a:t>
                      </a:r>
                      <a:endParaRPr lang="en-US" sz="900" b="1"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b="1" dirty="0" smtClean="0">
                          <a:latin typeface="Calibri"/>
                          <a:ea typeface="Calibri"/>
                          <a:cs typeface="Times New Roman"/>
                        </a:rPr>
                        <a:t>$1,500</a:t>
                      </a:r>
                      <a:endParaRPr lang="en-US" sz="1500" b="1"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b="1" dirty="0" smtClean="0">
                          <a:latin typeface="Calibri"/>
                          <a:ea typeface="Calibri"/>
                          <a:cs typeface="Times New Roman"/>
                        </a:rPr>
                        <a:t>$500</a:t>
                      </a:r>
                      <a:endParaRPr lang="en-US" sz="1500" b="1"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b="1" dirty="0" smtClean="0">
                          <a:latin typeface="Calibri"/>
                          <a:ea typeface="Calibri"/>
                          <a:cs typeface="Times New Roman"/>
                        </a:rPr>
                        <a:t>$400</a:t>
                      </a:r>
                      <a:endParaRPr lang="en-US" sz="1500" b="1"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b="1" dirty="0" smtClean="0">
                          <a:latin typeface="Calibri"/>
                          <a:ea typeface="Calibri"/>
                          <a:cs typeface="Times New Roman"/>
                        </a:rPr>
                        <a:t>$600</a:t>
                      </a:r>
                      <a:endParaRPr lang="en-US" sz="1500" b="1"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b="1" dirty="0" smtClean="0">
                          <a:latin typeface="Calibri"/>
                          <a:ea typeface="Calibri"/>
                          <a:cs typeface="Times New Roman"/>
                        </a:rPr>
                        <a:t>1</a:t>
                      </a:r>
                      <a:endParaRPr lang="en-US" sz="1500" b="1"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marR="0">
                        <a:lnSpc>
                          <a:spcPct val="115000"/>
                        </a:lnSpc>
                        <a:spcBef>
                          <a:spcPts val="0"/>
                        </a:spcBef>
                        <a:spcAft>
                          <a:spcPts val="1000"/>
                        </a:spcAft>
                      </a:pPr>
                      <a:r>
                        <a:rPr lang="en-US" sz="1500" b="1" dirty="0" smtClean="0">
                          <a:solidFill>
                            <a:srgbClr val="FF0000"/>
                          </a:solidFill>
                          <a:latin typeface="Calibri"/>
                          <a:ea typeface="Calibri"/>
                          <a:cs typeface="Times New Roman"/>
                        </a:rPr>
                        <a:t>6</a:t>
                      </a:r>
                      <a:endParaRPr lang="en-US" sz="1500" b="1" dirty="0">
                        <a:solidFill>
                          <a:srgbClr val="FF0000"/>
                        </a:solidFill>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386080">
                <a:tc>
                  <a:txBody>
                    <a:bodyPr/>
                    <a:lstStyle/>
                    <a:p>
                      <a:pPr marL="0" marR="0">
                        <a:lnSpc>
                          <a:spcPct val="115000"/>
                        </a:lnSpc>
                        <a:spcBef>
                          <a:spcPts val="0"/>
                        </a:spcBef>
                        <a:spcAft>
                          <a:spcPts val="1000"/>
                        </a:spcAft>
                      </a:pPr>
                      <a:r>
                        <a:rPr lang="en-US" sz="1500" b="1" dirty="0" smtClean="0">
                          <a:latin typeface="Calibri"/>
                          <a:ea typeface="Calibri"/>
                          <a:cs typeface="Times New Roman"/>
                        </a:rPr>
                        <a:t>3: High</a:t>
                      </a:r>
                      <a:r>
                        <a:rPr kumimoji="0" lang="en-US" sz="1500" b="1" i="0" u="none" strike="noStrike" kern="1200" cap="none" spc="0" normalizeH="0" baseline="0" noProof="0" dirty="0" smtClean="0">
                          <a:ln>
                            <a:noFill/>
                          </a:ln>
                          <a:solidFill>
                            <a:prstClr val="black"/>
                          </a:solidFill>
                          <a:effectLst/>
                          <a:uLnTx/>
                          <a:uFillTx/>
                          <a:latin typeface="+mn-lt"/>
                          <a:ea typeface="Calibri"/>
                          <a:cs typeface="Times New Roman"/>
                        </a:rPr>
                        <a:t>-cost</a:t>
                      </a:r>
                      <a:endParaRPr lang="en-US" sz="900" b="1"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b="1" dirty="0" smtClean="0">
                          <a:latin typeface="Calibri"/>
                          <a:ea typeface="Calibri"/>
                          <a:cs typeface="Times New Roman"/>
                        </a:rPr>
                        <a:t>$1,500</a:t>
                      </a:r>
                      <a:endParaRPr lang="en-US" sz="1500" b="1"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b="1" dirty="0" smtClean="0">
                          <a:latin typeface="Calibri"/>
                          <a:ea typeface="Calibri"/>
                          <a:cs typeface="Times New Roman"/>
                        </a:rPr>
                        <a:t>$100</a:t>
                      </a:r>
                      <a:endParaRPr lang="en-US" sz="1500" b="1"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b="1" dirty="0" smtClean="0">
                          <a:latin typeface="Calibri"/>
                          <a:ea typeface="Calibri"/>
                          <a:cs typeface="Times New Roman"/>
                        </a:rPr>
                        <a:t>$2,000</a:t>
                      </a:r>
                      <a:endParaRPr lang="en-US" sz="1500" b="1"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b="1" dirty="0" smtClean="0">
                          <a:latin typeface="+mn-lt"/>
                          <a:ea typeface="Calibri"/>
                          <a:cs typeface="Times New Roman"/>
                        </a:rPr>
                        <a:t>‒$</a:t>
                      </a:r>
                      <a:r>
                        <a:rPr lang="en-US" sz="1500" b="1" dirty="0" smtClean="0">
                          <a:latin typeface="Calibri"/>
                          <a:ea typeface="Calibri"/>
                          <a:cs typeface="Times New Roman"/>
                        </a:rPr>
                        <a:t>600</a:t>
                      </a:r>
                      <a:endParaRPr lang="en-US" sz="1500" b="1"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b="1" dirty="0" smtClean="0">
                          <a:latin typeface="Calibri"/>
                          <a:ea typeface="Calibri"/>
                          <a:cs typeface="Times New Roman"/>
                        </a:rPr>
                        <a:t>5</a:t>
                      </a:r>
                      <a:endParaRPr lang="en-US" sz="1500" b="1"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extLst>
                  <a:ext uri="{0D108BD9-81ED-4DB2-BD59-A6C34878D82A}">
                    <a16:rowId xmlns:a16="http://schemas.microsoft.com/office/drawing/2014/main" val="10006"/>
                  </a:ext>
                </a:extLst>
              </a:tr>
              <a:tr h="386080">
                <a:tc>
                  <a:txBody>
                    <a:bodyPr/>
                    <a:lstStyle/>
                    <a:p>
                      <a:pPr marL="0" marR="0">
                        <a:lnSpc>
                          <a:spcPct val="115000"/>
                        </a:lnSpc>
                        <a:spcBef>
                          <a:spcPts val="0"/>
                        </a:spcBef>
                        <a:spcAft>
                          <a:spcPts val="1000"/>
                        </a:spcAft>
                      </a:pPr>
                      <a:r>
                        <a:rPr lang="en-US" sz="1500" b="1" dirty="0" smtClean="0">
                          <a:latin typeface="Calibri"/>
                          <a:ea typeface="Calibri"/>
                          <a:cs typeface="Times New Roman"/>
                        </a:rPr>
                        <a:t>4: Low</a:t>
                      </a:r>
                      <a:r>
                        <a:rPr kumimoji="0" lang="en-US" sz="1500" b="1" i="0" u="none" strike="noStrike" kern="1200" cap="none" spc="0" normalizeH="0" baseline="0" noProof="0" dirty="0" smtClean="0">
                          <a:ln>
                            <a:noFill/>
                          </a:ln>
                          <a:solidFill>
                            <a:prstClr val="black"/>
                          </a:solidFill>
                          <a:effectLst/>
                          <a:uLnTx/>
                          <a:uFillTx/>
                          <a:latin typeface="+mn-lt"/>
                          <a:ea typeface="Calibri"/>
                          <a:cs typeface="Times New Roman"/>
                        </a:rPr>
                        <a:t>-cost</a:t>
                      </a:r>
                      <a:endParaRPr lang="en-US" sz="900" b="1"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b="1" dirty="0" smtClean="0">
                          <a:latin typeface="Calibri"/>
                          <a:ea typeface="Calibri"/>
                          <a:cs typeface="Times New Roman"/>
                        </a:rPr>
                        <a:t>$1,500</a:t>
                      </a:r>
                      <a:endParaRPr lang="en-US" sz="1500" b="1"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b="1" dirty="0" smtClean="0">
                          <a:latin typeface="Calibri"/>
                          <a:ea typeface="Calibri"/>
                          <a:cs typeface="Times New Roman"/>
                        </a:rPr>
                        <a:t>$100</a:t>
                      </a:r>
                      <a:endParaRPr lang="en-US" sz="1500" b="1"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endParaRPr lang="en-US" sz="1500" b="1"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b="1" dirty="0" smtClean="0">
                          <a:latin typeface="Calibri"/>
                          <a:ea typeface="Calibri"/>
                          <a:cs typeface="Times New Roman"/>
                        </a:rPr>
                        <a:t>$1,400</a:t>
                      </a:r>
                      <a:endParaRPr lang="en-US" sz="1500" b="1"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b="1" dirty="0" smtClean="0">
                          <a:latin typeface="Calibri"/>
                          <a:ea typeface="Calibri"/>
                          <a:cs typeface="Times New Roman"/>
                        </a:rPr>
                        <a:t>3</a:t>
                      </a:r>
                      <a:endParaRPr lang="en-US" sz="1500" b="1"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marR="0">
                        <a:lnSpc>
                          <a:spcPct val="115000"/>
                        </a:lnSpc>
                        <a:spcBef>
                          <a:spcPts val="0"/>
                        </a:spcBef>
                        <a:spcAft>
                          <a:spcPts val="1000"/>
                        </a:spcAft>
                      </a:pPr>
                      <a:r>
                        <a:rPr lang="en-US" sz="1500" b="1" dirty="0" smtClean="0">
                          <a:solidFill>
                            <a:srgbClr val="FF0000"/>
                          </a:solidFill>
                          <a:latin typeface="Calibri"/>
                          <a:ea typeface="Calibri"/>
                          <a:cs typeface="Times New Roman"/>
                        </a:rPr>
                        <a:t>6</a:t>
                      </a:r>
                      <a:endParaRPr lang="en-US" sz="1500" b="1" dirty="0">
                        <a:solidFill>
                          <a:srgbClr val="FF0000"/>
                        </a:solidFill>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386080">
                <a:tc>
                  <a:txBody>
                    <a:bodyPr/>
                    <a:lstStyle/>
                    <a:p>
                      <a:pPr marL="0" marR="0">
                        <a:lnSpc>
                          <a:spcPct val="115000"/>
                        </a:lnSpc>
                        <a:spcBef>
                          <a:spcPts val="0"/>
                        </a:spcBef>
                        <a:spcAft>
                          <a:spcPts val="1000"/>
                        </a:spcAft>
                      </a:pPr>
                      <a:r>
                        <a:rPr lang="en-US" sz="1500" b="1" dirty="0" smtClean="0">
                          <a:latin typeface="Calibri"/>
                          <a:ea typeface="Calibri"/>
                          <a:cs typeface="Times New Roman"/>
                        </a:rPr>
                        <a:t>4: High</a:t>
                      </a:r>
                      <a:r>
                        <a:rPr kumimoji="0" lang="en-US" sz="1500" b="1" i="0" u="none" strike="noStrike" kern="1200" cap="none" spc="0" normalizeH="0" baseline="0" noProof="0" dirty="0" smtClean="0">
                          <a:ln>
                            <a:noFill/>
                          </a:ln>
                          <a:solidFill>
                            <a:prstClr val="black"/>
                          </a:solidFill>
                          <a:effectLst/>
                          <a:uLnTx/>
                          <a:uFillTx/>
                          <a:latin typeface="+mn-lt"/>
                          <a:ea typeface="Calibri"/>
                          <a:cs typeface="Times New Roman"/>
                        </a:rPr>
                        <a:t>-cost</a:t>
                      </a:r>
                      <a:endParaRPr lang="en-US" sz="900" b="1"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b="1" dirty="0" smtClean="0">
                          <a:latin typeface="Calibri"/>
                          <a:ea typeface="Calibri"/>
                          <a:cs typeface="Times New Roman"/>
                        </a:rPr>
                        <a:t>$1,500</a:t>
                      </a:r>
                      <a:endParaRPr lang="en-US" sz="1500" b="1"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b="1" dirty="0" smtClean="0">
                          <a:latin typeface="Calibri"/>
                          <a:ea typeface="Calibri"/>
                          <a:cs typeface="Times New Roman"/>
                        </a:rPr>
                        <a:t>$1,500</a:t>
                      </a:r>
                      <a:endParaRPr lang="en-US" sz="1500" b="1"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endParaRPr lang="en-US" sz="1500" b="1"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b="1" dirty="0" smtClean="0">
                          <a:latin typeface="Calibri"/>
                          <a:ea typeface="Calibri"/>
                          <a:cs typeface="Times New Roman"/>
                        </a:rPr>
                        <a:t>$0</a:t>
                      </a:r>
                      <a:endParaRPr lang="en-US" sz="1500" b="1"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b="1" dirty="0" smtClean="0">
                          <a:latin typeface="Calibri"/>
                          <a:ea typeface="Calibri"/>
                          <a:cs typeface="Times New Roman"/>
                        </a:rPr>
                        <a:t>3</a:t>
                      </a:r>
                      <a:endParaRPr lang="en-US" sz="1500" b="1"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extLst>
                  <a:ext uri="{0D108BD9-81ED-4DB2-BD59-A6C34878D82A}">
                    <a16:rowId xmlns:a16="http://schemas.microsoft.com/office/drawing/2014/main" val="10008"/>
                  </a:ext>
                </a:extLst>
              </a:tr>
              <a:tr h="386080">
                <a:tc>
                  <a:txBody>
                    <a:bodyPr/>
                    <a:lstStyle/>
                    <a:p>
                      <a:pPr marL="0" marR="0">
                        <a:lnSpc>
                          <a:spcPct val="115000"/>
                        </a:lnSpc>
                        <a:spcBef>
                          <a:spcPts val="0"/>
                        </a:spcBef>
                        <a:spcAft>
                          <a:spcPts val="1000"/>
                        </a:spcAft>
                      </a:pPr>
                      <a:r>
                        <a:rPr lang="en-US" sz="1500" b="1" dirty="0" smtClean="0">
                          <a:latin typeface="Calibri"/>
                          <a:ea typeface="Calibri"/>
                          <a:cs typeface="Times New Roman"/>
                        </a:rPr>
                        <a:t>5: Low</a:t>
                      </a:r>
                      <a:r>
                        <a:rPr kumimoji="0" lang="en-US" sz="1500" b="1" i="0" u="none" strike="noStrike" kern="1200" cap="none" spc="0" normalizeH="0" baseline="0" noProof="0" dirty="0" smtClean="0">
                          <a:ln>
                            <a:noFill/>
                          </a:ln>
                          <a:solidFill>
                            <a:prstClr val="black"/>
                          </a:solidFill>
                          <a:effectLst/>
                          <a:uLnTx/>
                          <a:uFillTx/>
                          <a:latin typeface="+mn-lt"/>
                          <a:ea typeface="Calibri"/>
                          <a:cs typeface="Times New Roman"/>
                        </a:rPr>
                        <a:t>-cost</a:t>
                      </a:r>
                      <a:endParaRPr lang="en-US" sz="900" b="1"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b="1" dirty="0" smtClean="0">
                          <a:latin typeface="Calibri"/>
                          <a:ea typeface="Calibri"/>
                          <a:cs typeface="Times New Roman"/>
                        </a:rPr>
                        <a:t>$2,300</a:t>
                      </a:r>
                      <a:endParaRPr lang="en-US" sz="1500" b="1"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b="1" dirty="0" smtClean="0">
                          <a:latin typeface="Calibri"/>
                          <a:ea typeface="Calibri"/>
                          <a:cs typeface="Times New Roman"/>
                        </a:rPr>
                        <a:t>$500</a:t>
                      </a:r>
                      <a:endParaRPr lang="en-US" sz="1500" b="1"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endParaRPr lang="en-US" sz="1500" b="1"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b="1" dirty="0" smtClean="0">
                          <a:latin typeface="Calibri"/>
                          <a:ea typeface="Calibri"/>
                          <a:cs typeface="Times New Roman"/>
                        </a:rPr>
                        <a:t>$1,800</a:t>
                      </a:r>
                      <a:endParaRPr lang="en-US" sz="1500" b="1"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b="1" dirty="0" smtClean="0">
                          <a:latin typeface="Calibri"/>
                          <a:ea typeface="Calibri"/>
                          <a:cs typeface="Times New Roman"/>
                        </a:rPr>
                        <a:t>1</a:t>
                      </a:r>
                      <a:endParaRPr lang="en-US" sz="1500" b="1"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marR="0">
                        <a:lnSpc>
                          <a:spcPct val="115000"/>
                        </a:lnSpc>
                        <a:spcBef>
                          <a:spcPts val="0"/>
                        </a:spcBef>
                        <a:spcAft>
                          <a:spcPts val="1000"/>
                        </a:spcAft>
                      </a:pPr>
                      <a:r>
                        <a:rPr lang="en-US" sz="1500" b="1" dirty="0" smtClean="0">
                          <a:solidFill>
                            <a:srgbClr val="FF0000"/>
                          </a:solidFill>
                          <a:latin typeface="Calibri"/>
                          <a:ea typeface="Calibri"/>
                          <a:cs typeface="Times New Roman"/>
                        </a:rPr>
                        <a:t>6</a:t>
                      </a:r>
                      <a:endParaRPr lang="en-US" sz="1500" b="1" dirty="0">
                        <a:solidFill>
                          <a:srgbClr val="FF0000"/>
                        </a:solidFill>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r h="386080">
                <a:tc>
                  <a:txBody>
                    <a:bodyPr/>
                    <a:lstStyle/>
                    <a:p>
                      <a:pPr marL="0" marR="0">
                        <a:lnSpc>
                          <a:spcPct val="115000"/>
                        </a:lnSpc>
                        <a:spcBef>
                          <a:spcPts val="0"/>
                        </a:spcBef>
                        <a:spcAft>
                          <a:spcPts val="1000"/>
                        </a:spcAft>
                      </a:pPr>
                      <a:r>
                        <a:rPr lang="en-US" sz="1500" b="1" dirty="0" smtClean="0">
                          <a:latin typeface="Calibri"/>
                          <a:ea typeface="Calibri"/>
                          <a:cs typeface="Times New Roman"/>
                        </a:rPr>
                        <a:t>5: High</a:t>
                      </a:r>
                      <a:r>
                        <a:rPr kumimoji="0" lang="en-US" sz="1500" b="1" i="0" u="none" strike="noStrike" kern="1200" cap="none" spc="0" normalizeH="0" baseline="0" noProof="0" dirty="0" smtClean="0">
                          <a:ln>
                            <a:noFill/>
                          </a:ln>
                          <a:solidFill>
                            <a:prstClr val="black"/>
                          </a:solidFill>
                          <a:effectLst/>
                          <a:uLnTx/>
                          <a:uFillTx/>
                          <a:latin typeface="+mn-lt"/>
                          <a:ea typeface="Calibri"/>
                          <a:cs typeface="Times New Roman"/>
                        </a:rPr>
                        <a:t>-cost</a:t>
                      </a:r>
                      <a:endParaRPr lang="en-US" sz="900" b="1"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b="1" dirty="0" smtClean="0">
                          <a:latin typeface="Calibri"/>
                          <a:ea typeface="Calibri"/>
                          <a:cs typeface="Times New Roman"/>
                        </a:rPr>
                        <a:t>$700</a:t>
                      </a:r>
                      <a:endParaRPr lang="en-US" sz="1500" b="1"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b="1" dirty="0" smtClean="0">
                          <a:latin typeface="Calibri"/>
                          <a:ea typeface="Calibri"/>
                          <a:cs typeface="Times New Roman"/>
                        </a:rPr>
                        <a:t>$100</a:t>
                      </a:r>
                      <a:endParaRPr lang="en-US" sz="1500" b="1"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endParaRPr lang="en-US" sz="1500" b="1"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b="1" dirty="0" smtClean="0">
                          <a:latin typeface="Calibri"/>
                          <a:ea typeface="Calibri"/>
                          <a:cs typeface="Times New Roman"/>
                        </a:rPr>
                        <a:t>$600</a:t>
                      </a:r>
                      <a:endParaRPr lang="en-US" sz="1500" b="1"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b="1" dirty="0" smtClean="0">
                          <a:latin typeface="Calibri"/>
                          <a:ea typeface="Calibri"/>
                          <a:cs typeface="Times New Roman"/>
                        </a:rPr>
                        <a:t>5</a:t>
                      </a:r>
                      <a:endParaRPr lang="en-US" sz="1500" b="1"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extLst>
                  <a:ext uri="{0D108BD9-81ED-4DB2-BD59-A6C34878D82A}">
                    <a16:rowId xmlns:a16="http://schemas.microsoft.com/office/drawing/2014/main" val="10010"/>
                  </a:ext>
                </a:extLst>
              </a:tr>
            </a:tbl>
          </a:graphicData>
        </a:graphic>
      </p:graphicFrame>
      <p:sp>
        <p:nvSpPr>
          <p:cNvPr id="2" name="Slide Number Placeholder 1"/>
          <p:cNvSpPr>
            <a:spLocks noGrp="1"/>
          </p:cNvSpPr>
          <p:nvPr>
            <p:ph type="sldNum" sz="quarter" idx="12"/>
          </p:nvPr>
        </p:nvSpPr>
        <p:spPr/>
        <p:txBody>
          <a:bodyPr/>
          <a:lstStyle/>
          <a:p>
            <a:r>
              <a:rPr lang="en-US" dirty="0" smtClean="0"/>
              <a:t>5.</a:t>
            </a:r>
            <a:fld id="{0D99608D-507E-4769-AA8B-A6FCB1F3DF77}" type="slidenum">
              <a:rPr lang="en-US" smtClean="0"/>
              <a:t>18</a:t>
            </a:fld>
            <a:endParaRPr lang="en-US" dirty="0"/>
          </a:p>
        </p:txBody>
      </p:sp>
    </p:spTree>
    <p:extLst>
      <p:ext uri="{BB962C8B-B14F-4D97-AF65-F5344CB8AC3E}">
        <p14:creationId xmlns:p14="http://schemas.microsoft.com/office/powerpoint/2010/main" val="188418346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Title 1"/>
          <p:cNvSpPr>
            <a:spLocks noGrp="1"/>
          </p:cNvSpPr>
          <p:nvPr>
            <p:ph type="title"/>
          </p:nvPr>
        </p:nvSpPr>
        <p:spPr/>
        <p:txBody>
          <a:bodyPr/>
          <a:lstStyle/>
          <a:p>
            <a:r>
              <a:rPr lang="en-US" altLang="en-US" dirty="0" smtClean="0">
                <a:latin typeface="+mn-lt"/>
              </a:rPr>
              <a:t>Discuss the following:</a:t>
            </a:r>
          </a:p>
        </p:txBody>
      </p:sp>
      <p:sp>
        <p:nvSpPr>
          <p:cNvPr id="3" name="Content Placeholder 2"/>
          <p:cNvSpPr>
            <a:spLocks noGrp="1"/>
          </p:cNvSpPr>
          <p:nvPr>
            <p:ph sz="quarter" idx="1"/>
          </p:nvPr>
        </p:nvSpPr>
        <p:spPr/>
        <p:txBody>
          <a:bodyPr/>
          <a:lstStyle/>
          <a:p>
            <a:r>
              <a:rPr lang="en-US" altLang="en-US" dirty="0" smtClean="0"/>
              <a:t>Do companies prefer tax regulation or permit regulation?  </a:t>
            </a:r>
          </a:p>
          <a:p>
            <a:pPr indent="0">
              <a:buNone/>
            </a:pPr>
            <a:r>
              <a:rPr lang="en-US" altLang="en-US" i="1" dirty="0" smtClean="0"/>
              <a:t>Companies prefer permit regulation. In this game (much like in reality) permits are given to companies, so they do not have to pay for them.  They prefer this as opposed to paying a tax to pollute.</a:t>
            </a:r>
          </a:p>
        </p:txBody>
      </p:sp>
      <p:sp>
        <p:nvSpPr>
          <p:cNvPr id="2" name="Slide Number Placeholder 1"/>
          <p:cNvSpPr>
            <a:spLocks noGrp="1"/>
          </p:cNvSpPr>
          <p:nvPr>
            <p:ph type="sldNum" sz="quarter" idx="12"/>
          </p:nvPr>
        </p:nvSpPr>
        <p:spPr/>
        <p:txBody>
          <a:bodyPr/>
          <a:lstStyle/>
          <a:p>
            <a:r>
              <a:rPr lang="en-US" dirty="0" smtClean="0"/>
              <a:t>5.</a:t>
            </a:r>
            <a:fld id="{0D99608D-507E-4769-AA8B-A6FCB1F3DF77}" type="slidenum">
              <a:rPr lang="en-US" smtClean="0"/>
              <a:t>19</a:t>
            </a:fld>
            <a:endParaRPr lang="en-US" dirty="0"/>
          </a:p>
        </p:txBody>
      </p:sp>
    </p:spTree>
    <p:extLst>
      <p:ext uri="{BB962C8B-B14F-4D97-AF65-F5344CB8AC3E}">
        <p14:creationId xmlns:p14="http://schemas.microsoft.com/office/powerpoint/2010/main" val="274072214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itle 1"/>
          <p:cNvSpPr>
            <a:spLocks noGrp="1"/>
          </p:cNvSpPr>
          <p:nvPr>
            <p:ph type="title"/>
          </p:nvPr>
        </p:nvSpPr>
        <p:spPr>
          <a:xfrm>
            <a:off x="838200" y="448235"/>
            <a:ext cx="10515600" cy="932330"/>
          </a:xfrm>
        </p:spPr>
        <p:txBody>
          <a:bodyPr/>
          <a:lstStyle/>
          <a:p>
            <a:r>
              <a:rPr lang="en-US" altLang="en-US" dirty="0" smtClean="0">
                <a:latin typeface="+mn-lt"/>
              </a:rPr>
              <a:t>Emissions Game</a:t>
            </a:r>
          </a:p>
        </p:txBody>
      </p:sp>
      <p:sp>
        <p:nvSpPr>
          <p:cNvPr id="3" name="Content Placeholder 2"/>
          <p:cNvSpPr>
            <a:spLocks noGrp="1"/>
          </p:cNvSpPr>
          <p:nvPr>
            <p:ph sz="quarter" idx="1"/>
          </p:nvPr>
        </p:nvSpPr>
        <p:spPr>
          <a:xfrm>
            <a:off x="838200" y="1443318"/>
            <a:ext cx="10515600" cy="4598708"/>
          </a:xfrm>
        </p:spPr>
        <p:txBody>
          <a:bodyPr>
            <a:normAutofit fontScale="77500" lnSpcReduction="20000"/>
          </a:bodyPr>
          <a:lstStyle/>
          <a:p>
            <a:pPr marL="228600" lvl="1">
              <a:lnSpc>
                <a:spcPct val="100000"/>
              </a:lnSpc>
            </a:pPr>
            <a:r>
              <a:rPr lang="en-US" sz="2800" dirty="0"/>
              <a:t>Your company produces cement. In one month, your company sells $1,500 worth of cement.</a:t>
            </a:r>
          </a:p>
          <a:p>
            <a:pPr marL="228600" lvl="1">
              <a:lnSpc>
                <a:spcPct val="100000"/>
              </a:lnSpc>
            </a:pPr>
            <a:r>
              <a:rPr lang="en-US" sz="2800" dirty="0"/>
              <a:t>Your company is polluting six tons of CO</a:t>
            </a:r>
            <a:r>
              <a:rPr lang="en-US" sz="2800" baseline="-25000" dirty="0"/>
              <a:t>2</a:t>
            </a:r>
            <a:r>
              <a:rPr lang="en-US" sz="2800" dirty="0"/>
              <a:t> into the air every month. Each card represents one ton of CO</a:t>
            </a:r>
            <a:r>
              <a:rPr lang="en-US" sz="2800" baseline="-25000" dirty="0"/>
              <a:t>2</a:t>
            </a:r>
            <a:r>
              <a:rPr lang="en-US" sz="2800" dirty="0"/>
              <a:t>.</a:t>
            </a:r>
          </a:p>
          <a:p>
            <a:pPr marL="228600" lvl="1">
              <a:lnSpc>
                <a:spcPct val="100000"/>
              </a:lnSpc>
            </a:pPr>
            <a:r>
              <a:rPr lang="en-US" sz="2800" dirty="0"/>
              <a:t>This emissions game is played in five rounds. At the beginning of each round, you will start with six emissions cards and an emissions clean-up envelope. The cards begin each round outside of the envelope on your desk or table. The cost of cleaning up the emissions is taped to the envelope. </a:t>
            </a:r>
          </a:p>
          <a:p>
            <a:pPr marL="228600" lvl="1">
              <a:lnSpc>
                <a:spcPct val="100000"/>
              </a:lnSpc>
            </a:pPr>
            <a:r>
              <a:rPr lang="en-US" sz="2800" dirty="0"/>
              <a:t>In each round, you clean up CO</a:t>
            </a:r>
            <a:r>
              <a:rPr lang="en-US" sz="2800" baseline="-25000" dirty="0"/>
              <a:t>2</a:t>
            </a:r>
            <a:r>
              <a:rPr lang="en-US" sz="2800" dirty="0"/>
              <a:t> emissions by placing a CO</a:t>
            </a:r>
            <a:r>
              <a:rPr lang="en-US" sz="2800" baseline="-25000" dirty="0"/>
              <a:t>2</a:t>
            </a:r>
            <a:r>
              <a:rPr lang="en-US" sz="2800" dirty="0"/>
              <a:t> emissions card into the envelope. Your company must pay the amount shown on the envelope to clean up the CO</a:t>
            </a:r>
            <a:r>
              <a:rPr lang="en-US" sz="2800" baseline="-25000" dirty="0"/>
              <a:t>2</a:t>
            </a:r>
            <a:r>
              <a:rPr lang="en-US" sz="2800" dirty="0"/>
              <a:t>. CO</a:t>
            </a:r>
            <a:r>
              <a:rPr lang="en-US" sz="2800" baseline="-25000" dirty="0"/>
              <a:t>2</a:t>
            </a:r>
            <a:r>
              <a:rPr lang="en-US" sz="2800" dirty="0"/>
              <a:t> emissions that are not cleaned up are released into the air. To release emissions, you will hold the cards up in the air. Each round is a new month.    </a:t>
            </a:r>
          </a:p>
          <a:p>
            <a:pPr marL="228600" lvl="1">
              <a:lnSpc>
                <a:spcPct val="100000"/>
              </a:lnSpc>
            </a:pPr>
            <a:r>
              <a:rPr lang="en-US" sz="2800" dirty="0"/>
              <a:t>After you decide what to do in each round, you must calculate your costs and profits. At the end of each round, you must put the six emissions cards back on your desk or table for the next round’s instructions.</a:t>
            </a:r>
          </a:p>
          <a:p>
            <a:pPr>
              <a:buFont typeface="Wingdings 2" panose="05020102010507070707" pitchFamily="18" charset="2"/>
              <a:buNone/>
              <a:defRPr/>
            </a:pPr>
            <a:endParaRPr lang="en-US" dirty="0"/>
          </a:p>
        </p:txBody>
      </p:sp>
      <p:sp>
        <p:nvSpPr>
          <p:cNvPr id="2" name="Slide Number Placeholder 1"/>
          <p:cNvSpPr>
            <a:spLocks noGrp="1"/>
          </p:cNvSpPr>
          <p:nvPr>
            <p:ph type="sldNum" sz="quarter" idx="12"/>
          </p:nvPr>
        </p:nvSpPr>
        <p:spPr/>
        <p:txBody>
          <a:bodyPr/>
          <a:lstStyle/>
          <a:p>
            <a:r>
              <a:rPr lang="en-US" dirty="0" smtClean="0"/>
              <a:t>5.</a:t>
            </a:r>
            <a:fld id="{0D99608D-507E-4769-AA8B-A6FCB1F3DF77}" type="slidenum">
              <a:rPr lang="en-US" smtClean="0"/>
              <a:t>2</a:t>
            </a:fld>
            <a:endParaRPr lang="en-US" dirty="0"/>
          </a:p>
        </p:txBody>
      </p:sp>
    </p:spTree>
    <p:extLst>
      <p:ext uri="{BB962C8B-B14F-4D97-AF65-F5344CB8AC3E}">
        <p14:creationId xmlns:p14="http://schemas.microsoft.com/office/powerpoint/2010/main" val="234081119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830512774"/>
              </p:ext>
            </p:extLst>
          </p:nvPr>
        </p:nvGraphicFramePr>
        <p:xfrm>
          <a:off x="2362201" y="381001"/>
          <a:ext cx="7315201" cy="5791203"/>
        </p:xfrm>
        <a:graphic>
          <a:graphicData uri="http://schemas.openxmlformats.org/drawingml/2006/table">
            <a:tbl>
              <a:tblPr/>
              <a:tblGrid>
                <a:gridCol w="1080168">
                  <a:extLst>
                    <a:ext uri="{9D8B030D-6E8A-4147-A177-3AD203B41FA5}">
                      <a16:colId xmlns:a16="http://schemas.microsoft.com/office/drawing/2014/main" val="20000"/>
                    </a:ext>
                  </a:extLst>
                </a:gridCol>
                <a:gridCol w="1030515">
                  <a:extLst>
                    <a:ext uri="{9D8B030D-6E8A-4147-A177-3AD203B41FA5}">
                      <a16:colId xmlns:a16="http://schemas.microsoft.com/office/drawing/2014/main" val="20001"/>
                    </a:ext>
                  </a:extLst>
                </a:gridCol>
                <a:gridCol w="950304">
                  <a:extLst>
                    <a:ext uri="{9D8B030D-6E8A-4147-A177-3AD203B41FA5}">
                      <a16:colId xmlns:a16="http://schemas.microsoft.com/office/drawing/2014/main" val="20002"/>
                    </a:ext>
                  </a:extLst>
                </a:gridCol>
                <a:gridCol w="950304">
                  <a:extLst>
                    <a:ext uri="{9D8B030D-6E8A-4147-A177-3AD203B41FA5}">
                      <a16:colId xmlns:a16="http://schemas.microsoft.com/office/drawing/2014/main" val="20003"/>
                    </a:ext>
                  </a:extLst>
                </a:gridCol>
                <a:gridCol w="1044265">
                  <a:extLst>
                    <a:ext uri="{9D8B030D-6E8A-4147-A177-3AD203B41FA5}">
                      <a16:colId xmlns:a16="http://schemas.microsoft.com/office/drawing/2014/main" val="20004"/>
                    </a:ext>
                  </a:extLst>
                </a:gridCol>
                <a:gridCol w="1203157">
                  <a:extLst>
                    <a:ext uri="{9D8B030D-6E8A-4147-A177-3AD203B41FA5}">
                      <a16:colId xmlns:a16="http://schemas.microsoft.com/office/drawing/2014/main" val="20005"/>
                    </a:ext>
                  </a:extLst>
                </a:gridCol>
                <a:gridCol w="1056488">
                  <a:extLst>
                    <a:ext uri="{9D8B030D-6E8A-4147-A177-3AD203B41FA5}">
                      <a16:colId xmlns:a16="http://schemas.microsoft.com/office/drawing/2014/main" val="20006"/>
                    </a:ext>
                  </a:extLst>
                </a:gridCol>
              </a:tblGrid>
              <a:tr h="1930403">
                <a:tc>
                  <a:txBody>
                    <a:bodyPr/>
                    <a:lstStyle/>
                    <a:p>
                      <a:pPr marL="0" marR="0" algn="ctr">
                        <a:lnSpc>
                          <a:spcPct val="115000"/>
                        </a:lnSpc>
                        <a:spcBef>
                          <a:spcPts val="0"/>
                        </a:spcBef>
                        <a:spcAft>
                          <a:spcPts val="1000"/>
                        </a:spcAft>
                      </a:pPr>
                      <a:r>
                        <a:rPr lang="en-US" sz="1500" b="1" dirty="0" smtClean="0">
                          <a:latin typeface="Calibri"/>
                          <a:ea typeface="Calibri"/>
                          <a:cs typeface="Times New Roman"/>
                        </a:rPr>
                        <a:t>Round:</a:t>
                      </a:r>
                      <a:r>
                        <a:rPr lang="en-US" sz="1500" b="1" baseline="0" dirty="0" smtClean="0">
                          <a:latin typeface="Calibri"/>
                          <a:ea typeface="Calibri"/>
                          <a:cs typeface="Times New Roman"/>
                        </a:rPr>
                        <a:t> </a:t>
                      </a:r>
                      <a:r>
                        <a:rPr lang="en-US" sz="1500" b="1" dirty="0" smtClean="0">
                          <a:latin typeface="Calibri"/>
                          <a:ea typeface="Calibri"/>
                          <a:cs typeface="Times New Roman"/>
                        </a:rPr>
                        <a:t>Firm</a:t>
                      </a:r>
                      <a:endParaRPr lang="en-US" sz="900" b="1"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500" b="1" dirty="0" smtClean="0">
                          <a:latin typeface="Calibri"/>
                          <a:ea typeface="Calibri"/>
                          <a:cs typeface="Times New Roman"/>
                        </a:rPr>
                        <a:t>Total</a:t>
                      </a:r>
                      <a:r>
                        <a:rPr lang="en-US" sz="900" b="1" baseline="0" dirty="0">
                          <a:latin typeface="Calibri"/>
                          <a:ea typeface="Calibri"/>
                          <a:cs typeface="Times New Roman"/>
                        </a:rPr>
                        <a:t> </a:t>
                      </a:r>
                      <a:r>
                        <a:rPr lang="en-US" sz="1500" b="1" dirty="0" smtClean="0">
                          <a:latin typeface="Calibri"/>
                          <a:ea typeface="Calibri"/>
                          <a:cs typeface="Times New Roman"/>
                        </a:rPr>
                        <a:t>revenue</a:t>
                      </a:r>
                      <a:endParaRPr lang="en-US" sz="900" b="1"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500" b="1" dirty="0" smtClean="0">
                          <a:latin typeface="Calibri"/>
                          <a:ea typeface="Calibri"/>
                          <a:cs typeface="Times New Roman"/>
                        </a:rPr>
                        <a:t>Total</a:t>
                      </a:r>
                      <a:r>
                        <a:rPr lang="en-US" sz="900" b="1" baseline="0" dirty="0">
                          <a:latin typeface="Calibri"/>
                          <a:ea typeface="Calibri"/>
                          <a:cs typeface="Times New Roman"/>
                        </a:rPr>
                        <a:t> </a:t>
                      </a:r>
                      <a:r>
                        <a:rPr lang="en-US" sz="1500" b="1" dirty="0" smtClean="0">
                          <a:latin typeface="Calibri"/>
                          <a:ea typeface="Calibri"/>
                          <a:cs typeface="Times New Roman"/>
                        </a:rPr>
                        <a:t>cost</a:t>
                      </a:r>
                      <a:endParaRPr lang="en-US" sz="900" b="1"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500" b="1" dirty="0" smtClean="0">
                          <a:latin typeface="Calibri"/>
                          <a:ea typeface="Calibri"/>
                          <a:cs typeface="Times New Roman"/>
                        </a:rPr>
                        <a:t>Total</a:t>
                      </a:r>
                      <a:r>
                        <a:rPr lang="en-US" sz="900" b="1" baseline="0" dirty="0">
                          <a:latin typeface="Calibri"/>
                          <a:ea typeface="Calibri"/>
                          <a:cs typeface="Times New Roman"/>
                        </a:rPr>
                        <a:t> </a:t>
                      </a:r>
                      <a:r>
                        <a:rPr lang="en-US" sz="1500" b="1" dirty="0" smtClean="0">
                          <a:latin typeface="Calibri"/>
                          <a:ea typeface="Calibri"/>
                          <a:cs typeface="Times New Roman"/>
                        </a:rPr>
                        <a:t>tax</a:t>
                      </a:r>
                      <a:endParaRPr lang="en-US" sz="900" b="1"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500" b="1" dirty="0" smtClean="0">
                          <a:latin typeface="Calibri"/>
                          <a:ea typeface="Calibri"/>
                          <a:cs typeface="Times New Roman"/>
                        </a:rPr>
                        <a:t>Profits</a:t>
                      </a:r>
                      <a:endParaRPr lang="en-US" sz="900" b="1"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500" b="1" dirty="0">
                          <a:latin typeface="Calibri"/>
                          <a:ea typeface="Calibri"/>
                          <a:cs typeface="Times New Roman"/>
                        </a:rPr>
                        <a:t>Pollution </a:t>
                      </a:r>
                      <a:r>
                        <a:rPr lang="en-US" sz="1500" b="1" dirty="0" smtClean="0">
                          <a:latin typeface="Calibri"/>
                          <a:ea typeface="Calibri"/>
                          <a:cs typeface="Times New Roman"/>
                        </a:rPr>
                        <a:t>released </a:t>
                      </a:r>
                      <a:r>
                        <a:rPr lang="en-US" sz="1500" b="1" dirty="0">
                          <a:latin typeface="Calibri"/>
                          <a:ea typeface="Calibri"/>
                          <a:cs typeface="Times New Roman"/>
                        </a:rPr>
                        <a:t>by </a:t>
                      </a:r>
                      <a:r>
                        <a:rPr lang="en-US" sz="1500" b="1" dirty="0" smtClean="0">
                          <a:latin typeface="Calibri"/>
                          <a:ea typeface="Calibri"/>
                          <a:cs typeface="Times New Roman"/>
                        </a:rPr>
                        <a:t>firm (units)</a:t>
                      </a:r>
                      <a:endParaRPr lang="en-US" sz="900" b="1"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500" b="1" dirty="0">
                          <a:latin typeface="Calibri"/>
                          <a:ea typeface="Calibri"/>
                          <a:cs typeface="Times New Roman"/>
                        </a:rPr>
                        <a:t>Total </a:t>
                      </a:r>
                      <a:r>
                        <a:rPr lang="en-US" sz="1500" b="1" dirty="0" smtClean="0">
                          <a:latin typeface="Calibri"/>
                          <a:ea typeface="Calibri"/>
                          <a:cs typeface="Times New Roman"/>
                        </a:rPr>
                        <a:t>pollution (units)</a:t>
                      </a:r>
                      <a:endParaRPr lang="en-US" sz="900" b="1"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86080">
                <a:tc>
                  <a:txBody>
                    <a:bodyPr/>
                    <a:lstStyle/>
                    <a:p>
                      <a:pPr marL="0" marR="0">
                        <a:lnSpc>
                          <a:spcPct val="115000"/>
                        </a:lnSpc>
                        <a:spcBef>
                          <a:spcPts val="0"/>
                        </a:spcBef>
                        <a:spcAft>
                          <a:spcPts val="1000"/>
                        </a:spcAft>
                      </a:pPr>
                      <a:r>
                        <a:rPr lang="en-US" sz="1500" dirty="0" smtClean="0">
                          <a:latin typeface="Calibri"/>
                          <a:ea typeface="Calibri"/>
                          <a:cs typeface="Times New Roman"/>
                        </a:rPr>
                        <a:t>1: Low-cost</a:t>
                      </a:r>
                      <a:endParaRPr lang="en-US" sz="9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$1,500</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$0</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$1,500</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6</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marR="0">
                        <a:lnSpc>
                          <a:spcPct val="115000"/>
                        </a:lnSpc>
                        <a:spcBef>
                          <a:spcPts val="0"/>
                        </a:spcBef>
                        <a:spcAft>
                          <a:spcPts val="1000"/>
                        </a:spcAft>
                      </a:pPr>
                      <a:r>
                        <a:rPr lang="en-US" sz="1500" dirty="0" smtClean="0">
                          <a:latin typeface="Calibri"/>
                          <a:ea typeface="Calibri"/>
                          <a:cs typeface="Times New Roman"/>
                        </a:rPr>
                        <a:t>12</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86080">
                <a:tc>
                  <a:txBody>
                    <a:bodyPr/>
                    <a:lstStyle/>
                    <a:p>
                      <a:pPr marL="0" marR="0">
                        <a:lnSpc>
                          <a:spcPct val="115000"/>
                        </a:lnSpc>
                        <a:spcBef>
                          <a:spcPts val="0"/>
                        </a:spcBef>
                        <a:spcAft>
                          <a:spcPts val="1000"/>
                        </a:spcAft>
                      </a:pPr>
                      <a:r>
                        <a:rPr lang="en-US" sz="1500" dirty="0" smtClean="0">
                          <a:latin typeface="Calibri"/>
                          <a:ea typeface="Calibri"/>
                          <a:cs typeface="Times New Roman"/>
                        </a:rPr>
                        <a:t>1: High</a:t>
                      </a:r>
                      <a:r>
                        <a:rPr kumimoji="0" lang="en-US" sz="1500" b="0" i="0" u="none" strike="noStrike" kern="1200" cap="none" spc="0" normalizeH="0" baseline="0" noProof="0" dirty="0" smtClean="0">
                          <a:ln>
                            <a:noFill/>
                          </a:ln>
                          <a:solidFill>
                            <a:prstClr val="black"/>
                          </a:solidFill>
                          <a:effectLst/>
                          <a:uLnTx/>
                          <a:uFillTx/>
                          <a:latin typeface="+mn-lt"/>
                          <a:ea typeface="Calibri"/>
                          <a:cs typeface="Times New Roman"/>
                        </a:rPr>
                        <a:t>-cost</a:t>
                      </a:r>
                      <a:endParaRPr lang="en-US" sz="9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$1,500</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$0</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$1,500</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6</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extLst>
                  <a:ext uri="{0D108BD9-81ED-4DB2-BD59-A6C34878D82A}">
                    <a16:rowId xmlns:a16="http://schemas.microsoft.com/office/drawing/2014/main" val="10002"/>
                  </a:ext>
                </a:extLst>
              </a:tr>
              <a:tr h="386080">
                <a:tc>
                  <a:txBody>
                    <a:bodyPr/>
                    <a:lstStyle/>
                    <a:p>
                      <a:pPr marL="0" marR="0">
                        <a:lnSpc>
                          <a:spcPct val="115000"/>
                        </a:lnSpc>
                        <a:spcBef>
                          <a:spcPts val="0"/>
                        </a:spcBef>
                        <a:spcAft>
                          <a:spcPts val="1000"/>
                        </a:spcAft>
                      </a:pPr>
                      <a:r>
                        <a:rPr lang="en-US" sz="1500" dirty="0" smtClean="0">
                          <a:latin typeface="Calibri"/>
                          <a:ea typeface="Calibri"/>
                          <a:cs typeface="Times New Roman"/>
                        </a:rPr>
                        <a:t>2: Low</a:t>
                      </a:r>
                      <a:r>
                        <a:rPr kumimoji="0" lang="en-US" sz="1500" b="0" i="0" u="none" strike="noStrike" kern="1200" cap="none" spc="0" normalizeH="0" baseline="0" noProof="0" dirty="0" smtClean="0">
                          <a:ln>
                            <a:noFill/>
                          </a:ln>
                          <a:solidFill>
                            <a:prstClr val="black"/>
                          </a:solidFill>
                          <a:effectLst/>
                          <a:uLnTx/>
                          <a:uFillTx/>
                          <a:latin typeface="+mn-lt"/>
                          <a:ea typeface="Calibri"/>
                          <a:cs typeface="Times New Roman"/>
                        </a:rPr>
                        <a:t>-cost</a:t>
                      </a:r>
                      <a:endParaRPr lang="en-US" sz="9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$1,500</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$1,000</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$500</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0</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marR="0">
                        <a:lnSpc>
                          <a:spcPct val="115000"/>
                        </a:lnSpc>
                        <a:spcBef>
                          <a:spcPts val="0"/>
                        </a:spcBef>
                        <a:spcAft>
                          <a:spcPts val="1000"/>
                        </a:spcAft>
                      </a:pPr>
                      <a:r>
                        <a:rPr lang="en-US" sz="1500" dirty="0" smtClean="0">
                          <a:latin typeface="Calibri"/>
                          <a:ea typeface="Calibri"/>
                          <a:cs typeface="Times New Roman"/>
                        </a:rPr>
                        <a:t>0</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386080">
                <a:tc>
                  <a:txBody>
                    <a:bodyPr/>
                    <a:lstStyle/>
                    <a:p>
                      <a:pPr marL="0" marR="0">
                        <a:lnSpc>
                          <a:spcPct val="115000"/>
                        </a:lnSpc>
                        <a:spcBef>
                          <a:spcPts val="0"/>
                        </a:spcBef>
                        <a:spcAft>
                          <a:spcPts val="1000"/>
                        </a:spcAft>
                      </a:pPr>
                      <a:r>
                        <a:rPr lang="en-US" sz="1500" dirty="0" smtClean="0">
                          <a:latin typeface="Calibri"/>
                          <a:ea typeface="Calibri"/>
                          <a:cs typeface="Times New Roman"/>
                        </a:rPr>
                        <a:t>2: High</a:t>
                      </a:r>
                      <a:r>
                        <a:rPr kumimoji="0" lang="en-US" sz="1500" b="0" i="0" u="none" strike="noStrike" kern="1200" cap="none" spc="0" normalizeH="0" baseline="0" noProof="0" dirty="0" smtClean="0">
                          <a:ln>
                            <a:noFill/>
                          </a:ln>
                          <a:solidFill>
                            <a:prstClr val="black"/>
                          </a:solidFill>
                          <a:effectLst/>
                          <a:uLnTx/>
                          <a:uFillTx/>
                          <a:latin typeface="+mn-lt"/>
                          <a:ea typeface="Calibri"/>
                          <a:cs typeface="Times New Roman"/>
                        </a:rPr>
                        <a:t>-cost</a:t>
                      </a:r>
                      <a:endParaRPr lang="en-US" sz="9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$1,500</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$6,000</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mn-lt"/>
                          <a:ea typeface="Calibri"/>
                          <a:cs typeface="Times New Roman"/>
                        </a:rPr>
                        <a:t>‒$4,500</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0</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extLst>
                  <a:ext uri="{0D108BD9-81ED-4DB2-BD59-A6C34878D82A}">
                    <a16:rowId xmlns:a16="http://schemas.microsoft.com/office/drawing/2014/main" val="10004"/>
                  </a:ext>
                </a:extLst>
              </a:tr>
              <a:tr h="386080">
                <a:tc>
                  <a:txBody>
                    <a:bodyPr/>
                    <a:lstStyle/>
                    <a:p>
                      <a:pPr marL="0" marR="0">
                        <a:lnSpc>
                          <a:spcPct val="115000"/>
                        </a:lnSpc>
                        <a:spcBef>
                          <a:spcPts val="0"/>
                        </a:spcBef>
                        <a:spcAft>
                          <a:spcPts val="1000"/>
                        </a:spcAft>
                      </a:pPr>
                      <a:r>
                        <a:rPr lang="en-US" sz="1500" dirty="0" smtClean="0">
                          <a:latin typeface="Calibri"/>
                          <a:ea typeface="Calibri"/>
                          <a:cs typeface="Times New Roman"/>
                        </a:rPr>
                        <a:t>3: Low</a:t>
                      </a:r>
                      <a:r>
                        <a:rPr kumimoji="0" lang="en-US" sz="1500" b="0" i="0" u="none" strike="noStrike" kern="1200" cap="none" spc="0" normalizeH="0" baseline="0" noProof="0" dirty="0" smtClean="0">
                          <a:ln>
                            <a:noFill/>
                          </a:ln>
                          <a:solidFill>
                            <a:prstClr val="black"/>
                          </a:solidFill>
                          <a:effectLst/>
                          <a:uLnTx/>
                          <a:uFillTx/>
                          <a:latin typeface="+mn-lt"/>
                          <a:ea typeface="Calibri"/>
                          <a:cs typeface="Times New Roman"/>
                        </a:rPr>
                        <a:t>-cost</a:t>
                      </a:r>
                      <a:endParaRPr lang="en-US" sz="9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$1,500</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$500</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$400</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solidFill>
                            <a:srgbClr val="FF0000"/>
                          </a:solidFill>
                          <a:latin typeface="Calibri"/>
                          <a:ea typeface="Calibri"/>
                          <a:cs typeface="Times New Roman"/>
                        </a:rPr>
                        <a:t>$600</a:t>
                      </a:r>
                      <a:endParaRPr lang="en-US" sz="1500" dirty="0">
                        <a:solidFill>
                          <a:srgbClr val="FF0000"/>
                        </a:solidFill>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1</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marR="0">
                        <a:lnSpc>
                          <a:spcPct val="115000"/>
                        </a:lnSpc>
                        <a:spcBef>
                          <a:spcPts val="0"/>
                        </a:spcBef>
                        <a:spcAft>
                          <a:spcPts val="1000"/>
                        </a:spcAft>
                      </a:pPr>
                      <a:r>
                        <a:rPr lang="en-US" sz="1500" dirty="0" smtClean="0">
                          <a:latin typeface="Calibri"/>
                          <a:ea typeface="Calibri"/>
                          <a:cs typeface="Times New Roman"/>
                        </a:rPr>
                        <a:t>6</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386080">
                <a:tc>
                  <a:txBody>
                    <a:bodyPr/>
                    <a:lstStyle/>
                    <a:p>
                      <a:pPr marL="0" marR="0">
                        <a:lnSpc>
                          <a:spcPct val="115000"/>
                        </a:lnSpc>
                        <a:spcBef>
                          <a:spcPts val="0"/>
                        </a:spcBef>
                        <a:spcAft>
                          <a:spcPts val="1000"/>
                        </a:spcAft>
                      </a:pPr>
                      <a:r>
                        <a:rPr lang="en-US" sz="1500" dirty="0" smtClean="0">
                          <a:latin typeface="Calibri"/>
                          <a:ea typeface="Calibri"/>
                          <a:cs typeface="Times New Roman"/>
                        </a:rPr>
                        <a:t>3: High</a:t>
                      </a:r>
                      <a:r>
                        <a:rPr kumimoji="0" lang="en-US" sz="1500" b="0" i="0" u="none" strike="noStrike" kern="1200" cap="none" spc="0" normalizeH="0" baseline="0" noProof="0" dirty="0" smtClean="0">
                          <a:ln>
                            <a:noFill/>
                          </a:ln>
                          <a:solidFill>
                            <a:prstClr val="black"/>
                          </a:solidFill>
                          <a:effectLst/>
                          <a:uLnTx/>
                          <a:uFillTx/>
                          <a:latin typeface="+mn-lt"/>
                          <a:ea typeface="Calibri"/>
                          <a:cs typeface="Times New Roman"/>
                        </a:rPr>
                        <a:t>-cost</a:t>
                      </a:r>
                      <a:endParaRPr lang="en-US" sz="9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$1,500</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$100</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$2,000</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solidFill>
                            <a:srgbClr val="FF0000"/>
                          </a:solidFill>
                          <a:latin typeface="+mn-lt"/>
                          <a:ea typeface="Calibri"/>
                          <a:cs typeface="Times New Roman"/>
                        </a:rPr>
                        <a:t>‒$</a:t>
                      </a:r>
                      <a:r>
                        <a:rPr lang="en-US" sz="1500" dirty="0" smtClean="0">
                          <a:solidFill>
                            <a:srgbClr val="FF0000"/>
                          </a:solidFill>
                          <a:latin typeface="Calibri"/>
                          <a:ea typeface="Calibri"/>
                          <a:cs typeface="Times New Roman"/>
                        </a:rPr>
                        <a:t>600</a:t>
                      </a:r>
                      <a:endParaRPr lang="en-US" sz="1500" dirty="0">
                        <a:solidFill>
                          <a:srgbClr val="FF0000"/>
                        </a:solidFill>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5</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extLst>
                  <a:ext uri="{0D108BD9-81ED-4DB2-BD59-A6C34878D82A}">
                    <a16:rowId xmlns:a16="http://schemas.microsoft.com/office/drawing/2014/main" val="10006"/>
                  </a:ext>
                </a:extLst>
              </a:tr>
              <a:tr h="386080">
                <a:tc>
                  <a:txBody>
                    <a:bodyPr/>
                    <a:lstStyle/>
                    <a:p>
                      <a:pPr marL="0" marR="0">
                        <a:lnSpc>
                          <a:spcPct val="115000"/>
                        </a:lnSpc>
                        <a:spcBef>
                          <a:spcPts val="0"/>
                        </a:spcBef>
                        <a:spcAft>
                          <a:spcPts val="1000"/>
                        </a:spcAft>
                      </a:pPr>
                      <a:r>
                        <a:rPr lang="en-US" sz="1500" dirty="0" smtClean="0">
                          <a:latin typeface="Calibri"/>
                          <a:ea typeface="Calibri"/>
                          <a:cs typeface="Times New Roman"/>
                        </a:rPr>
                        <a:t>4: Low</a:t>
                      </a:r>
                      <a:r>
                        <a:rPr kumimoji="0" lang="en-US" sz="1500" b="0" i="0" u="none" strike="noStrike" kern="1200" cap="none" spc="0" normalizeH="0" baseline="0" noProof="0" dirty="0" smtClean="0">
                          <a:ln>
                            <a:noFill/>
                          </a:ln>
                          <a:solidFill>
                            <a:prstClr val="black"/>
                          </a:solidFill>
                          <a:effectLst/>
                          <a:uLnTx/>
                          <a:uFillTx/>
                          <a:latin typeface="+mn-lt"/>
                          <a:ea typeface="Calibri"/>
                          <a:cs typeface="Times New Roman"/>
                        </a:rPr>
                        <a:t>-cost</a:t>
                      </a:r>
                      <a:endParaRPr lang="en-US" sz="9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$1,500</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$100</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endParaRPr lang="en-US" sz="150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solidFill>
                            <a:srgbClr val="00B050"/>
                          </a:solidFill>
                          <a:latin typeface="Calibri"/>
                          <a:ea typeface="Calibri"/>
                          <a:cs typeface="Times New Roman"/>
                        </a:rPr>
                        <a:t>$1,400</a:t>
                      </a:r>
                      <a:endParaRPr lang="en-US" sz="1500" dirty="0">
                        <a:solidFill>
                          <a:srgbClr val="00B050"/>
                        </a:solidFill>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3</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marR="0">
                        <a:lnSpc>
                          <a:spcPct val="115000"/>
                        </a:lnSpc>
                        <a:spcBef>
                          <a:spcPts val="0"/>
                        </a:spcBef>
                        <a:spcAft>
                          <a:spcPts val="1000"/>
                        </a:spcAft>
                      </a:pPr>
                      <a:r>
                        <a:rPr lang="en-US" sz="1500" dirty="0" smtClean="0">
                          <a:latin typeface="Calibri"/>
                          <a:ea typeface="Calibri"/>
                          <a:cs typeface="Times New Roman"/>
                        </a:rPr>
                        <a:t>6</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386080">
                <a:tc>
                  <a:txBody>
                    <a:bodyPr/>
                    <a:lstStyle/>
                    <a:p>
                      <a:pPr marL="0" marR="0">
                        <a:lnSpc>
                          <a:spcPct val="115000"/>
                        </a:lnSpc>
                        <a:spcBef>
                          <a:spcPts val="0"/>
                        </a:spcBef>
                        <a:spcAft>
                          <a:spcPts val="1000"/>
                        </a:spcAft>
                      </a:pPr>
                      <a:r>
                        <a:rPr lang="en-US" sz="1500" dirty="0" smtClean="0">
                          <a:latin typeface="Calibri"/>
                          <a:ea typeface="Calibri"/>
                          <a:cs typeface="Times New Roman"/>
                        </a:rPr>
                        <a:t>4: High</a:t>
                      </a:r>
                      <a:r>
                        <a:rPr kumimoji="0" lang="en-US" sz="1500" b="0" i="0" u="none" strike="noStrike" kern="1200" cap="none" spc="0" normalizeH="0" baseline="0" noProof="0" dirty="0" smtClean="0">
                          <a:ln>
                            <a:noFill/>
                          </a:ln>
                          <a:solidFill>
                            <a:prstClr val="black"/>
                          </a:solidFill>
                          <a:effectLst/>
                          <a:uLnTx/>
                          <a:uFillTx/>
                          <a:latin typeface="+mn-lt"/>
                          <a:ea typeface="Calibri"/>
                          <a:cs typeface="Times New Roman"/>
                        </a:rPr>
                        <a:t>-cost</a:t>
                      </a:r>
                      <a:endParaRPr lang="en-US" sz="9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$1,500</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$1,500</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solidFill>
                            <a:srgbClr val="00B050"/>
                          </a:solidFill>
                          <a:latin typeface="Calibri"/>
                          <a:ea typeface="Calibri"/>
                          <a:cs typeface="Times New Roman"/>
                        </a:rPr>
                        <a:t>$0</a:t>
                      </a:r>
                      <a:endParaRPr lang="en-US" sz="1500" dirty="0">
                        <a:solidFill>
                          <a:srgbClr val="00B050"/>
                        </a:solidFill>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3</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extLst>
                  <a:ext uri="{0D108BD9-81ED-4DB2-BD59-A6C34878D82A}">
                    <a16:rowId xmlns:a16="http://schemas.microsoft.com/office/drawing/2014/main" val="10008"/>
                  </a:ext>
                </a:extLst>
              </a:tr>
              <a:tr h="386080">
                <a:tc>
                  <a:txBody>
                    <a:bodyPr/>
                    <a:lstStyle/>
                    <a:p>
                      <a:pPr marL="0" marR="0">
                        <a:lnSpc>
                          <a:spcPct val="115000"/>
                        </a:lnSpc>
                        <a:spcBef>
                          <a:spcPts val="0"/>
                        </a:spcBef>
                        <a:spcAft>
                          <a:spcPts val="1000"/>
                        </a:spcAft>
                      </a:pPr>
                      <a:r>
                        <a:rPr lang="en-US" sz="1500" dirty="0" smtClean="0">
                          <a:latin typeface="Calibri"/>
                          <a:ea typeface="Calibri"/>
                          <a:cs typeface="Times New Roman"/>
                        </a:rPr>
                        <a:t>5: Low</a:t>
                      </a:r>
                      <a:r>
                        <a:rPr kumimoji="0" lang="en-US" sz="1500" b="0" i="0" u="none" strike="noStrike" kern="1200" cap="none" spc="0" normalizeH="0" baseline="0" noProof="0" dirty="0" smtClean="0">
                          <a:ln>
                            <a:noFill/>
                          </a:ln>
                          <a:solidFill>
                            <a:prstClr val="black"/>
                          </a:solidFill>
                          <a:effectLst/>
                          <a:uLnTx/>
                          <a:uFillTx/>
                          <a:latin typeface="+mn-lt"/>
                          <a:ea typeface="Calibri"/>
                          <a:cs typeface="Times New Roman"/>
                        </a:rPr>
                        <a:t>-cost</a:t>
                      </a:r>
                      <a:endParaRPr lang="en-US" sz="9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$2,300</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$500</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solidFill>
                            <a:srgbClr val="00B050"/>
                          </a:solidFill>
                          <a:latin typeface="Calibri"/>
                          <a:ea typeface="Calibri"/>
                          <a:cs typeface="Times New Roman"/>
                        </a:rPr>
                        <a:t>$1,800</a:t>
                      </a:r>
                      <a:endParaRPr lang="en-US" sz="1500" dirty="0">
                        <a:solidFill>
                          <a:srgbClr val="00B050"/>
                        </a:solidFill>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1</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marR="0">
                        <a:lnSpc>
                          <a:spcPct val="115000"/>
                        </a:lnSpc>
                        <a:spcBef>
                          <a:spcPts val="0"/>
                        </a:spcBef>
                        <a:spcAft>
                          <a:spcPts val="1000"/>
                        </a:spcAft>
                      </a:pPr>
                      <a:r>
                        <a:rPr lang="en-US" sz="1500" dirty="0" smtClean="0">
                          <a:latin typeface="Calibri"/>
                          <a:ea typeface="Calibri"/>
                          <a:cs typeface="Times New Roman"/>
                        </a:rPr>
                        <a:t>6</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r h="386080">
                <a:tc>
                  <a:txBody>
                    <a:bodyPr/>
                    <a:lstStyle/>
                    <a:p>
                      <a:pPr marL="0" marR="0">
                        <a:lnSpc>
                          <a:spcPct val="115000"/>
                        </a:lnSpc>
                        <a:spcBef>
                          <a:spcPts val="0"/>
                        </a:spcBef>
                        <a:spcAft>
                          <a:spcPts val="1000"/>
                        </a:spcAft>
                      </a:pPr>
                      <a:r>
                        <a:rPr lang="en-US" sz="1500" dirty="0" smtClean="0">
                          <a:latin typeface="Calibri"/>
                          <a:ea typeface="Calibri"/>
                          <a:cs typeface="Times New Roman"/>
                        </a:rPr>
                        <a:t>5: High</a:t>
                      </a:r>
                      <a:r>
                        <a:rPr kumimoji="0" lang="en-US" sz="1500" b="0" i="0" u="none" strike="noStrike" kern="1200" cap="none" spc="0" normalizeH="0" baseline="0" noProof="0" dirty="0" smtClean="0">
                          <a:ln>
                            <a:noFill/>
                          </a:ln>
                          <a:solidFill>
                            <a:prstClr val="black"/>
                          </a:solidFill>
                          <a:effectLst/>
                          <a:uLnTx/>
                          <a:uFillTx/>
                          <a:latin typeface="+mn-lt"/>
                          <a:ea typeface="Calibri"/>
                          <a:cs typeface="Times New Roman"/>
                        </a:rPr>
                        <a:t>-cost</a:t>
                      </a:r>
                      <a:endParaRPr lang="en-US" sz="9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$700</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$100</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solidFill>
                            <a:srgbClr val="00B050"/>
                          </a:solidFill>
                          <a:latin typeface="Calibri"/>
                          <a:ea typeface="Calibri"/>
                          <a:cs typeface="Times New Roman"/>
                        </a:rPr>
                        <a:t>$600</a:t>
                      </a:r>
                      <a:endParaRPr lang="en-US" sz="1500" dirty="0">
                        <a:solidFill>
                          <a:srgbClr val="00B050"/>
                        </a:solidFill>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5</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extLst>
                  <a:ext uri="{0D108BD9-81ED-4DB2-BD59-A6C34878D82A}">
                    <a16:rowId xmlns:a16="http://schemas.microsoft.com/office/drawing/2014/main" val="10010"/>
                  </a:ext>
                </a:extLst>
              </a:tr>
            </a:tbl>
          </a:graphicData>
        </a:graphic>
      </p:graphicFrame>
      <p:sp>
        <p:nvSpPr>
          <p:cNvPr id="2" name="Slide Number Placeholder 1"/>
          <p:cNvSpPr>
            <a:spLocks noGrp="1"/>
          </p:cNvSpPr>
          <p:nvPr>
            <p:ph type="sldNum" sz="quarter" idx="12"/>
          </p:nvPr>
        </p:nvSpPr>
        <p:spPr/>
        <p:txBody>
          <a:bodyPr/>
          <a:lstStyle/>
          <a:p>
            <a:r>
              <a:rPr lang="en-US" dirty="0" smtClean="0"/>
              <a:t>5.</a:t>
            </a:r>
            <a:fld id="{0D99608D-507E-4769-AA8B-A6FCB1F3DF77}" type="slidenum">
              <a:rPr lang="en-US" smtClean="0"/>
              <a:t>20</a:t>
            </a:fld>
            <a:endParaRPr lang="en-US" dirty="0"/>
          </a:p>
        </p:txBody>
      </p:sp>
    </p:spTree>
    <p:extLst>
      <p:ext uri="{BB962C8B-B14F-4D97-AF65-F5344CB8AC3E}">
        <p14:creationId xmlns:p14="http://schemas.microsoft.com/office/powerpoint/2010/main" val="51922452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Title 1"/>
          <p:cNvSpPr>
            <a:spLocks noGrp="1"/>
          </p:cNvSpPr>
          <p:nvPr>
            <p:ph type="title"/>
          </p:nvPr>
        </p:nvSpPr>
        <p:spPr/>
        <p:txBody>
          <a:bodyPr/>
          <a:lstStyle/>
          <a:p>
            <a:r>
              <a:rPr lang="en-US" altLang="en-US" b="1" dirty="0" smtClean="0"/>
              <a:t>Discuss the following:</a:t>
            </a:r>
          </a:p>
        </p:txBody>
      </p:sp>
      <p:sp>
        <p:nvSpPr>
          <p:cNvPr id="3" name="Content Placeholder 2"/>
          <p:cNvSpPr>
            <a:spLocks noGrp="1"/>
          </p:cNvSpPr>
          <p:nvPr>
            <p:ph sz="quarter" idx="1"/>
          </p:nvPr>
        </p:nvSpPr>
        <p:spPr/>
        <p:txBody>
          <a:bodyPr/>
          <a:lstStyle/>
          <a:p>
            <a:r>
              <a:rPr lang="en-US" altLang="en-US" dirty="0" smtClean="0"/>
              <a:t>Which rounds resulted in the lowest clean-up costs to the companies?  </a:t>
            </a:r>
          </a:p>
          <a:p>
            <a:pPr indent="0">
              <a:buNone/>
            </a:pPr>
            <a:r>
              <a:rPr lang="en-US" i="1" dirty="0"/>
              <a:t>If the </a:t>
            </a:r>
            <a:r>
              <a:rPr lang="en-US" i="1" dirty="0" smtClean="0"/>
              <a:t>companies </a:t>
            </a:r>
            <a:r>
              <a:rPr lang="en-US" i="1" dirty="0"/>
              <a:t>made good decisions, then Round 3, the tax </a:t>
            </a:r>
            <a:r>
              <a:rPr lang="en-US" i="1" dirty="0" smtClean="0"/>
              <a:t>round, </a:t>
            </a:r>
            <a:r>
              <a:rPr lang="en-US" i="1" dirty="0"/>
              <a:t>and Round 5, the tradable-permits round, should be the same—$600.</a:t>
            </a:r>
            <a:r>
              <a:rPr lang="en-US" dirty="0"/>
              <a:t> </a:t>
            </a:r>
            <a:r>
              <a:rPr lang="en-US" altLang="en-US" i="1" dirty="0" smtClean="0"/>
              <a:t>The </a:t>
            </a:r>
            <a:r>
              <a:rPr lang="en-US" altLang="en-US" i="1" dirty="0" smtClean="0"/>
              <a:t>tax of $400 is equivalent to issuing six permits in terms of protecting the environment. </a:t>
            </a:r>
          </a:p>
          <a:p>
            <a:pPr indent="0">
              <a:buNone/>
            </a:pPr>
            <a:r>
              <a:rPr lang="en-US" altLang="en-US" i="1" dirty="0" smtClean="0"/>
              <a:t>NOTE: In both cases, the low-cost firms clean more—makes sense!</a:t>
            </a:r>
          </a:p>
          <a:p>
            <a:endParaRPr lang="en-US" altLang="en-US" dirty="0" smtClean="0"/>
          </a:p>
          <a:p>
            <a:endParaRPr lang="en-US" altLang="en-US" dirty="0" smtClean="0"/>
          </a:p>
        </p:txBody>
      </p:sp>
      <p:sp>
        <p:nvSpPr>
          <p:cNvPr id="2" name="Slide Number Placeholder 1"/>
          <p:cNvSpPr>
            <a:spLocks noGrp="1"/>
          </p:cNvSpPr>
          <p:nvPr>
            <p:ph type="sldNum" sz="quarter" idx="12"/>
          </p:nvPr>
        </p:nvSpPr>
        <p:spPr/>
        <p:txBody>
          <a:bodyPr/>
          <a:lstStyle/>
          <a:p>
            <a:r>
              <a:rPr lang="en-US" dirty="0" smtClean="0"/>
              <a:t>5.</a:t>
            </a:r>
            <a:fld id="{0D99608D-507E-4769-AA8B-A6FCB1F3DF77}" type="slidenum">
              <a:rPr lang="en-US" smtClean="0"/>
              <a:t>21</a:t>
            </a:fld>
            <a:endParaRPr lang="en-US" dirty="0"/>
          </a:p>
        </p:txBody>
      </p:sp>
    </p:spTree>
    <p:extLst>
      <p:ext uri="{BB962C8B-B14F-4D97-AF65-F5344CB8AC3E}">
        <p14:creationId xmlns:p14="http://schemas.microsoft.com/office/powerpoint/2010/main" val="54470385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3234684047"/>
              </p:ext>
            </p:extLst>
          </p:nvPr>
        </p:nvGraphicFramePr>
        <p:xfrm>
          <a:off x="2362201" y="381001"/>
          <a:ext cx="7315201" cy="5791203"/>
        </p:xfrm>
        <a:graphic>
          <a:graphicData uri="http://schemas.openxmlformats.org/drawingml/2006/table">
            <a:tbl>
              <a:tblPr/>
              <a:tblGrid>
                <a:gridCol w="1080168">
                  <a:extLst>
                    <a:ext uri="{9D8B030D-6E8A-4147-A177-3AD203B41FA5}">
                      <a16:colId xmlns:a16="http://schemas.microsoft.com/office/drawing/2014/main" val="20000"/>
                    </a:ext>
                  </a:extLst>
                </a:gridCol>
                <a:gridCol w="1030515">
                  <a:extLst>
                    <a:ext uri="{9D8B030D-6E8A-4147-A177-3AD203B41FA5}">
                      <a16:colId xmlns:a16="http://schemas.microsoft.com/office/drawing/2014/main" val="20001"/>
                    </a:ext>
                  </a:extLst>
                </a:gridCol>
                <a:gridCol w="950304">
                  <a:extLst>
                    <a:ext uri="{9D8B030D-6E8A-4147-A177-3AD203B41FA5}">
                      <a16:colId xmlns:a16="http://schemas.microsoft.com/office/drawing/2014/main" val="20002"/>
                    </a:ext>
                  </a:extLst>
                </a:gridCol>
                <a:gridCol w="950304">
                  <a:extLst>
                    <a:ext uri="{9D8B030D-6E8A-4147-A177-3AD203B41FA5}">
                      <a16:colId xmlns:a16="http://schemas.microsoft.com/office/drawing/2014/main" val="20003"/>
                    </a:ext>
                  </a:extLst>
                </a:gridCol>
                <a:gridCol w="1044265">
                  <a:extLst>
                    <a:ext uri="{9D8B030D-6E8A-4147-A177-3AD203B41FA5}">
                      <a16:colId xmlns:a16="http://schemas.microsoft.com/office/drawing/2014/main" val="20004"/>
                    </a:ext>
                  </a:extLst>
                </a:gridCol>
                <a:gridCol w="1203157">
                  <a:extLst>
                    <a:ext uri="{9D8B030D-6E8A-4147-A177-3AD203B41FA5}">
                      <a16:colId xmlns:a16="http://schemas.microsoft.com/office/drawing/2014/main" val="20005"/>
                    </a:ext>
                  </a:extLst>
                </a:gridCol>
                <a:gridCol w="1056488">
                  <a:extLst>
                    <a:ext uri="{9D8B030D-6E8A-4147-A177-3AD203B41FA5}">
                      <a16:colId xmlns:a16="http://schemas.microsoft.com/office/drawing/2014/main" val="20006"/>
                    </a:ext>
                  </a:extLst>
                </a:gridCol>
              </a:tblGrid>
              <a:tr h="1930403">
                <a:tc>
                  <a:txBody>
                    <a:bodyPr/>
                    <a:lstStyle/>
                    <a:p>
                      <a:pPr marL="0" marR="0" algn="ctr">
                        <a:lnSpc>
                          <a:spcPct val="115000"/>
                        </a:lnSpc>
                        <a:spcBef>
                          <a:spcPts val="0"/>
                        </a:spcBef>
                        <a:spcAft>
                          <a:spcPts val="1000"/>
                        </a:spcAft>
                      </a:pPr>
                      <a:r>
                        <a:rPr lang="en-US" sz="1500" b="1" dirty="0" smtClean="0">
                          <a:latin typeface="Calibri"/>
                          <a:ea typeface="Calibri"/>
                          <a:cs typeface="Times New Roman"/>
                        </a:rPr>
                        <a:t>Round:</a:t>
                      </a:r>
                      <a:r>
                        <a:rPr lang="en-US" sz="1500" b="1" baseline="0" dirty="0" smtClean="0">
                          <a:latin typeface="Calibri"/>
                          <a:ea typeface="Calibri"/>
                          <a:cs typeface="Times New Roman"/>
                        </a:rPr>
                        <a:t> </a:t>
                      </a:r>
                      <a:r>
                        <a:rPr lang="en-US" sz="1500" b="1" dirty="0" smtClean="0">
                          <a:latin typeface="Calibri"/>
                          <a:ea typeface="Calibri"/>
                          <a:cs typeface="Times New Roman"/>
                        </a:rPr>
                        <a:t>Firm</a:t>
                      </a:r>
                      <a:endParaRPr lang="en-US" sz="900" b="1"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500" b="1" dirty="0" smtClean="0">
                          <a:latin typeface="Calibri"/>
                          <a:ea typeface="Calibri"/>
                          <a:cs typeface="Times New Roman"/>
                        </a:rPr>
                        <a:t>Total</a:t>
                      </a:r>
                      <a:r>
                        <a:rPr lang="en-US" sz="900" b="1" baseline="0" dirty="0">
                          <a:latin typeface="Calibri"/>
                          <a:ea typeface="Calibri"/>
                          <a:cs typeface="Times New Roman"/>
                        </a:rPr>
                        <a:t> </a:t>
                      </a:r>
                      <a:r>
                        <a:rPr lang="en-US" sz="1500" b="1" dirty="0" smtClean="0">
                          <a:latin typeface="Calibri"/>
                          <a:ea typeface="Calibri"/>
                          <a:cs typeface="Times New Roman"/>
                        </a:rPr>
                        <a:t>revenue</a:t>
                      </a:r>
                      <a:endParaRPr lang="en-US" sz="900" b="1"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500" b="1" dirty="0" smtClean="0">
                          <a:latin typeface="Calibri"/>
                          <a:ea typeface="Calibri"/>
                          <a:cs typeface="Times New Roman"/>
                        </a:rPr>
                        <a:t>Total</a:t>
                      </a:r>
                      <a:r>
                        <a:rPr lang="en-US" sz="900" b="1" baseline="0" dirty="0">
                          <a:latin typeface="Calibri"/>
                          <a:ea typeface="Calibri"/>
                          <a:cs typeface="Times New Roman"/>
                        </a:rPr>
                        <a:t> </a:t>
                      </a:r>
                      <a:r>
                        <a:rPr lang="en-US" sz="1500" b="1" dirty="0" smtClean="0">
                          <a:latin typeface="Calibri"/>
                          <a:ea typeface="Calibri"/>
                          <a:cs typeface="Times New Roman"/>
                        </a:rPr>
                        <a:t>cost</a:t>
                      </a:r>
                      <a:endParaRPr lang="en-US" sz="900" b="1"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500" b="1" dirty="0" smtClean="0">
                          <a:latin typeface="Calibri"/>
                          <a:ea typeface="Calibri"/>
                          <a:cs typeface="Times New Roman"/>
                        </a:rPr>
                        <a:t>Total</a:t>
                      </a:r>
                      <a:r>
                        <a:rPr lang="en-US" sz="900" b="1" baseline="0" dirty="0">
                          <a:latin typeface="Calibri"/>
                          <a:ea typeface="Calibri"/>
                          <a:cs typeface="Times New Roman"/>
                        </a:rPr>
                        <a:t> </a:t>
                      </a:r>
                      <a:r>
                        <a:rPr lang="en-US" sz="1500" b="1" dirty="0" smtClean="0">
                          <a:latin typeface="Calibri"/>
                          <a:ea typeface="Calibri"/>
                          <a:cs typeface="Times New Roman"/>
                        </a:rPr>
                        <a:t>tax</a:t>
                      </a:r>
                      <a:endParaRPr lang="en-US" sz="900" b="1"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500" b="1" dirty="0" smtClean="0">
                          <a:latin typeface="Calibri"/>
                          <a:ea typeface="Calibri"/>
                          <a:cs typeface="Times New Roman"/>
                        </a:rPr>
                        <a:t>Profits</a:t>
                      </a:r>
                      <a:endParaRPr lang="en-US" sz="900" b="1"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500" b="1" dirty="0">
                          <a:latin typeface="Calibri"/>
                          <a:ea typeface="Calibri"/>
                          <a:cs typeface="Times New Roman"/>
                        </a:rPr>
                        <a:t>Pollution </a:t>
                      </a:r>
                      <a:r>
                        <a:rPr lang="en-US" sz="1500" b="1" dirty="0" smtClean="0">
                          <a:latin typeface="Calibri"/>
                          <a:ea typeface="Calibri"/>
                          <a:cs typeface="Times New Roman"/>
                        </a:rPr>
                        <a:t>released </a:t>
                      </a:r>
                      <a:r>
                        <a:rPr lang="en-US" sz="1500" b="1" dirty="0">
                          <a:latin typeface="Calibri"/>
                          <a:ea typeface="Calibri"/>
                          <a:cs typeface="Times New Roman"/>
                        </a:rPr>
                        <a:t>by </a:t>
                      </a:r>
                      <a:r>
                        <a:rPr lang="en-US" sz="1500" b="1" dirty="0" smtClean="0">
                          <a:latin typeface="Calibri"/>
                          <a:ea typeface="Calibri"/>
                          <a:cs typeface="Times New Roman"/>
                        </a:rPr>
                        <a:t>firm (units)</a:t>
                      </a:r>
                      <a:endParaRPr lang="en-US" sz="900" b="1"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500" b="1" dirty="0">
                          <a:latin typeface="Calibri"/>
                          <a:ea typeface="Calibri"/>
                          <a:cs typeface="Times New Roman"/>
                        </a:rPr>
                        <a:t>Total </a:t>
                      </a:r>
                      <a:r>
                        <a:rPr lang="en-US" sz="1500" b="1" dirty="0" smtClean="0">
                          <a:latin typeface="Calibri"/>
                          <a:ea typeface="Calibri"/>
                          <a:cs typeface="Times New Roman"/>
                        </a:rPr>
                        <a:t>pollution (units)</a:t>
                      </a:r>
                      <a:endParaRPr lang="en-US" sz="900" b="1"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86080">
                <a:tc>
                  <a:txBody>
                    <a:bodyPr/>
                    <a:lstStyle/>
                    <a:p>
                      <a:pPr marL="0" marR="0">
                        <a:lnSpc>
                          <a:spcPct val="115000"/>
                        </a:lnSpc>
                        <a:spcBef>
                          <a:spcPts val="0"/>
                        </a:spcBef>
                        <a:spcAft>
                          <a:spcPts val="1000"/>
                        </a:spcAft>
                      </a:pPr>
                      <a:r>
                        <a:rPr lang="en-US" sz="1500" dirty="0" smtClean="0">
                          <a:latin typeface="Calibri"/>
                          <a:ea typeface="Calibri"/>
                          <a:cs typeface="Times New Roman"/>
                        </a:rPr>
                        <a:t>1: Low-cost</a:t>
                      </a:r>
                      <a:endParaRPr lang="en-US" sz="9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$1,500</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$0</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$1,500</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6</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marR="0">
                        <a:lnSpc>
                          <a:spcPct val="115000"/>
                        </a:lnSpc>
                        <a:spcBef>
                          <a:spcPts val="0"/>
                        </a:spcBef>
                        <a:spcAft>
                          <a:spcPts val="1000"/>
                        </a:spcAft>
                      </a:pPr>
                      <a:r>
                        <a:rPr lang="en-US" sz="1500" dirty="0" smtClean="0">
                          <a:latin typeface="Calibri"/>
                          <a:ea typeface="Calibri"/>
                          <a:cs typeface="Times New Roman"/>
                        </a:rPr>
                        <a:t>12</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86080">
                <a:tc>
                  <a:txBody>
                    <a:bodyPr/>
                    <a:lstStyle/>
                    <a:p>
                      <a:pPr marL="0" marR="0">
                        <a:lnSpc>
                          <a:spcPct val="115000"/>
                        </a:lnSpc>
                        <a:spcBef>
                          <a:spcPts val="0"/>
                        </a:spcBef>
                        <a:spcAft>
                          <a:spcPts val="1000"/>
                        </a:spcAft>
                      </a:pPr>
                      <a:r>
                        <a:rPr lang="en-US" sz="1500" dirty="0" smtClean="0">
                          <a:latin typeface="Calibri"/>
                          <a:ea typeface="Calibri"/>
                          <a:cs typeface="Times New Roman"/>
                        </a:rPr>
                        <a:t>1: High</a:t>
                      </a:r>
                      <a:r>
                        <a:rPr kumimoji="0" lang="en-US" sz="1500" b="0" i="0" u="none" strike="noStrike" kern="1200" cap="none" spc="0" normalizeH="0" baseline="0" noProof="0" dirty="0" smtClean="0">
                          <a:ln>
                            <a:noFill/>
                          </a:ln>
                          <a:solidFill>
                            <a:prstClr val="black"/>
                          </a:solidFill>
                          <a:effectLst/>
                          <a:uLnTx/>
                          <a:uFillTx/>
                          <a:latin typeface="+mn-lt"/>
                          <a:ea typeface="Calibri"/>
                          <a:cs typeface="Times New Roman"/>
                        </a:rPr>
                        <a:t>-cost</a:t>
                      </a:r>
                      <a:endParaRPr lang="en-US" sz="9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$1,500</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$0</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$1,500</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6</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extLst>
                  <a:ext uri="{0D108BD9-81ED-4DB2-BD59-A6C34878D82A}">
                    <a16:rowId xmlns:a16="http://schemas.microsoft.com/office/drawing/2014/main" val="10002"/>
                  </a:ext>
                </a:extLst>
              </a:tr>
              <a:tr h="386080">
                <a:tc>
                  <a:txBody>
                    <a:bodyPr/>
                    <a:lstStyle/>
                    <a:p>
                      <a:pPr marL="0" marR="0">
                        <a:lnSpc>
                          <a:spcPct val="115000"/>
                        </a:lnSpc>
                        <a:spcBef>
                          <a:spcPts val="0"/>
                        </a:spcBef>
                        <a:spcAft>
                          <a:spcPts val="1000"/>
                        </a:spcAft>
                      </a:pPr>
                      <a:r>
                        <a:rPr lang="en-US" sz="1500" dirty="0" smtClean="0">
                          <a:latin typeface="Calibri"/>
                          <a:ea typeface="Calibri"/>
                          <a:cs typeface="Times New Roman"/>
                        </a:rPr>
                        <a:t>2: Low</a:t>
                      </a:r>
                      <a:r>
                        <a:rPr kumimoji="0" lang="en-US" sz="1500" b="0" i="0" u="none" strike="noStrike" kern="1200" cap="none" spc="0" normalizeH="0" baseline="0" noProof="0" dirty="0" smtClean="0">
                          <a:ln>
                            <a:noFill/>
                          </a:ln>
                          <a:solidFill>
                            <a:prstClr val="black"/>
                          </a:solidFill>
                          <a:effectLst/>
                          <a:uLnTx/>
                          <a:uFillTx/>
                          <a:latin typeface="+mn-lt"/>
                          <a:ea typeface="Calibri"/>
                          <a:cs typeface="Times New Roman"/>
                        </a:rPr>
                        <a:t>-cost</a:t>
                      </a:r>
                      <a:endParaRPr lang="en-US" sz="9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$1,500</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$1,000</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$500</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0</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marR="0">
                        <a:lnSpc>
                          <a:spcPct val="115000"/>
                        </a:lnSpc>
                        <a:spcBef>
                          <a:spcPts val="0"/>
                        </a:spcBef>
                        <a:spcAft>
                          <a:spcPts val="1000"/>
                        </a:spcAft>
                      </a:pPr>
                      <a:r>
                        <a:rPr lang="en-US" sz="1500" dirty="0" smtClean="0">
                          <a:latin typeface="Calibri"/>
                          <a:ea typeface="Calibri"/>
                          <a:cs typeface="Times New Roman"/>
                        </a:rPr>
                        <a:t>0</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386080">
                <a:tc>
                  <a:txBody>
                    <a:bodyPr/>
                    <a:lstStyle/>
                    <a:p>
                      <a:pPr marL="0" marR="0">
                        <a:lnSpc>
                          <a:spcPct val="115000"/>
                        </a:lnSpc>
                        <a:spcBef>
                          <a:spcPts val="0"/>
                        </a:spcBef>
                        <a:spcAft>
                          <a:spcPts val="1000"/>
                        </a:spcAft>
                      </a:pPr>
                      <a:r>
                        <a:rPr lang="en-US" sz="1500" dirty="0" smtClean="0">
                          <a:latin typeface="Calibri"/>
                          <a:ea typeface="Calibri"/>
                          <a:cs typeface="Times New Roman"/>
                        </a:rPr>
                        <a:t>2: High</a:t>
                      </a:r>
                      <a:r>
                        <a:rPr kumimoji="0" lang="en-US" sz="1500" b="0" i="0" u="none" strike="noStrike" kern="1200" cap="none" spc="0" normalizeH="0" baseline="0" noProof="0" dirty="0" smtClean="0">
                          <a:ln>
                            <a:noFill/>
                          </a:ln>
                          <a:solidFill>
                            <a:prstClr val="black"/>
                          </a:solidFill>
                          <a:effectLst/>
                          <a:uLnTx/>
                          <a:uFillTx/>
                          <a:latin typeface="+mn-lt"/>
                          <a:ea typeface="Calibri"/>
                          <a:cs typeface="Times New Roman"/>
                        </a:rPr>
                        <a:t>-cost</a:t>
                      </a:r>
                      <a:endParaRPr lang="en-US" sz="9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$1,500</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$6,000</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mn-lt"/>
                          <a:ea typeface="Calibri"/>
                          <a:cs typeface="Times New Roman"/>
                        </a:rPr>
                        <a:t>‒$4,500</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0</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extLst>
                  <a:ext uri="{0D108BD9-81ED-4DB2-BD59-A6C34878D82A}">
                    <a16:rowId xmlns:a16="http://schemas.microsoft.com/office/drawing/2014/main" val="10004"/>
                  </a:ext>
                </a:extLst>
              </a:tr>
              <a:tr h="386080">
                <a:tc>
                  <a:txBody>
                    <a:bodyPr/>
                    <a:lstStyle/>
                    <a:p>
                      <a:pPr marL="0" marR="0">
                        <a:lnSpc>
                          <a:spcPct val="115000"/>
                        </a:lnSpc>
                        <a:spcBef>
                          <a:spcPts val="0"/>
                        </a:spcBef>
                        <a:spcAft>
                          <a:spcPts val="1000"/>
                        </a:spcAft>
                      </a:pPr>
                      <a:r>
                        <a:rPr lang="en-US" sz="1500" dirty="0" smtClean="0">
                          <a:latin typeface="Calibri"/>
                          <a:ea typeface="Calibri"/>
                          <a:cs typeface="Times New Roman"/>
                        </a:rPr>
                        <a:t>3: Low</a:t>
                      </a:r>
                      <a:r>
                        <a:rPr kumimoji="0" lang="en-US" sz="1500" b="0" i="0" u="none" strike="noStrike" kern="1200" cap="none" spc="0" normalizeH="0" baseline="0" noProof="0" dirty="0" smtClean="0">
                          <a:ln>
                            <a:noFill/>
                          </a:ln>
                          <a:solidFill>
                            <a:prstClr val="black"/>
                          </a:solidFill>
                          <a:effectLst/>
                          <a:uLnTx/>
                          <a:uFillTx/>
                          <a:latin typeface="+mn-lt"/>
                          <a:ea typeface="Calibri"/>
                          <a:cs typeface="Times New Roman"/>
                        </a:rPr>
                        <a:t>-cost</a:t>
                      </a:r>
                      <a:endParaRPr lang="en-US" sz="9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$1,500</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solidFill>
                            <a:srgbClr val="A70985"/>
                          </a:solidFill>
                          <a:latin typeface="Calibri"/>
                          <a:ea typeface="Calibri"/>
                          <a:cs typeface="Times New Roman"/>
                        </a:rPr>
                        <a:t>$500</a:t>
                      </a:r>
                      <a:endParaRPr lang="en-US" sz="1500" dirty="0">
                        <a:solidFill>
                          <a:srgbClr val="A70985"/>
                        </a:solidFill>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$400</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$600</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solidFill>
                            <a:srgbClr val="FF0000"/>
                          </a:solidFill>
                          <a:latin typeface="Calibri"/>
                          <a:ea typeface="Calibri"/>
                          <a:cs typeface="Times New Roman"/>
                        </a:rPr>
                        <a:t>1</a:t>
                      </a:r>
                      <a:endParaRPr lang="en-US" sz="1500" dirty="0">
                        <a:solidFill>
                          <a:srgbClr val="FF0000"/>
                        </a:solidFill>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marR="0">
                        <a:lnSpc>
                          <a:spcPct val="115000"/>
                        </a:lnSpc>
                        <a:spcBef>
                          <a:spcPts val="0"/>
                        </a:spcBef>
                        <a:spcAft>
                          <a:spcPts val="1000"/>
                        </a:spcAft>
                      </a:pPr>
                      <a:r>
                        <a:rPr lang="en-US" sz="1500" dirty="0" smtClean="0">
                          <a:latin typeface="Calibri"/>
                          <a:ea typeface="Calibri"/>
                          <a:cs typeface="Times New Roman"/>
                        </a:rPr>
                        <a:t>6</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386080">
                <a:tc>
                  <a:txBody>
                    <a:bodyPr/>
                    <a:lstStyle/>
                    <a:p>
                      <a:pPr marL="0" marR="0">
                        <a:lnSpc>
                          <a:spcPct val="115000"/>
                        </a:lnSpc>
                        <a:spcBef>
                          <a:spcPts val="0"/>
                        </a:spcBef>
                        <a:spcAft>
                          <a:spcPts val="1000"/>
                        </a:spcAft>
                      </a:pPr>
                      <a:r>
                        <a:rPr lang="en-US" sz="1500" dirty="0" smtClean="0">
                          <a:latin typeface="Calibri"/>
                          <a:ea typeface="Calibri"/>
                          <a:cs typeface="Times New Roman"/>
                        </a:rPr>
                        <a:t>3: High</a:t>
                      </a:r>
                      <a:r>
                        <a:rPr kumimoji="0" lang="en-US" sz="1500" b="0" i="0" u="none" strike="noStrike" kern="1200" cap="none" spc="0" normalizeH="0" baseline="0" noProof="0" dirty="0" smtClean="0">
                          <a:ln>
                            <a:noFill/>
                          </a:ln>
                          <a:solidFill>
                            <a:prstClr val="black"/>
                          </a:solidFill>
                          <a:effectLst/>
                          <a:uLnTx/>
                          <a:uFillTx/>
                          <a:latin typeface="+mn-lt"/>
                          <a:ea typeface="Calibri"/>
                          <a:cs typeface="Times New Roman"/>
                        </a:rPr>
                        <a:t>-cost</a:t>
                      </a:r>
                      <a:endParaRPr lang="en-US" sz="9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$1,500</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solidFill>
                            <a:srgbClr val="A70985"/>
                          </a:solidFill>
                          <a:latin typeface="Calibri"/>
                          <a:ea typeface="Calibri"/>
                          <a:cs typeface="Times New Roman"/>
                        </a:rPr>
                        <a:t>$100</a:t>
                      </a:r>
                      <a:endParaRPr lang="en-US" sz="1500" dirty="0">
                        <a:solidFill>
                          <a:srgbClr val="A70985"/>
                        </a:solidFill>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$2,000</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mn-lt"/>
                          <a:ea typeface="Calibri"/>
                          <a:cs typeface="Times New Roman"/>
                        </a:rPr>
                        <a:t>‒$600</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solidFill>
                            <a:srgbClr val="FF0000"/>
                          </a:solidFill>
                          <a:latin typeface="Calibri"/>
                          <a:ea typeface="Calibri"/>
                          <a:cs typeface="Times New Roman"/>
                        </a:rPr>
                        <a:t>5</a:t>
                      </a:r>
                      <a:endParaRPr lang="en-US" sz="1500" dirty="0">
                        <a:solidFill>
                          <a:srgbClr val="FF0000"/>
                        </a:solidFill>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extLst>
                  <a:ext uri="{0D108BD9-81ED-4DB2-BD59-A6C34878D82A}">
                    <a16:rowId xmlns:a16="http://schemas.microsoft.com/office/drawing/2014/main" val="10006"/>
                  </a:ext>
                </a:extLst>
              </a:tr>
              <a:tr h="386080">
                <a:tc>
                  <a:txBody>
                    <a:bodyPr/>
                    <a:lstStyle/>
                    <a:p>
                      <a:pPr marL="0" marR="0">
                        <a:lnSpc>
                          <a:spcPct val="115000"/>
                        </a:lnSpc>
                        <a:spcBef>
                          <a:spcPts val="0"/>
                        </a:spcBef>
                        <a:spcAft>
                          <a:spcPts val="1000"/>
                        </a:spcAft>
                      </a:pPr>
                      <a:r>
                        <a:rPr lang="en-US" sz="1500" dirty="0" smtClean="0">
                          <a:latin typeface="Calibri"/>
                          <a:ea typeface="Calibri"/>
                          <a:cs typeface="Times New Roman"/>
                        </a:rPr>
                        <a:t>4: Low</a:t>
                      </a:r>
                      <a:r>
                        <a:rPr kumimoji="0" lang="en-US" sz="1500" b="0" i="0" u="none" strike="noStrike" kern="1200" cap="none" spc="0" normalizeH="0" baseline="0" noProof="0" dirty="0" smtClean="0">
                          <a:ln>
                            <a:noFill/>
                          </a:ln>
                          <a:solidFill>
                            <a:prstClr val="black"/>
                          </a:solidFill>
                          <a:effectLst/>
                          <a:uLnTx/>
                          <a:uFillTx/>
                          <a:latin typeface="+mn-lt"/>
                          <a:ea typeface="Calibri"/>
                          <a:cs typeface="Times New Roman"/>
                        </a:rPr>
                        <a:t>-cost</a:t>
                      </a:r>
                      <a:endParaRPr lang="en-US" sz="9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$1,500</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$100</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endParaRPr lang="en-US" sz="150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$1,400</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3</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marR="0">
                        <a:lnSpc>
                          <a:spcPct val="115000"/>
                        </a:lnSpc>
                        <a:spcBef>
                          <a:spcPts val="0"/>
                        </a:spcBef>
                        <a:spcAft>
                          <a:spcPts val="1000"/>
                        </a:spcAft>
                      </a:pPr>
                      <a:r>
                        <a:rPr lang="en-US" sz="1500" dirty="0" smtClean="0">
                          <a:latin typeface="Calibri"/>
                          <a:ea typeface="Calibri"/>
                          <a:cs typeface="Times New Roman"/>
                        </a:rPr>
                        <a:t>6</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386080">
                <a:tc>
                  <a:txBody>
                    <a:bodyPr/>
                    <a:lstStyle/>
                    <a:p>
                      <a:pPr marL="0" marR="0">
                        <a:lnSpc>
                          <a:spcPct val="115000"/>
                        </a:lnSpc>
                        <a:spcBef>
                          <a:spcPts val="0"/>
                        </a:spcBef>
                        <a:spcAft>
                          <a:spcPts val="1000"/>
                        </a:spcAft>
                      </a:pPr>
                      <a:r>
                        <a:rPr lang="en-US" sz="1500" dirty="0" smtClean="0">
                          <a:latin typeface="Calibri"/>
                          <a:ea typeface="Calibri"/>
                          <a:cs typeface="Times New Roman"/>
                        </a:rPr>
                        <a:t>4: High</a:t>
                      </a:r>
                      <a:r>
                        <a:rPr kumimoji="0" lang="en-US" sz="1500" b="0" i="0" u="none" strike="noStrike" kern="1200" cap="none" spc="0" normalizeH="0" baseline="0" noProof="0" dirty="0" smtClean="0">
                          <a:ln>
                            <a:noFill/>
                          </a:ln>
                          <a:solidFill>
                            <a:prstClr val="black"/>
                          </a:solidFill>
                          <a:effectLst/>
                          <a:uLnTx/>
                          <a:uFillTx/>
                          <a:latin typeface="+mn-lt"/>
                          <a:ea typeface="Calibri"/>
                          <a:cs typeface="Times New Roman"/>
                        </a:rPr>
                        <a:t>-cost</a:t>
                      </a:r>
                      <a:endParaRPr lang="en-US" sz="9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$1,500</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$1,500</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$0</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3</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extLst>
                  <a:ext uri="{0D108BD9-81ED-4DB2-BD59-A6C34878D82A}">
                    <a16:rowId xmlns:a16="http://schemas.microsoft.com/office/drawing/2014/main" val="10008"/>
                  </a:ext>
                </a:extLst>
              </a:tr>
              <a:tr h="386080">
                <a:tc>
                  <a:txBody>
                    <a:bodyPr/>
                    <a:lstStyle/>
                    <a:p>
                      <a:pPr marL="0" marR="0">
                        <a:lnSpc>
                          <a:spcPct val="115000"/>
                        </a:lnSpc>
                        <a:spcBef>
                          <a:spcPts val="0"/>
                        </a:spcBef>
                        <a:spcAft>
                          <a:spcPts val="1000"/>
                        </a:spcAft>
                      </a:pPr>
                      <a:r>
                        <a:rPr lang="en-US" sz="1500" dirty="0" smtClean="0">
                          <a:latin typeface="Calibri"/>
                          <a:ea typeface="Calibri"/>
                          <a:cs typeface="Times New Roman"/>
                        </a:rPr>
                        <a:t>5: Low</a:t>
                      </a:r>
                      <a:r>
                        <a:rPr kumimoji="0" lang="en-US" sz="1500" b="0" i="0" u="none" strike="noStrike" kern="1200" cap="none" spc="0" normalizeH="0" baseline="0" noProof="0" dirty="0" smtClean="0">
                          <a:ln>
                            <a:noFill/>
                          </a:ln>
                          <a:solidFill>
                            <a:prstClr val="black"/>
                          </a:solidFill>
                          <a:effectLst/>
                          <a:uLnTx/>
                          <a:uFillTx/>
                          <a:latin typeface="+mn-lt"/>
                          <a:ea typeface="Calibri"/>
                          <a:cs typeface="Times New Roman"/>
                        </a:rPr>
                        <a:t>-cost</a:t>
                      </a:r>
                      <a:endParaRPr lang="en-US" sz="9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$2,300</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solidFill>
                            <a:srgbClr val="7030A0"/>
                          </a:solidFill>
                          <a:latin typeface="Calibri"/>
                          <a:ea typeface="Calibri"/>
                          <a:cs typeface="Times New Roman"/>
                        </a:rPr>
                        <a:t>$500</a:t>
                      </a:r>
                      <a:endParaRPr lang="en-US" sz="1500" dirty="0">
                        <a:solidFill>
                          <a:srgbClr val="7030A0"/>
                        </a:solidFill>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$1,800</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solidFill>
                            <a:srgbClr val="FF0000"/>
                          </a:solidFill>
                          <a:latin typeface="Calibri"/>
                          <a:ea typeface="Calibri"/>
                          <a:cs typeface="Times New Roman"/>
                        </a:rPr>
                        <a:t>1</a:t>
                      </a:r>
                      <a:endParaRPr lang="en-US" sz="1500" dirty="0">
                        <a:solidFill>
                          <a:srgbClr val="FF0000"/>
                        </a:solidFill>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marR="0">
                        <a:lnSpc>
                          <a:spcPct val="115000"/>
                        </a:lnSpc>
                        <a:spcBef>
                          <a:spcPts val="0"/>
                        </a:spcBef>
                        <a:spcAft>
                          <a:spcPts val="1000"/>
                        </a:spcAft>
                      </a:pPr>
                      <a:r>
                        <a:rPr lang="en-US" sz="1500" dirty="0" smtClean="0">
                          <a:latin typeface="Calibri"/>
                          <a:ea typeface="Calibri"/>
                          <a:cs typeface="Times New Roman"/>
                        </a:rPr>
                        <a:t>6</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r h="386080">
                <a:tc>
                  <a:txBody>
                    <a:bodyPr/>
                    <a:lstStyle/>
                    <a:p>
                      <a:pPr marL="0" marR="0">
                        <a:lnSpc>
                          <a:spcPct val="115000"/>
                        </a:lnSpc>
                        <a:spcBef>
                          <a:spcPts val="0"/>
                        </a:spcBef>
                        <a:spcAft>
                          <a:spcPts val="1000"/>
                        </a:spcAft>
                      </a:pPr>
                      <a:r>
                        <a:rPr lang="en-US" sz="1500" dirty="0" smtClean="0">
                          <a:latin typeface="Calibri"/>
                          <a:ea typeface="Calibri"/>
                          <a:cs typeface="Times New Roman"/>
                        </a:rPr>
                        <a:t>5: High</a:t>
                      </a:r>
                      <a:r>
                        <a:rPr kumimoji="0" lang="en-US" sz="1500" b="0" i="0" u="none" strike="noStrike" kern="1200" cap="none" spc="0" normalizeH="0" baseline="0" noProof="0" dirty="0" smtClean="0">
                          <a:ln>
                            <a:noFill/>
                          </a:ln>
                          <a:solidFill>
                            <a:prstClr val="black"/>
                          </a:solidFill>
                          <a:effectLst/>
                          <a:uLnTx/>
                          <a:uFillTx/>
                          <a:latin typeface="+mn-lt"/>
                          <a:ea typeface="Calibri"/>
                          <a:cs typeface="Times New Roman"/>
                        </a:rPr>
                        <a:t>-cost</a:t>
                      </a:r>
                      <a:endParaRPr lang="en-US" sz="9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$700</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solidFill>
                            <a:srgbClr val="7030A0"/>
                          </a:solidFill>
                          <a:latin typeface="Calibri"/>
                          <a:ea typeface="Calibri"/>
                          <a:cs typeface="Times New Roman"/>
                        </a:rPr>
                        <a:t>$100</a:t>
                      </a:r>
                      <a:endParaRPr lang="en-US" sz="1500" dirty="0">
                        <a:solidFill>
                          <a:srgbClr val="7030A0"/>
                        </a:solidFill>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$600</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solidFill>
                            <a:srgbClr val="FF0000"/>
                          </a:solidFill>
                          <a:latin typeface="Calibri"/>
                          <a:ea typeface="Calibri"/>
                          <a:cs typeface="Times New Roman"/>
                        </a:rPr>
                        <a:t>5</a:t>
                      </a:r>
                      <a:endParaRPr lang="en-US" sz="1500" dirty="0">
                        <a:solidFill>
                          <a:srgbClr val="FF0000"/>
                        </a:solidFill>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extLst>
                  <a:ext uri="{0D108BD9-81ED-4DB2-BD59-A6C34878D82A}">
                    <a16:rowId xmlns:a16="http://schemas.microsoft.com/office/drawing/2014/main" val="10010"/>
                  </a:ext>
                </a:extLst>
              </a:tr>
            </a:tbl>
          </a:graphicData>
        </a:graphic>
      </p:graphicFrame>
      <p:sp>
        <p:nvSpPr>
          <p:cNvPr id="2" name="Slide Number Placeholder 1"/>
          <p:cNvSpPr>
            <a:spLocks noGrp="1"/>
          </p:cNvSpPr>
          <p:nvPr>
            <p:ph type="sldNum" sz="quarter" idx="12"/>
          </p:nvPr>
        </p:nvSpPr>
        <p:spPr/>
        <p:txBody>
          <a:bodyPr/>
          <a:lstStyle/>
          <a:p>
            <a:r>
              <a:rPr lang="en-US" dirty="0" smtClean="0"/>
              <a:t>5.</a:t>
            </a:r>
            <a:fld id="{0D99608D-507E-4769-AA8B-A6FCB1F3DF77}" type="slidenum">
              <a:rPr lang="en-US" smtClean="0"/>
              <a:t>22</a:t>
            </a:fld>
            <a:endParaRPr lang="en-US" dirty="0"/>
          </a:p>
        </p:txBody>
      </p:sp>
    </p:spTree>
    <p:extLst>
      <p:ext uri="{BB962C8B-B14F-4D97-AF65-F5344CB8AC3E}">
        <p14:creationId xmlns:p14="http://schemas.microsoft.com/office/powerpoint/2010/main" val="266340693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Title 1"/>
          <p:cNvSpPr>
            <a:spLocks noGrp="1"/>
          </p:cNvSpPr>
          <p:nvPr>
            <p:ph type="title"/>
          </p:nvPr>
        </p:nvSpPr>
        <p:spPr/>
        <p:txBody>
          <a:bodyPr/>
          <a:lstStyle/>
          <a:p>
            <a:r>
              <a:rPr lang="en-US" altLang="en-US" b="1" dirty="0" smtClean="0"/>
              <a:t>Discuss the following:</a:t>
            </a:r>
          </a:p>
        </p:txBody>
      </p:sp>
      <p:sp>
        <p:nvSpPr>
          <p:cNvPr id="3" name="Content Placeholder 2"/>
          <p:cNvSpPr>
            <a:spLocks noGrp="1"/>
          </p:cNvSpPr>
          <p:nvPr>
            <p:ph sz="quarter" idx="1"/>
          </p:nvPr>
        </p:nvSpPr>
        <p:spPr>
          <a:xfrm>
            <a:off x="838200" y="1825625"/>
            <a:ext cx="10515600" cy="3678704"/>
          </a:xfrm>
        </p:spPr>
        <p:txBody>
          <a:bodyPr/>
          <a:lstStyle/>
          <a:p>
            <a:r>
              <a:rPr lang="en-US" altLang="en-US" dirty="0" smtClean="0"/>
              <a:t>Which type of government policy do companies prefer: Emissions tax, non-tradable permits, or tradable permits?  </a:t>
            </a:r>
          </a:p>
          <a:p>
            <a:pPr indent="0">
              <a:buNone/>
            </a:pPr>
            <a:r>
              <a:rPr lang="en-US" altLang="en-US" i="1" dirty="0" smtClean="0"/>
              <a:t>Tradable permits result in the highest profits because firms can trade to reduce costs and do not have to pay for the permits, as in an auction.</a:t>
            </a:r>
          </a:p>
          <a:p>
            <a:endParaRPr lang="en-US" altLang="en-US" dirty="0" smtClean="0"/>
          </a:p>
        </p:txBody>
      </p:sp>
      <p:sp>
        <p:nvSpPr>
          <p:cNvPr id="2" name="Slide Number Placeholder 1"/>
          <p:cNvSpPr>
            <a:spLocks noGrp="1"/>
          </p:cNvSpPr>
          <p:nvPr>
            <p:ph type="sldNum" sz="quarter" idx="12"/>
          </p:nvPr>
        </p:nvSpPr>
        <p:spPr/>
        <p:txBody>
          <a:bodyPr/>
          <a:lstStyle/>
          <a:p>
            <a:r>
              <a:rPr lang="en-US" dirty="0" smtClean="0"/>
              <a:t>5.</a:t>
            </a:r>
            <a:fld id="{0D99608D-507E-4769-AA8B-A6FCB1F3DF77}" type="slidenum">
              <a:rPr lang="en-US" smtClean="0"/>
              <a:t>23</a:t>
            </a:fld>
            <a:endParaRPr lang="en-US" dirty="0"/>
          </a:p>
        </p:txBody>
      </p:sp>
    </p:spTree>
    <p:extLst>
      <p:ext uri="{BB962C8B-B14F-4D97-AF65-F5344CB8AC3E}">
        <p14:creationId xmlns:p14="http://schemas.microsoft.com/office/powerpoint/2010/main" val="310020211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2084097185"/>
              </p:ext>
            </p:extLst>
          </p:nvPr>
        </p:nvGraphicFramePr>
        <p:xfrm>
          <a:off x="2362200" y="381000"/>
          <a:ext cx="7315201" cy="5791203"/>
        </p:xfrm>
        <a:graphic>
          <a:graphicData uri="http://schemas.openxmlformats.org/drawingml/2006/table">
            <a:tbl>
              <a:tblPr/>
              <a:tblGrid>
                <a:gridCol w="1080168">
                  <a:extLst>
                    <a:ext uri="{9D8B030D-6E8A-4147-A177-3AD203B41FA5}">
                      <a16:colId xmlns:a16="http://schemas.microsoft.com/office/drawing/2014/main" val="20000"/>
                    </a:ext>
                  </a:extLst>
                </a:gridCol>
                <a:gridCol w="1030515">
                  <a:extLst>
                    <a:ext uri="{9D8B030D-6E8A-4147-A177-3AD203B41FA5}">
                      <a16:colId xmlns:a16="http://schemas.microsoft.com/office/drawing/2014/main" val="20001"/>
                    </a:ext>
                  </a:extLst>
                </a:gridCol>
                <a:gridCol w="950304">
                  <a:extLst>
                    <a:ext uri="{9D8B030D-6E8A-4147-A177-3AD203B41FA5}">
                      <a16:colId xmlns:a16="http://schemas.microsoft.com/office/drawing/2014/main" val="20002"/>
                    </a:ext>
                  </a:extLst>
                </a:gridCol>
                <a:gridCol w="950304">
                  <a:extLst>
                    <a:ext uri="{9D8B030D-6E8A-4147-A177-3AD203B41FA5}">
                      <a16:colId xmlns:a16="http://schemas.microsoft.com/office/drawing/2014/main" val="20003"/>
                    </a:ext>
                  </a:extLst>
                </a:gridCol>
                <a:gridCol w="1044265">
                  <a:extLst>
                    <a:ext uri="{9D8B030D-6E8A-4147-A177-3AD203B41FA5}">
                      <a16:colId xmlns:a16="http://schemas.microsoft.com/office/drawing/2014/main" val="20004"/>
                    </a:ext>
                  </a:extLst>
                </a:gridCol>
                <a:gridCol w="1203157">
                  <a:extLst>
                    <a:ext uri="{9D8B030D-6E8A-4147-A177-3AD203B41FA5}">
                      <a16:colId xmlns:a16="http://schemas.microsoft.com/office/drawing/2014/main" val="20005"/>
                    </a:ext>
                  </a:extLst>
                </a:gridCol>
                <a:gridCol w="1056488">
                  <a:extLst>
                    <a:ext uri="{9D8B030D-6E8A-4147-A177-3AD203B41FA5}">
                      <a16:colId xmlns:a16="http://schemas.microsoft.com/office/drawing/2014/main" val="20006"/>
                    </a:ext>
                  </a:extLst>
                </a:gridCol>
              </a:tblGrid>
              <a:tr h="1930403">
                <a:tc>
                  <a:txBody>
                    <a:bodyPr/>
                    <a:lstStyle/>
                    <a:p>
                      <a:pPr marL="0" marR="0" algn="ctr">
                        <a:lnSpc>
                          <a:spcPct val="115000"/>
                        </a:lnSpc>
                        <a:spcBef>
                          <a:spcPts val="0"/>
                        </a:spcBef>
                        <a:spcAft>
                          <a:spcPts val="1000"/>
                        </a:spcAft>
                      </a:pPr>
                      <a:r>
                        <a:rPr lang="en-US" sz="1500" b="1" dirty="0" smtClean="0">
                          <a:latin typeface="Calibri"/>
                          <a:ea typeface="Calibri"/>
                          <a:cs typeface="Times New Roman"/>
                        </a:rPr>
                        <a:t>Round:</a:t>
                      </a:r>
                      <a:r>
                        <a:rPr lang="en-US" sz="1500" b="1" baseline="0" dirty="0" smtClean="0">
                          <a:latin typeface="Calibri"/>
                          <a:ea typeface="Calibri"/>
                          <a:cs typeface="Times New Roman"/>
                        </a:rPr>
                        <a:t> </a:t>
                      </a:r>
                      <a:r>
                        <a:rPr lang="en-US" sz="1500" b="1" dirty="0" smtClean="0">
                          <a:latin typeface="Calibri"/>
                          <a:ea typeface="Calibri"/>
                          <a:cs typeface="Times New Roman"/>
                        </a:rPr>
                        <a:t>Firm</a:t>
                      </a:r>
                      <a:endParaRPr lang="en-US" sz="900" b="1"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500" b="1" dirty="0" smtClean="0">
                          <a:latin typeface="Calibri"/>
                          <a:ea typeface="Calibri"/>
                          <a:cs typeface="Times New Roman"/>
                        </a:rPr>
                        <a:t>Total</a:t>
                      </a:r>
                      <a:r>
                        <a:rPr lang="en-US" sz="900" b="1" baseline="0" dirty="0">
                          <a:latin typeface="Calibri"/>
                          <a:ea typeface="Calibri"/>
                          <a:cs typeface="Times New Roman"/>
                        </a:rPr>
                        <a:t> </a:t>
                      </a:r>
                      <a:r>
                        <a:rPr lang="en-US" sz="1500" b="1" dirty="0" smtClean="0">
                          <a:latin typeface="Calibri"/>
                          <a:ea typeface="Calibri"/>
                          <a:cs typeface="Times New Roman"/>
                        </a:rPr>
                        <a:t>revenue</a:t>
                      </a:r>
                      <a:endParaRPr lang="en-US" sz="900" b="1"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500" b="1" dirty="0" smtClean="0">
                          <a:latin typeface="Calibri"/>
                          <a:ea typeface="Calibri"/>
                          <a:cs typeface="Times New Roman"/>
                        </a:rPr>
                        <a:t>Total</a:t>
                      </a:r>
                      <a:r>
                        <a:rPr lang="en-US" sz="900" b="1" baseline="0" dirty="0">
                          <a:latin typeface="Calibri"/>
                          <a:ea typeface="Calibri"/>
                          <a:cs typeface="Times New Roman"/>
                        </a:rPr>
                        <a:t> </a:t>
                      </a:r>
                      <a:r>
                        <a:rPr lang="en-US" sz="1500" b="1" dirty="0" smtClean="0">
                          <a:latin typeface="Calibri"/>
                          <a:ea typeface="Calibri"/>
                          <a:cs typeface="Times New Roman"/>
                        </a:rPr>
                        <a:t>cost</a:t>
                      </a:r>
                      <a:endParaRPr lang="en-US" sz="900" b="1"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500" b="1" dirty="0" smtClean="0">
                          <a:latin typeface="Calibri"/>
                          <a:ea typeface="Calibri"/>
                          <a:cs typeface="Times New Roman"/>
                        </a:rPr>
                        <a:t>Total</a:t>
                      </a:r>
                      <a:r>
                        <a:rPr lang="en-US" sz="900" b="1" baseline="0" dirty="0">
                          <a:latin typeface="Calibri"/>
                          <a:ea typeface="Calibri"/>
                          <a:cs typeface="Times New Roman"/>
                        </a:rPr>
                        <a:t> </a:t>
                      </a:r>
                      <a:r>
                        <a:rPr lang="en-US" sz="1500" b="1" dirty="0" smtClean="0">
                          <a:latin typeface="Calibri"/>
                          <a:ea typeface="Calibri"/>
                          <a:cs typeface="Times New Roman"/>
                        </a:rPr>
                        <a:t>tax</a:t>
                      </a:r>
                      <a:endParaRPr lang="en-US" sz="900" b="1"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500" b="1" dirty="0" smtClean="0">
                          <a:latin typeface="Calibri"/>
                          <a:ea typeface="Calibri"/>
                          <a:cs typeface="Times New Roman"/>
                        </a:rPr>
                        <a:t>Profits</a:t>
                      </a:r>
                      <a:endParaRPr lang="en-US" sz="900" b="1"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500" b="1" dirty="0">
                          <a:latin typeface="Calibri"/>
                          <a:ea typeface="Calibri"/>
                          <a:cs typeface="Times New Roman"/>
                        </a:rPr>
                        <a:t>Pollution </a:t>
                      </a:r>
                      <a:r>
                        <a:rPr lang="en-US" sz="1500" b="1" dirty="0" smtClean="0">
                          <a:latin typeface="Calibri"/>
                          <a:ea typeface="Calibri"/>
                          <a:cs typeface="Times New Roman"/>
                        </a:rPr>
                        <a:t>released </a:t>
                      </a:r>
                      <a:r>
                        <a:rPr lang="en-US" sz="1500" b="1" dirty="0">
                          <a:latin typeface="Calibri"/>
                          <a:ea typeface="Calibri"/>
                          <a:cs typeface="Times New Roman"/>
                        </a:rPr>
                        <a:t>by </a:t>
                      </a:r>
                      <a:r>
                        <a:rPr lang="en-US" sz="1500" b="1" dirty="0" smtClean="0">
                          <a:latin typeface="Calibri"/>
                          <a:ea typeface="Calibri"/>
                          <a:cs typeface="Times New Roman"/>
                        </a:rPr>
                        <a:t>firm (units)</a:t>
                      </a:r>
                      <a:endParaRPr lang="en-US" sz="900" b="1"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500" b="1" dirty="0">
                          <a:latin typeface="Calibri"/>
                          <a:ea typeface="Calibri"/>
                          <a:cs typeface="Times New Roman"/>
                        </a:rPr>
                        <a:t>Total </a:t>
                      </a:r>
                      <a:r>
                        <a:rPr lang="en-US" sz="1500" b="1" dirty="0" smtClean="0">
                          <a:latin typeface="Calibri"/>
                          <a:ea typeface="Calibri"/>
                          <a:cs typeface="Times New Roman"/>
                        </a:rPr>
                        <a:t>pollution (units)</a:t>
                      </a:r>
                      <a:endParaRPr lang="en-US" sz="900" b="1"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86080">
                <a:tc>
                  <a:txBody>
                    <a:bodyPr/>
                    <a:lstStyle/>
                    <a:p>
                      <a:pPr marL="0" marR="0">
                        <a:lnSpc>
                          <a:spcPct val="115000"/>
                        </a:lnSpc>
                        <a:spcBef>
                          <a:spcPts val="0"/>
                        </a:spcBef>
                        <a:spcAft>
                          <a:spcPts val="1000"/>
                        </a:spcAft>
                      </a:pPr>
                      <a:r>
                        <a:rPr lang="en-US" sz="1500" dirty="0" smtClean="0">
                          <a:latin typeface="Calibri"/>
                          <a:ea typeface="Calibri"/>
                          <a:cs typeface="Times New Roman"/>
                        </a:rPr>
                        <a:t>1: Low-cost</a:t>
                      </a:r>
                      <a:endParaRPr lang="en-US" sz="9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$1,500</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$0</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$1,500</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6</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marR="0">
                        <a:lnSpc>
                          <a:spcPct val="115000"/>
                        </a:lnSpc>
                        <a:spcBef>
                          <a:spcPts val="0"/>
                        </a:spcBef>
                        <a:spcAft>
                          <a:spcPts val="1000"/>
                        </a:spcAft>
                      </a:pPr>
                      <a:r>
                        <a:rPr lang="en-US" sz="1500" dirty="0" smtClean="0">
                          <a:latin typeface="Calibri"/>
                          <a:ea typeface="Calibri"/>
                          <a:cs typeface="Times New Roman"/>
                        </a:rPr>
                        <a:t>12</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86080">
                <a:tc>
                  <a:txBody>
                    <a:bodyPr/>
                    <a:lstStyle/>
                    <a:p>
                      <a:pPr marL="0" marR="0">
                        <a:lnSpc>
                          <a:spcPct val="115000"/>
                        </a:lnSpc>
                        <a:spcBef>
                          <a:spcPts val="0"/>
                        </a:spcBef>
                        <a:spcAft>
                          <a:spcPts val="1000"/>
                        </a:spcAft>
                      </a:pPr>
                      <a:r>
                        <a:rPr lang="en-US" sz="1500" dirty="0" smtClean="0">
                          <a:latin typeface="Calibri"/>
                          <a:ea typeface="Calibri"/>
                          <a:cs typeface="Times New Roman"/>
                        </a:rPr>
                        <a:t>1: High</a:t>
                      </a:r>
                      <a:r>
                        <a:rPr kumimoji="0" lang="en-US" sz="1500" b="0" i="0" u="none" strike="noStrike" kern="1200" cap="none" spc="0" normalizeH="0" baseline="0" noProof="0" dirty="0" smtClean="0">
                          <a:ln>
                            <a:noFill/>
                          </a:ln>
                          <a:solidFill>
                            <a:prstClr val="black"/>
                          </a:solidFill>
                          <a:effectLst/>
                          <a:uLnTx/>
                          <a:uFillTx/>
                          <a:latin typeface="+mn-lt"/>
                          <a:ea typeface="Calibri"/>
                          <a:cs typeface="Times New Roman"/>
                        </a:rPr>
                        <a:t>-cost</a:t>
                      </a:r>
                      <a:endParaRPr lang="en-US" sz="9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$1,500</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$0</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$1,500</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6</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extLst>
                  <a:ext uri="{0D108BD9-81ED-4DB2-BD59-A6C34878D82A}">
                    <a16:rowId xmlns:a16="http://schemas.microsoft.com/office/drawing/2014/main" val="10002"/>
                  </a:ext>
                </a:extLst>
              </a:tr>
              <a:tr h="386080">
                <a:tc>
                  <a:txBody>
                    <a:bodyPr/>
                    <a:lstStyle/>
                    <a:p>
                      <a:pPr marL="0" marR="0">
                        <a:lnSpc>
                          <a:spcPct val="115000"/>
                        </a:lnSpc>
                        <a:spcBef>
                          <a:spcPts val="0"/>
                        </a:spcBef>
                        <a:spcAft>
                          <a:spcPts val="1000"/>
                        </a:spcAft>
                      </a:pPr>
                      <a:r>
                        <a:rPr lang="en-US" sz="1500" dirty="0" smtClean="0">
                          <a:latin typeface="Calibri"/>
                          <a:ea typeface="Calibri"/>
                          <a:cs typeface="Times New Roman"/>
                        </a:rPr>
                        <a:t>2: Low</a:t>
                      </a:r>
                      <a:r>
                        <a:rPr kumimoji="0" lang="en-US" sz="1500" b="0" i="0" u="none" strike="noStrike" kern="1200" cap="none" spc="0" normalizeH="0" baseline="0" noProof="0" dirty="0" smtClean="0">
                          <a:ln>
                            <a:noFill/>
                          </a:ln>
                          <a:solidFill>
                            <a:prstClr val="black"/>
                          </a:solidFill>
                          <a:effectLst/>
                          <a:uLnTx/>
                          <a:uFillTx/>
                          <a:latin typeface="+mn-lt"/>
                          <a:ea typeface="Calibri"/>
                          <a:cs typeface="Times New Roman"/>
                        </a:rPr>
                        <a:t>-cost</a:t>
                      </a:r>
                      <a:endParaRPr lang="en-US" sz="9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$1,500</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$1,000</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$500</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0</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marR="0">
                        <a:lnSpc>
                          <a:spcPct val="115000"/>
                        </a:lnSpc>
                        <a:spcBef>
                          <a:spcPts val="0"/>
                        </a:spcBef>
                        <a:spcAft>
                          <a:spcPts val="1000"/>
                        </a:spcAft>
                      </a:pPr>
                      <a:r>
                        <a:rPr lang="en-US" sz="1500" dirty="0" smtClean="0">
                          <a:latin typeface="Calibri"/>
                          <a:ea typeface="Calibri"/>
                          <a:cs typeface="Times New Roman"/>
                        </a:rPr>
                        <a:t>0</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386080">
                <a:tc>
                  <a:txBody>
                    <a:bodyPr/>
                    <a:lstStyle/>
                    <a:p>
                      <a:pPr marL="0" marR="0">
                        <a:lnSpc>
                          <a:spcPct val="115000"/>
                        </a:lnSpc>
                        <a:spcBef>
                          <a:spcPts val="0"/>
                        </a:spcBef>
                        <a:spcAft>
                          <a:spcPts val="1000"/>
                        </a:spcAft>
                      </a:pPr>
                      <a:r>
                        <a:rPr lang="en-US" sz="1500" dirty="0" smtClean="0">
                          <a:latin typeface="Calibri"/>
                          <a:ea typeface="Calibri"/>
                          <a:cs typeface="Times New Roman"/>
                        </a:rPr>
                        <a:t>2: High</a:t>
                      </a:r>
                      <a:r>
                        <a:rPr kumimoji="0" lang="en-US" sz="1500" b="0" i="0" u="none" strike="noStrike" kern="1200" cap="none" spc="0" normalizeH="0" baseline="0" noProof="0" dirty="0" smtClean="0">
                          <a:ln>
                            <a:noFill/>
                          </a:ln>
                          <a:solidFill>
                            <a:prstClr val="black"/>
                          </a:solidFill>
                          <a:effectLst/>
                          <a:uLnTx/>
                          <a:uFillTx/>
                          <a:latin typeface="+mn-lt"/>
                          <a:ea typeface="Calibri"/>
                          <a:cs typeface="Times New Roman"/>
                        </a:rPr>
                        <a:t>-cost</a:t>
                      </a:r>
                      <a:endParaRPr lang="en-US" sz="9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$1,500</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$6,000</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mn-lt"/>
                          <a:ea typeface="Calibri"/>
                          <a:cs typeface="Times New Roman"/>
                        </a:rPr>
                        <a:t>‒$4,500</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0</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extLst>
                  <a:ext uri="{0D108BD9-81ED-4DB2-BD59-A6C34878D82A}">
                    <a16:rowId xmlns:a16="http://schemas.microsoft.com/office/drawing/2014/main" val="10004"/>
                  </a:ext>
                </a:extLst>
              </a:tr>
              <a:tr h="386080">
                <a:tc>
                  <a:txBody>
                    <a:bodyPr/>
                    <a:lstStyle/>
                    <a:p>
                      <a:pPr marL="0" marR="0">
                        <a:lnSpc>
                          <a:spcPct val="115000"/>
                        </a:lnSpc>
                        <a:spcBef>
                          <a:spcPts val="0"/>
                        </a:spcBef>
                        <a:spcAft>
                          <a:spcPts val="1000"/>
                        </a:spcAft>
                      </a:pPr>
                      <a:r>
                        <a:rPr lang="en-US" sz="1500" dirty="0" smtClean="0">
                          <a:latin typeface="Calibri"/>
                          <a:ea typeface="Calibri"/>
                          <a:cs typeface="Times New Roman"/>
                        </a:rPr>
                        <a:t>3: Low</a:t>
                      </a:r>
                      <a:r>
                        <a:rPr kumimoji="0" lang="en-US" sz="1500" b="0" i="0" u="none" strike="noStrike" kern="1200" cap="none" spc="0" normalizeH="0" baseline="0" noProof="0" dirty="0" smtClean="0">
                          <a:ln>
                            <a:noFill/>
                          </a:ln>
                          <a:solidFill>
                            <a:prstClr val="black"/>
                          </a:solidFill>
                          <a:effectLst/>
                          <a:uLnTx/>
                          <a:uFillTx/>
                          <a:latin typeface="+mn-lt"/>
                          <a:ea typeface="Calibri"/>
                          <a:cs typeface="Times New Roman"/>
                        </a:rPr>
                        <a:t>-cost</a:t>
                      </a:r>
                      <a:endParaRPr lang="en-US" sz="9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$1,500</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$500</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$400</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$600</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1</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marR="0">
                        <a:lnSpc>
                          <a:spcPct val="115000"/>
                        </a:lnSpc>
                        <a:spcBef>
                          <a:spcPts val="0"/>
                        </a:spcBef>
                        <a:spcAft>
                          <a:spcPts val="1000"/>
                        </a:spcAft>
                      </a:pPr>
                      <a:r>
                        <a:rPr lang="en-US" sz="1500" dirty="0" smtClean="0">
                          <a:latin typeface="Calibri"/>
                          <a:ea typeface="Calibri"/>
                          <a:cs typeface="Times New Roman"/>
                        </a:rPr>
                        <a:t>6</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386080">
                <a:tc>
                  <a:txBody>
                    <a:bodyPr/>
                    <a:lstStyle/>
                    <a:p>
                      <a:pPr marL="0" marR="0">
                        <a:lnSpc>
                          <a:spcPct val="115000"/>
                        </a:lnSpc>
                        <a:spcBef>
                          <a:spcPts val="0"/>
                        </a:spcBef>
                        <a:spcAft>
                          <a:spcPts val="1000"/>
                        </a:spcAft>
                      </a:pPr>
                      <a:r>
                        <a:rPr lang="en-US" sz="1500" dirty="0" smtClean="0">
                          <a:latin typeface="Calibri"/>
                          <a:ea typeface="Calibri"/>
                          <a:cs typeface="Times New Roman"/>
                        </a:rPr>
                        <a:t>3: High</a:t>
                      </a:r>
                      <a:r>
                        <a:rPr kumimoji="0" lang="en-US" sz="1500" b="0" i="0" u="none" strike="noStrike" kern="1200" cap="none" spc="0" normalizeH="0" baseline="0" noProof="0" dirty="0" smtClean="0">
                          <a:ln>
                            <a:noFill/>
                          </a:ln>
                          <a:solidFill>
                            <a:prstClr val="black"/>
                          </a:solidFill>
                          <a:effectLst/>
                          <a:uLnTx/>
                          <a:uFillTx/>
                          <a:latin typeface="+mn-lt"/>
                          <a:ea typeface="Calibri"/>
                          <a:cs typeface="Times New Roman"/>
                        </a:rPr>
                        <a:t>-cost</a:t>
                      </a:r>
                      <a:endParaRPr lang="en-US" sz="9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$1,500</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$100</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$2,000</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mn-lt"/>
                          <a:ea typeface="Calibri"/>
                          <a:cs typeface="Times New Roman"/>
                        </a:rPr>
                        <a:t>‒$600</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5</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extLst>
                  <a:ext uri="{0D108BD9-81ED-4DB2-BD59-A6C34878D82A}">
                    <a16:rowId xmlns:a16="http://schemas.microsoft.com/office/drawing/2014/main" val="10006"/>
                  </a:ext>
                </a:extLst>
              </a:tr>
              <a:tr h="386080">
                <a:tc>
                  <a:txBody>
                    <a:bodyPr/>
                    <a:lstStyle/>
                    <a:p>
                      <a:pPr marL="0" marR="0">
                        <a:lnSpc>
                          <a:spcPct val="115000"/>
                        </a:lnSpc>
                        <a:spcBef>
                          <a:spcPts val="0"/>
                        </a:spcBef>
                        <a:spcAft>
                          <a:spcPts val="1000"/>
                        </a:spcAft>
                      </a:pPr>
                      <a:r>
                        <a:rPr lang="en-US" sz="1500" dirty="0" smtClean="0">
                          <a:latin typeface="Calibri"/>
                          <a:ea typeface="Calibri"/>
                          <a:cs typeface="Times New Roman"/>
                        </a:rPr>
                        <a:t>4: Low</a:t>
                      </a:r>
                      <a:r>
                        <a:rPr kumimoji="0" lang="en-US" sz="1500" b="0" i="0" u="none" strike="noStrike" kern="1200" cap="none" spc="0" normalizeH="0" baseline="0" noProof="0" dirty="0" smtClean="0">
                          <a:ln>
                            <a:noFill/>
                          </a:ln>
                          <a:solidFill>
                            <a:prstClr val="black"/>
                          </a:solidFill>
                          <a:effectLst/>
                          <a:uLnTx/>
                          <a:uFillTx/>
                          <a:latin typeface="+mn-lt"/>
                          <a:ea typeface="Calibri"/>
                          <a:cs typeface="Times New Roman"/>
                        </a:rPr>
                        <a:t>-cost</a:t>
                      </a:r>
                      <a:endParaRPr lang="en-US" sz="9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$1,500</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$100</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endParaRPr lang="en-US" sz="150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$1,400</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3</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marR="0">
                        <a:lnSpc>
                          <a:spcPct val="115000"/>
                        </a:lnSpc>
                        <a:spcBef>
                          <a:spcPts val="0"/>
                        </a:spcBef>
                        <a:spcAft>
                          <a:spcPts val="1000"/>
                        </a:spcAft>
                      </a:pPr>
                      <a:r>
                        <a:rPr lang="en-US" sz="1500" dirty="0" smtClean="0">
                          <a:latin typeface="Calibri"/>
                          <a:ea typeface="Calibri"/>
                          <a:cs typeface="Times New Roman"/>
                        </a:rPr>
                        <a:t>6</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386080">
                <a:tc>
                  <a:txBody>
                    <a:bodyPr/>
                    <a:lstStyle/>
                    <a:p>
                      <a:pPr marL="0" marR="0">
                        <a:lnSpc>
                          <a:spcPct val="115000"/>
                        </a:lnSpc>
                        <a:spcBef>
                          <a:spcPts val="0"/>
                        </a:spcBef>
                        <a:spcAft>
                          <a:spcPts val="1000"/>
                        </a:spcAft>
                      </a:pPr>
                      <a:r>
                        <a:rPr lang="en-US" sz="1500" dirty="0" smtClean="0">
                          <a:latin typeface="Calibri"/>
                          <a:ea typeface="Calibri"/>
                          <a:cs typeface="Times New Roman"/>
                        </a:rPr>
                        <a:t>4: High</a:t>
                      </a:r>
                      <a:r>
                        <a:rPr kumimoji="0" lang="en-US" sz="1500" b="0" i="0" u="none" strike="noStrike" kern="1200" cap="none" spc="0" normalizeH="0" baseline="0" noProof="0" dirty="0" smtClean="0">
                          <a:ln>
                            <a:noFill/>
                          </a:ln>
                          <a:solidFill>
                            <a:prstClr val="black"/>
                          </a:solidFill>
                          <a:effectLst/>
                          <a:uLnTx/>
                          <a:uFillTx/>
                          <a:latin typeface="+mn-lt"/>
                          <a:ea typeface="Calibri"/>
                          <a:cs typeface="Times New Roman"/>
                        </a:rPr>
                        <a:t>-cost</a:t>
                      </a:r>
                      <a:endParaRPr lang="en-US" sz="9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$1,500</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$1,500</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$0</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3</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extLst>
                  <a:ext uri="{0D108BD9-81ED-4DB2-BD59-A6C34878D82A}">
                    <a16:rowId xmlns:a16="http://schemas.microsoft.com/office/drawing/2014/main" val="10008"/>
                  </a:ext>
                </a:extLst>
              </a:tr>
              <a:tr h="386080">
                <a:tc>
                  <a:txBody>
                    <a:bodyPr/>
                    <a:lstStyle/>
                    <a:p>
                      <a:pPr marL="0" marR="0">
                        <a:lnSpc>
                          <a:spcPct val="115000"/>
                        </a:lnSpc>
                        <a:spcBef>
                          <a:spcPts val="0"/>
                        </a:spcBef>
                        <a:spcAft>
                          <a:spcPts val="1000"/>
                        </a:spcAft>
                      </a:pPr>
                      <a:r>
                        <a:rPr lang="en-US" sz="1500" dirty="0" smtClean="0">
                          <a:latin typeface="Calibri"/>
                          <a:ea typeface="Calibri"/>
                          <a:cs typeface="Times New Roman"/>
                        </a:rPr>
                        <a:t>5: Low</a:t>
                      </a:r>
                      <a:r>
                        <a:rPr kumimoji="0" lang="en-US" sz="1500" b="0" i="0" u="none" strike="noStrike" kern="1200" cap="none" spc="0" normalizeH="0" baseline="0" noProof="0" dirty="0" smtClean="0">
                          <a:ln>
                            <a:noFill/>
                          </a:ln>
                          <a:solidFill>
                            <a:prstClr val="black"/>
                          </a:solidFill>
                          <a:effectLst/>
                          <a:uLnTx/>
                          <a:uFillTx/>
                          <a:latin typeface="+mn-lt"/>
                          <a:ea typeface="Calibri"/>
                          <a:cs typeface="Times New Roman"/>
                        </a:rPr>
                        <a:t>-cost</a:t>
                      </a:r>
                      <a:endParaRPr lang="en-US" sz="9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$2,300</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$500</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solidFill>
                            <a:srgbClr val="FF0000"/>
                          </a:solidFill>
                          <a:latin typeface="Calibri"/>
                          <a:ea typeface="Calibri"/>
                          <a:cs typeface="Times New Roman"/>
                        </a:rPr>
                        <a:t>$1,800</a:t>
                      </a:r>
                      <a:endParaRPr lang="en-US" sz="1500" dirty="0">
                        <a:solidFill>
                          <a:srgbClr val="FF0000"/>
                        </a:solidFill>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1</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marR="0">
                        <a:lnSpc>
                          <a:spcPct val="115000"/>
                        </a:lnSpc>
                        <a:spcBef>
                          <a:spcPts val="0"/>
                        </a:spcBef>
                        <a:spcAft>
                          <a:spcPts val="1000"/>
                        </a:spcAft>
                      </a:pPr>
                      <a:r>
                        <a:rPr lang="en-US" sz="1500" dirty="0" smtClean="0">
                          <a:latin typeface="Calibri"/>
                          <a:ea typeface="Calibri"/>
                          <a:cs typeface="Times New Roman"/>
                        </a:rPr>
                        <a:t>6</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r h="386080">
                <a:tc>
                  <a:txBody>
                    <a:bodyPr/>
                    <a:lstStyle/>
                    <a:p>
                      <a:pPr marL="0" marR="0">
                        <a:lnSpc>
                          <a:spcPct val="115000"/>
                        </a:lnSpc>
                        <a:spcBef>
                          <a:spcPts val="0"/>
                        </a:spcBef>
                        <a:spcAft>
                          <a:spcPts val="1000"/>
                        </a:spcAft>
                      </a:pPr>
                      <a:r>
                        <a:rPr lang="en-US" sz="1500" dirty="0" smtClean="0">
                          <a:latin typeface="Calibri"/>
                          <a:ea typeface="Calibri"/>
                          <a:cs typeface="Times New Roman"/>
                        </a:rPr>
                        <a:t>5: High</a:t>
                      </a:r>
                      <a:r>
                        <a:rPr kumimoji="0" lang="en-US" sz="1500" b="0" i="0" u="none" strike="noStrike" kern="1200" cap="none" spc="0" normalizeH="0" baseline="0" noProof="0" dirty="0" smtClean="0">
                          <a:ln>
                            <a:noFill/>
                          </a:ln>
                          <a:solidFill>
                            <a:prstClr val="black"/>
                          </a:solidFill>
                          <a:effectLst/>
                          <a:uLnTx/>
                          <a:uFillTx/>
                          <a:latin typeface="+mn-lt"/>
                          <a:ea typeface="Calibri"/>
                          <a:cs typeface="Times New Roman"/>
                        </a:rPr>
                        <a:t>-cost</a:t>
                      </a:r>
                      <a:endParaRPr lang="en-US" sz="9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$700</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$100</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solidFill>
                            <a:srgbClr val="FF0000"/>
                          </a:solidFill>
                          <a:latin typeface="Calibri"/>
                          <a:ea typeface="Calibri"/>
                          <a:cs typeface="Times New Roman"/>
                        </a:rPr>
                        <a:t>$600</a:t>
                      </a:r>
                      <a:endParaRPr lang="en-US" sz="1500" dirty="0">
                        <a:solidFill>
                          <a:srgbClr val="FF0000"/>
                        </a:solidFill>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5</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extLst>
                  <a:ext uri="{0D108BD9-81ED-4DB2-BD59-A6C34878D82A}">
                    <a16:rowId xmlns:a16="http://schemas.microsoft.com/office/drawing/2014/main" val="10010"/>
                  </a:ext>
                </a:extLst>
              </a:tr>
            </a:tbl>
          </a:graphicData>
        </a:graphic>
      </p:graphicFrame>
      <p:sp>
        <p:nvSpPr>
          <p:cNvPr id="2" name="Slide Number Placeholder 1"/>
          <p:cNvSpPr>
            <a:spLocks noGrp="1"/>
          </p:cNvSpPr>
          <p:nvPr>
            <p:ph type="sldNum" sz="quarter" idx="12"/>
          </p:nvPr>
        </p:nvSpPr>
        <p:spPr/>
        <p:txBody>
          <a:bodyPr/>
          <a:lstStyle/>
          <a:p>
            <a:r>
              <a:rPr lang="en-US" dirty="0" smtClean="0"/>
              <a:t>5.</a:t>
            </a:r>
            <a:fld id="{0D99608D-507E-4769-AA8B-A6FCB1F3DF77}" type="slidenum">
              <a:rPr lang="en-US" smtClean="0"/>
              <a:t>24</a:t>
            </a:fld>
            <a:endParaRPr lang="en-US" dirty="0"/>
          </a:p>
        </p:txBody>
      </p:sp>
    </p:spTree>
    <p:extLst>
      <p:ext uri="{BB962C8B-B14F-4D97-AF65-F5344CB8AC3E}">
        <p14:creationId xmlns:p14="http://schemas.microsoft.com/office/powerpoint/2010/main" val="151501986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Title 1"/>
          <p:cNvSpPr>
            <a:spLocks noGrp="1"/>
          </p:cNvSpPr>
          <p:nvPr>
            <p:ph type="title"/>
          </p:nvPr>
        </p:nvSpPr>
        <p:spPr>
          <a:xfrm>
            <a:off x="838200" y="2766218"/>
            <a:ext cx="10515600" cy="1325563"/>
          </a:xfrm>
        </p:spPr>
        <p:txBody>
          <a:bodyPr/>
          <a:lstStyle/>
          <a:p>
            <a:pPr algn="ctr"/>
            <a:r>
              <a:rPr lang="en-US" altLang="en-US" b="1" dirty="0" smtClean="0">
                <a:latin typeface="+mn-lt"/>
              </a:rPr>
              <a:t>Round 1:  </a:t>
            </a:r>
            <a:r>
              <a:rPr lang="en-US" altLang="en-US" dirty="0" smtClean="0">
                <a:latin typeface="+mn-lt"/>
              </a:rPr>
              <a:t>Pollute as much as you want</a:t>
            </a:r>
          </a:p>
        </p:txBody>
      </p:sp>
      <p:sp>
        <p:nvSpPr>
          <p:cNvPr id="2" name="Slide Number Placeholder 1"/>
          <p:cNvSpPr>
            <a:spLocks noGrp="1"/>
          </p:cNvSpPr>
          <p:nvPr>
            <p:ph type="sldNum" sz="quarter" idx="12"/>
          </p:nvPr>
        </p:nvSpPr>
        <p:spPr/>
        <p:txBody>
          <a:bodyPr/>
          <a:lstStyle/>
          <a:p>
            <a:r>
              <a:rPr lang="en-US" dirty="0" smtClean="0"/>
              <a:t>5.</a:t>
            </a:r>
            <a:fld id="{0D99608D-507E-4769-AA8B-A6FCB1F3DF77}" type="slidenum">
              <a:rPr lang="en-US" smtClean="0"/>
              <a:t>3</a:t>
            </a:fld>
            <a:endParaRPr lang="en-US" dirty="0"/>
          </a:p>
        </p:txBody>
      </p:sp>
    </p:spTree>
    <p:extLst>
      <p:ext uri="{BB962C8B-B14F-4D97-AF65-F5344CB8AC3E}">
        <p14:creationId xmlns:p14="http://schemas.microsoft.com/office/powerpoint/2010/main" val="236763288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2711994591"/>
              </p:ext>
            </p:extLst>
          </p:nvPr>
        </p:nvGraphicFramePr>
        <p:xfrm>
          <a:off x="2362201" y="381001"/>
          <a:ext cx="7315201" cy="5791203"/>
        </p:xfrm>
        <a:graphic>
          <a:graphicData uri="http://schemas.openxmlformats.org/drawingml/2006/table">
            <a:tbl>
              <a:tblPr/>
              <a:tblGrid>
                <a:gridCol w="1080168">
                  <a:extLst>
                    <a:ext uri="{9D8B030D-6E8A-4147-A177-3AD203B41FA5}">
                      <a16:colId xmlns:a16="http://schemas.microsoft.com/office/drawing/2014/main" val="20000"/>
                    </a:ext>
                  </a:extLst>
                </a:gridCol>
                <a:gridCol w="1030515">
                  <a:extLst>
                    <a:ext uri="{9D8B030D-6E8A-4147-A177-3AD203B41FA5}">
                      <a16:colId xmlns:a16="http://schemas.microsoft.com/office/drawing/2014/main" val="20001"/>
                    </a:ext>
                  </a:extLst>
                </a:gridCol>
                <a:gridCol w="950304">
                  <a:extLst>
                    <a:ext uri="{9D8B030D-6E8A-4147-A177-3AD203B41FA5}">
                      <a16:colId xmlns:a16="http://schemas.microsoft.com/office/drawing/2014/main" val="20002"/>
                    </a:ext>
                  </a:extLst>
                </a:gridCol>
                <a:gridCol w="950304">
                  <a:extLst>
                    <a:ext uri="{9D8B030D-6E8A-4147-A177-3AD203B41FA5}">
                      <a16:colId xmlns:a16="http://schemas.microsoft.com/office/drawing/2014/main" val="20003"/>
                    </a:ext>
                  </a:extLst>
                </a:gridCol>
                <a:gridCol w="1044265">
                  <a:extLst>
                    <a:ext uri="{9D8B030D-6E8A-4147-A177-3AD203B41FA5}">
                      <a16:colId xmlns:a16="http://schemas.microsoft.com/office/drawing/2014/main" val="20004"/>
                    </a:ext>
                  </a:extLst>
                </a:gridCol>
                <a:gridCol w="1203157">
                  <a:extLst>
                    <a:ext uri="{9D8B030D-6E8A-4147-A177-3AD203B41FA5}">
                      <a16:colId xmlns:a16="http://schemas.microsoft.com/office/drawing/2014/main" val="20005"/>
                    </a:ext>
                  </a:extLst>
                </a:gridCol>
                <a:gridCol w="1056488">
                  <a:extLst>
                    <a:ext uri="{9D8B030D-6E8A-4147-A177-3AD203B41FA5}">
                      <a16:colId xmlns:a16="http://schemas.microsoft.com/office/drawing/2014/main" val="20006"/>
                    </a:ext>
                  </a:extLst>
                </a:gridCol>
              </a:tblGrid>
              <a:tr h="1930403">
                <a:tc>
                  <a:txBody>
                    <a:bodyPr/>
                    <a:lstStyle/>
                    <a:p>
                      <a:pPr marL="0" marR="0" algn="ctr">
                        <a:lnSpc>
                          <a:spcPct val="115000"/>
                        </a:lnSpc>
                        <a:spcBef>
                          <a:spcPts val="0"/>
                        </a:spcBef>
                        <a:spcAft>
                          <a:spcPts val="1000"/>
                        </a:spcAft>
                      </a:pPr>
                      <a:r>
                        <a:rPr lang="en-US" sz="1500" b="1" dirty="0" smtClean="0">
                          <a:latin typeface="Calibri"/>
                          <a:ea typeface="Calibri"/>
                          <a:cs typeface="Times New Roman"/>
                        </a:rPr>
                        <a:t>Round:</a:t>
                      </a:r>
                      <a:r>
                        <a:rPr lang="en-US" sz="1500" b="1" baseline="0" dirty="0" smtClean="0">
                          <a:latin typeface="Calibri"/>
                          <a:ea typeface="Calibri"/>
                          <a:cs typeface="Times New Roman"/>
                        </a:rPr>
                        <a:t> </a:t>
                      </a:r>
                      <a:r>
                        <a:rPr lang="en-US" sz="1500" b="1" dirty="0" smtClean="0">
                          <a:latin typeface="Calibri"/>
                          <a:ea typeface="Calibri"/>
                          <a:cs typeface="Times New Roman"/>
                        </a:rPr>
                        <a:t>Firm</a:t>
                      </a:r>
                      <a:endParaRPr lang="en-US" sz="900" b="1"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500" b="1" dirty="0" smtClean="0">
                          <a:latin typeface="Calibri"/>
                          <a:ea typeface="Calibri"/>
                          <a:cs typeface="Times New Roman"/>
                        </a:rPr>
                        <a:t>Total</a:t>
                      </a:r>
                      <a:r>
                        <a:rPr lang="en-US" sz="900" b="1" baseline="0" dirty="0">
                          <a:latin typeface="Calibri"/>
                          <a:ea typeface="Calibri"/>
                          <a:cs typeface="Times New Roman"/>
                        </a:rPr>
                        <a:t> </a:t>
                      </a:r>
                      <a:r>
                        <a:rPr lang="en-US" sz="1500" b="1" dirty="0" smtClean="0">
                          <a:latin typeface="Calibri"/>
                          <a:ea typeface="Calibri"/>
                          <a:cs typeface="Times New Roman"/>
                        </a:rPr>
                        <a:t>revenue</a:t>
                      </a:r>
                      <a:endParaRPr lang="en-US" sz="900" b="1"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500" b="1" dirty="0" smtClean="0">
                          <a:latin typeface="Calibri"/>
                          <a:ea typeface="Calibri"/>
                          <a:cs typeface="Times New Roman"/>
                        </a:rPr>
                        <a:t>Total</a:t>
                      </a:r>
                      <a:r>
                        <a:rPr lang="en-US" sz="900" b="1" baseline="0" dirty="0">
                          <a:latin typeface="Calibri"/>
                          <a:ea typeface="Calibri"/>
                          <a:cs typeface="Times New Roman"/>
                        </a:rPr>
                        <a:t> </a:t>
                      </a:r>
                      <a:r>
                        <a:rPr lang="en-US" sz="1500" b="1" dirty="0" smtClean="0">
                          <a:latin typeface="Calibri"/>
                          <a:ea typeface="Calibri"/>
                          <a:cs typeface="Times New Roman"/>
                        </a:rPr>
                        <a:t>cost</a:t>
                      </a:r>
                      <a:endParaRPr lang="en-US" sz="900" b="1"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500" b="1" dirty="0" smtClean="0">
                          <a:latin typeface="Calibri"/>
                          <a:ea typeface="Calibri"/>
                          <a:cs typeface="Times New Roman"/>
                        </a:rPr>
                        <a:t>Total</a:t>
                      </a:r>
                      <a:r>
                        <a:rPr lang="en-US" sz="900" b="1" baseline="0" dirty="0">
                          <a:latin typeface="Calibri"/>
                          <a:ea typeface="Calibri"/>
                          <a:cs typeface="Times New Roman"/>
                        </a:rPr>
                        <a:t> </a:t>
                      </a:r>
                      <a:r>
                        <a:rPr lang="en-US" sz="1500" b="1" dirty="0" smtClean="0">
                          <a:latin typeface="Calibri"/>
                          <a:ea typeface="Calibri"/>
                          <a:cs typeface="Times New Roman"/>
                        </a:rPr>
                        <a:t>tax</a:t>
                      </a:r>
                      <a:endParaRPr lang="en-US" sz="900" b="1"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500" b="1" dirty="0" smtClean="0">
                          <a:latin typeface="Calibri"/>
                          <a:ea typeface="Calibri"/>
                          <a:cs typeface="Times New Roman"/>
                        </a:rPr>
                        <a:t>Profits</a:t>
                      </a:r>
                      <a:endParaRPr lang="en-US" sz="900" b="1"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500" b="1" dirty="0">
                          <a:latin typeface="Calibri"/>
                          <a:ea typeface="Calibri"/>
                          <a:cs typeface="Times New Roman"/>
                        </a:rPr>
                        <a:t>Pollution </a:t>
                      </a:r>
                      <a:r>
                        <a:rPr lang="en-US" sz="1500" b="1" dirty="0" smtClean="0">
                          <a:latin typeface="Calibri"/>
                          <a:ea typeface="Calibri"/>
                          <a:cs typeface="Times New Roman"/>
                        </a:rPr>
                        <a:t>released </a:t>
                      </a:r>
                      <a:r>
                        <a:rPr lang="en-US" sz="1500" b="1" dirty="0">
                          <a:latin typeface="Calibri"/>
                          <a:ea typeface="Calibri"/>
                          <a:cs typeface="Times New Roman"/>
                        </a:rPr>
                        <a:t>by </a:t>
                      </a:r>
                      <a:r>
                        <a:rPr lang="en-US" sz="1500" b="1" dirty="0" smtClean="0">
                          <a:latin typeface="Calibri"/>
                          <a:ea typeface="Calibri"/>
                          <a:cs typeface="Times New Roman"/>
                        </a:rPr>
                        <a:t>firm (units)</a:t>
                      </a:r>
                      <a:endParaRPr lang="en-US" sz="900" b="1"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500" b="1" dirty="0">
                          <a:latin typeface="Calibri"/>
                          <a:ea typeface="Calibri"/>
                          <a:cs typeface="Times New Roman"/>
                        </a:rPr>
                        <a:t>Total </a:t>
                      </a:r>
                      <a:r>
                        <a:rPr lang="en-US" sz="1500" b="1" dirty="0" smtClean="0">
                          <a:latin typeface="Calibri"/>
                          <a:ea typeface="Calibri"/>
                          <a:cs typeface="Times New Roman"/>
                        </a:rPr>
                        <a:t>pollution (units)</a:t>
                      </a:r>
                      <a:endParaRPr lang="en-US" sz="900" b="1"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86080">
                <a:tc>
                  <a:txBody>
                    <a:bodyPr/>
                    <a:lstStyle/>
                    <a:p>
                      <a:pPr marL="0" marR="0" algn="l">
                        <a:lnSpc>
                          <a:spcPct val="115000"/>
                        </a:lnSpc>
                        <a:spcBef>
                          <a:spcPts val="0"/>
                        </a:spcBef>
                        <a:spcAft>
                          <a:spcPts val="1000"/>
                        </a:spcAft>
                      </a:pPr>
                      <a:r>
                        <a:rPr lang="en-US" sz="1500" dirty="0" smtClean="0">
                          <a:latin typeface="Calibri"/>
                          <a:ea typeface="Calibri"/>
                          <a:cs typeface="Times New Roman"/>
                        </a:rPr>
                        <a:t>1: Low-cost</a:t>
                      </a:r>
                      <a:endParaRPr lang="en-US" sz="9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1000"/>
                        </a:spcAft>
                      </a:pPr>
                      <a:r>
                        <a:rPr lang="en-US" sz="1500" dirty="0" smtClean="0">
                          <a:latin typeface="Calibri"/>
                          <a:ea typeface="Calibri"/>
                          <a:cs typeface="Times New Roman"/>
                        </a:rPr>
                        <a:t>$1,500</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1000"/>
                        </a:spcAft>
                      </a:pPr>
                      <a:r>
                        <a:rPr lang="en-US" sz="1500" dirty="0" smtClean="0">
                          <a:latin typeface="Calibri"/>
                          <a:ea typeface="Calibri"/>
                          <a:cs typeface="Times New Roman"/>
                        </a:rPr>
                        <a:t>$0</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1000"/>
                        </a:spcAft>
                      </a:pP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1000"/>
                        </a:spcAft>
                      </a:pPr>
                      <a:r>
                        <a:rPr lang="en-US" sz="1500" dirty="0" smtClean="0">
                          <a:latin typeface="Calibri"/>
                          <a:ea typeface="Calibri"/>
                          <a:cs typeface="Times New Roman"/>
                        </a:rPr>
                        <a:t>$1,500</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1000"/>
                        </a:spcAft>
                      </a:pPr>
                      <a:r>
                        <a:rPr lang="en-US" sz="1500" dirty="0" smtClean="0">
                          <a:latin typeface="Calibri"/>
                          <a:ea typeface="Calibri"/>
                          <a:cs typeface="Times New Roman"/>
                        </a:rPr>
                        <a:t>6</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marR="0" algn="l">
                        <a:lnSpc>
                          <a:spcPct val="115000"/>
                        </a:lnSpc>
                        <a:spcBef>
                          <a:spcPts val="0"/>
                        </a:spcBef>
                        <a:spcAft>
                          <a:spcPts val="1000"/>
                        </a:spcAft>
                      </a:pPr>
                      <a:r>
                        <a:rPr lang="en-US" sz="1500" dirty="0" smtClean="0">
                          <a:latin typeface="Calibri"/>
                          <a:ea typeface="Calibri"/>
                          <a:cs typeface="Times New Roman"/>
                        </a:rPr>
                        <a:t>12</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86080">
                <a:tc>
                  <a:txBody>
                    <a:bodyPr/>
                    <a:lstStyle/>
                    <a:p>
                      <a:pPr marL="0" marR="0" algn="l">
                        <a:lnSpc>
                          <a:spcPct val="115000"/>
                        </a:lnSpc>
                        <a:spcBef>
                          <a:spcPts val="0"/>
                        </a:spcBef>
                        <a:spcAft>
                          <a:spcPts val="1000"/>
                        </a:spcAft>
                      </a:pPr>
                      <a:r>
                        <a:rPr lang="en-US" sz="1500" dirty="0" smtClean="0">
                          <a:latin typeface="Calibri"/>
                          <a:ea typeface="Calibri"/>
                          <a:cs typeface="Times New Roman"/>
                        </a:rPr>
                        <a:t>1: High</a:t>
                      </a:r>
                      <a:r>
                        <a:rPr kumimoji="0" lang="en-US" sz="1500" b="0" i="0" u="none" strike="noStrike" kern="1200" cap="none" spc="0" normalizeH="0" baseline="0" noProof="0" dirty="0" smtClean="0">
                          <a:ln>
                            <a:noFill/>
                          </a:ln>
                          <a:solidFill>
                            <a:prstClr val="black"/>
                          </a:solidFill>
                          <a:effectLst/>
                          <a:uLnTx/>
                          <a:uFillTx/>
                          <a:latin typeface="+mn-lt"/>
                          <a:ea typeface="Calibri"/>
                          <a:cs typeface="Times New Roman"/>
                        </a:rPr>
                        <a:t>-cost</a:t>
                      </a:r>
                      <a:endParaRPr lang="en-US" sz="9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1000"/>
                        </a:spcAft>
                      </a:pPr>
                      <a:r>
                        <a:rPr lang="en-US" sz="1500" dirty="0" smtClean="0">
                          <a:latin typeface="Calibri"/>
                          <a:ea typeface="Calibri"/>
                          <a:cs typeface="Times New Roman"/>
                        </a:rPr>
                        <a:t>$1,500</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1000"/>
                        </a:spcAft>
                      </a:pPr>
                      <a:r>
                        <a:rPr lang="en-US" sz="1500" dirty="0" smtClean="0">
                          <a:latin typeface="Calibri"/>
                          <a:ea typeface="Calibri"/>
                          <a:cs typeface="Times New Roman"/>
                        </a:rPr>
                        <a:t>$0</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1000"/>
                        </a:spcAft>
                      </a:pP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1000"/>
                        </a:spcAft>
                      </a:pPr>
                      <a:r>
                        <a:rPr lang="en-US" sz="1500" dirty="0" smtClean="0">
                          <a:latin typeface="Calibri"/>
                          <a:ea typeface="Calibri"/>
                          <a:cs typeface="Times New Roman"/>
                        </a:rPr>
                        <a:t>$1,500</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1000"/>
                        </a:spcAft>
                      </a:pPr>
                      <a:r>
                        <a:rPr lang="en-US" sz="1500" dirty="0" smtClean="0">
                          <a:latin typeface="Calibri"/>
                          <a:ea typeface="Calibri"/>
                          <a:cs typeface="Times New Roman"/>
                        </a:rPr>
                        <a:t>6</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extLst>
                  <a:ext uri="{0D108BD9-81ED-4DB2-BD59-A6C34878D82A}">
                    <a16:rowId xmlns:a16="http://schemas.microsoft.com/office/drawing/2014/main" val="10002"/>
                  </a:ext>
                </a:extLst>
              </a:tr>
              <a:tr h="386080">
                <a:tc>
                  <a:txBody>
                    <a:bodyPr/>
                    <a:lstStyle/>
                    <a:p>
                      <a:pPr marL="0" marR="0" algn="l">
                        <a:lnSpc>
                          <a:spcPct val="115000"/>
                        </a:lnSpc>
                        <a:spcBef>
                          <a:spcPts val="0"/>
                        </a:spcBef>
                        <a:spcAft>
                          <a:spcPts val="1000"/>
                        </a:spcAft>
                      </a:pPr>
                      <a:r>
                        <a:rPr lang="en-US" sz="1500" dirty="0" smtClean="0">
                          <a:latin typeface="Calibri"/>
                          <a:ea typeface="Calibri"/>
                          <a:cs typeface="Times New Roman"/>
                        </a:rPr>
                        <a:t>2: Low</a:t>
                      </a:r>
                      <a:r>
                        <a:rPr kumimoji="0" lang="en-US" sz="1500" b="0" i="0" u="none" strike="noStrike" kern="1200" cap="none" spc="0" normalizeH="0" baseline="0" noProof="0" dirty="0" smtClean="0">
                          <a:ln>
                            <a:noFill/>
                          </a:ln>
                          <a:solidFill>
                            <a:prstClr val="black"/>
                          </a:solidFill>
                          <a:effectLst/>
                          <a:uLnTx/>
                          <a:uFillTx/>
                          <a:latin typeface="+mn-lt"/>
                          <a:ea typeface="Calibri"/>
                          <a:cs typeface="Times New Roman"/>
                        </a:rPr>
                        <a:t>-cost</a:t>
                      </a:r>
                      <a:endParaRPr lang="en-US" sz="9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1000"/>
                        </a:spcAft>
                      </a:pP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1000"/>
                        </a:spcAft>
                      </a:pP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1000"/>
                        </a:spcAft>
                      </a:pP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1000"/>
                        </a:spcAft>
                      </a:pP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1000"/>
                        </a:spcAft>
                      </a:pP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marR="0" algn="l">
                        <a:lnSpc>
                          <a:spcPct val="115000"/>
                        </a:lnSpc>
                        <a:spcBef>
                          <a:spcPts val="0"/>
                        </a:spcBef>
                        <a:spcAft>
                          <a:spcPts val="1000"/>
                        </a:spcAft>
                      </a:pP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386080">
                <a:tc>
                  <a:txBody>
                    <a:bodyPr/>
                    <a:lstStyle/>
                    <a:p>
                      <a:pPr marL="0" marR="0" algn="l">
                        <a:lnSpc>
                          <a:spcPct val="115000"/>
                        </a:lnSpc>
                        <a:spcBef>
                          <a:spcPts val="0"/>
                        </a:spcBef>
                        <a:spcAft>
                          <a:spcPts val="1000"/>
                        </a:spcAft>
                      </a:pPr>
                      <a:r>
                        <a:rPr lang="en-US" sz="1500" dirty="0" smtClean="0">
                          <a:latin typeface="Calibri"/>
                          <a:ea typeface="Calibri"/>
                          <a:cs typeface="Times New Roman"/>
                        </a:rPr>
                        <a:t>2: High</a:t>
                      </a:r>
                      <a:r>
                        <a:rPr kumimoji="0" lang="en-US" sz="1500" b="0" i="0" u="none" strike="noStrike" kern="1200" cap="none" spc="0" normalizeH="0" baseline="0" noProof="0" dirty="0" smtClean="0">
                          <a:ln>
                            <a:noFill/>
                          </a:ln>
                          <a:solidFill>
                            <a:prstClr val="black"/>
                          </a:solidFill>
                          <a:effectLst/>
                          <a:uLnTx/>
                          <a:uFillTx/>
                          <a:latin typeface="+mn-lt"/>
                          <a:ea typeface="Calibri"/>
                          <a:cs typeface="Times New Roman"/>
                        </a:rPr>
                        <a:t>-cost</a:t>
                      </a:r>
                      <a:endParaRPr lang="en-US" sz="9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1000"/>
                        </a:spcAft>
                      </a:pP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1000"/>
                        </a:spcAft>
                      </a:pPr>
                      <a:endParaRPr lang="en-US" sz="150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1000"/>
                        </a:spcAft>
                      </a:pP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1000"/>
                        </a:spcAft>
                      </a:pPr>
                      <a:endParaRPr lang="en-US" sz="150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1000"/>
                        </a:spcAft>
                      </a:pPr>
                      <a:endParaRPr lang="en-US" sz="150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extLst>
                  <a:ext uri="{0D108BD9-81ED-4DB2-BD59-A6C34878D82A}">
                    <a16:rowId xmlns:a16="http://schemas.microsoft.com/office/drawing/2014/main" val="10004"/>
                  </a:ext>
                </a:extLst>
              </a:tr>
              <a:tr h="386080">
                <a:tc>
                  <a:txBody>
                    <a:bodyPr/>
                    <a:lstStyle/>
                    <a:p>
                      <a:pPr marL="0" marR="0" algn="l">
                        <a:lnSpc>
                          <a:spcPct val="115000"/>
                        </a:lnSpc>
                        <a:spcBef>
                          <a:spcPts val="0"/>
                        </a:spcBef>
                        <a:spcAft>
                          <a:spcPts val="1000"/>
                        </a:spcAft>
                      </a:pPr>
                      <a:r>
                        <a:rPr lang="en-US" sz="1500" dirty="0" smtClean="0">
                          <a:latin typeface="Calibri"/>
                          <a:ea typeface="Calibri"/>
                          <a:cs typeface="Times New Roman"/>
                        </a:rPr>
                        <a:t>3: Low</a:t>
                      </a:r>
                      <a:r>
                        <a:rPr kumimoji="0" lang="en-US" sz="1500" b="0" i="0" u="none" strike="noStrike" kern="1200" cap="none" spc="0" normalizeH="0" baseline="0" noProof="0" dirty="0" smtClean="0">
                          <a:ln>
                            <a:noFill/>
                          </a:ln>
                          <a:solidFill>
                            <a:prstClr val="black"/>
                          </a:solidFill>
                          <a:effectLst/>
                          <a:uLnTx/>
                          <a:uFillTx/>
                          <a:latin typeface="+mn-lt"/>
                          <a:ea typeface="Calibri"/>
                          <a:cs typeface="Times New Roman"/>
                        </a:rPr>
                        <a:t>-cost</a:t>
                      </a:r>
                      <a:endParaRPr lang="en-US" sz="9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1000"/>
                        </a:spcAft>
                      </a:pP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1000"/>
                        </a:spcAft>
                      </a:pPr>
                      <a:endParaRPr lang="en-US" sz="150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1000"/>
                        </a:spcAft>
                      </a:pPr>
                      <a:endParaRPr lang="en-US" sz="150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1000"/>
                        </a:spcAft>
                      </a:pP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1000"/>
                        </a:spcAft>
                      </a:pPr>
                      <a:endParaRPr lang="en-US" sz="150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marR="0" algn="l">
                        <a:lnSpc>
                          <a:spcPct val="115000"/>
                        </a:lnSpc>
                        <a:spcBef>
                          <a:spcPts val="0"/>
                        </a:spcBef>
                        <a:spcAft>
                          <a:spcPts val="1000"/>
                        </a:spcAft>
                      </a:pPr>
                      <a:endParaRPr lang="en-US" sz="150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386080">
                <a:tc>
                  <a:txBody>
                    <a:bodyPr/>
                    <a:lstStyle/>
                    <a:p>
                      <a:pPr marL="0" marR="0" algn="l">
                        <a:lnSpc>
                          <a:spcPct val="115000"/>
                        </a:lnSpc>
                        <a:spcBef>
                          <a:spcPts val="0"/>
                        </a:spcBef>
                        <a:spcAft>
                          <a:spcPts val="1000"/>
                        </a:spcAft>
                      </a:pPr>
                      <a:r>
                        <a:rPr lang="en-US" sz="1500" dirty="0" smtClean="0">
                          <a:latin typeface="Calibri"/>
                          <a:ea typeface="Calibri"/>
                          <a:cs typeface="Times New Roman"/>
                        </a:rPr>
                        <a:t>3: High</a:t>
                      </a:r>
                      <a:r>
                        <a:rPr kumimoji="0" lang="en-US" sz="1500" b="0" i="0" u="none" strike="noStrike" kern="1200" cap="none" spc="0" normalizeH="0" baseline="0" noProof="0" dirty="0" smtClean="0">
                          <a:ln>
                            <a:noFill/>
                          </a:ln>
                          <a:solidFill>
                            <a:prstClr val="black"/>
                          </a:solidFill>
                          <a:effectLst/>
                          <a:uLnTx/>
                          <a:uFillTx/>
                          <a:latin typeface="+mn-lt"/>
                          <a:ea typeface="Calibri"/>
                          <a:cs typeface="Times New Roman"/>
                        </a:rPr>
                        <a:t>-cost</a:t>
                      </a:r>
                      <a:endParaRPr lang="en-US" sz="9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1000"/>
                        </a:spcAft>
                      </a:pPr>
                      <a:endParaRPr lang="en-US" sz="150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1000"/>
                        </a:spcAft>
                      </a:pPr>
                      <a:endParaRPr lang="en-US" sz="150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1000"/>
                        </a:spcAft>
                      </a:pPr>
                      <a:endParaRPr lang="en-US" sz="150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1000"/>
                        </a:spcAft>
                      </a:pPr>
                      <a:endParaRPr lang="en-US" sz="150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1000"/>
                        </a:spcAft>
                      </a:pP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extLst>
                  <a:ext uri="{0D108BD9-81ED-4DB2-BD59-A6C34878D82A}">
                    <a16:rowId xmlns:a16="http://schemas.microsoft.com/office/drawing/2014/main" val="10006"/>
                  </a:ext>
                </a:extLst>
              </a:tr>
              <a:tr h="386080">
                <a:tc>
                  <a:txBody>
                    <a:bodyPr/>
                    <a:lstStyle/>
                    <a:p>
                      <a:pPr marL="0" marR="0" algn="l">
                        <a:lnSpc>
                          <a:spcPct val="115000"/>
                        </a:lnSpc>
                        <a:spcBef>
                          <a:spcPts val="0"/>
                        </a:spcBef>
                        <a:spcAft>
                          <a:spcPts val="1000"/>
                        </a:spcAft>
                      </a:pPr>
                      <a:r>
                        <a:rPr lang="en-US" sz="1500" dirty="0" smtClean="0">
                          <a:latin typeface="Calibri"/>
                          <a:ea typeface="Calibri"/>
                          <a:cs typeface="Times New Roman"/>
                        </a:rPr>
                        <a:t>4: Low</a:t>
                      </a:r>
                      <a:r>
                        <a:rPr kumimoji="0" lang="en-US" sz="1500" b="0" i="0" u="none" strike="noStrike" kern="1200" cap="none" spc="0" normalizeH="0" baseline="0" noProof="0" dirty="0" smtClean="0">
                          <a:ln>
                            <a:noFill/>
                          </a:ln>
                          <a:solidFill>
                            <a:prstClr val="black"/>
                          </a:solidFill>
                          <a:effectLst/>
                          <a:uLnTx/>
                          <a:uFillTx/>
                          <a:latin typeface="+mn-lt"/>
                          <a:ea typeface="Calibri"/>
                          <a:cs typeface="Times New Roman"/>
                        </a:rPr>
                        <a:t>-cost</a:t>
                      </a:r>
                      <a:endParaRPr lang="en-US" sz="9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1000"/>
                        </a:spcAft>
                      </a:pPr>
                      <a:endParaRPr lang="en-US" sz="150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1000"/>
                        </a:spcAft>
                      </a:pPr>
                      <a:endParaRPr lang="en-US" sz="150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1000"/>
                        </a:spcAft>
                      </a:pPr>
                      <a:endParaRPr lang="en-US" sz="150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1000"/>
                        </a:spcAft>
                      </a:pPr>
                      <a:endParaRPr lang="en-US" sz="150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1000"/>
                        </a:spcAft>
                      </a:pP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marR="0" algn="l">
                        <a:lnSpc>
                          <a:spcPct val="115000"/>
                        </a:lnSpc>
                        <a:spcBef>
                          <a:spcPts val="0"/>
                        </a:spcBef>
                        <a:spcAft>
                          <a:spcPts val="1000"/>
                        </a:spcAft>
                      </a:pPr>
                      <a:endParaRPr lang="en-US" sz="150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386080">
                <a:tc>
                  <a:txBody>
                    <a:bodyPr/>
                    <a:lstStyle/>
                    <a:p>
                      <a:pPr marL="0" marR="0" algn="l">
                        <a:lnSpc>
                          <a:spcPct val="115000"/>
                        </a:lnSpc>
                        <a:spcBef>
                          <a:spcPts val="0"/>
                        </a:spcBef>
                        <a:spcAft>
                          <a:spcPts val="1000"/>
                        </a:spcAft>
                      </a:pPr>
                      <a:r>
                        <a:rPr lang="en-US" sz="1500" dirty="0" smtClean="0">
                          <a:latin typeface="Calibri"/>
                          <a:ea typeface="Calibri"/>
                          <a:cs typeface="Times New Roman"/>
                        </a:rPr>
                        <a:t>4: High</a:t>
                      </a:r>
                      <a:r>
                        <a:rPr kumimoji="0" lang="en-US" sz="1500" b="0" i="0" u="none" strike="noStrike" kern="1200" cap="none" spc="0" normalizeH="0" baseline="0" noProof="0" dirty="0" smtClean="0">
                          <a:ln>
                            <a:noFill/>
                          </a:ln>
                          <a:solidFill>
                            <a:prstClr val="black"/>
                          </a:solidFill>
                          <a:effectLst/>
                          <a:uLnTx/>
                          <a:uFillTx/>
                          <a:latin typeface="+mn-lt"/>
                          <a:ea typeface="Calibri"/>
                          <a:cs typeface="Times New Roman"/>
                        </a:rPr>
                        <a:t>-cost</a:t>
                      </a:r>
                      <a:endParaRPr lang="en-US" sz="9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1000"/>
                        </a:spcAft>
                      </a:pPr>
                      <a:endParaRPr lang="en-US" sz="150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1000"/>
                        </a:spcAft>
                      </a:pPr>
                      <a:endParaRPr lang="en-US" sz="150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1000"/>
                        </a:spcAft>
                      </a:pPr>
                      <a:endParaRPr lang="en-US" sz="150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1000"/>
                        </a:spcAft>
                      </a:pPr>
                      <a:endParaRPr lang="en-US" sz="150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1000"/>
                        </a:spcAft>
                      </a:pP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extLst>
                  <a:ext uri="{0D108BD9-81ED-4DB2-BD59-A6C34878D82A}">
                    <a16:rowId xmlns:a16="http://schemas.microsoft.com/office/drawing/2014/main" val="10008"/>
                  </a:ext>
                </a:extLst>
              </a:tr>
              <a:tr h="386080">
                <a:tc>
                  <a:txBody>
                    <a:bodyPr/>
                    <a:lstStyle/>
                    <a:p>
                      <a:pPr marL="0" marR="0" algn="l">
                        <a:lnSpc>
                          <a:spcPct val="115000"/>
                        </a:lnSpc>
                        <a:spcBef>
                          <a:spcPts val="0"/>
                        </a:spcBef>
                        <a:spcAft>
                          <a:spcPts val="1000"/>
                        </a:spcAft>
                      </a:pPr>
                      <a:r>
                        <a:rPr lang="en-US" sz="1500" dirty="0" smtClean="0">
                          <a:latin typeface="Calibri"/>
                          <a:ea typeface="Calibri"/>
                          <a:cs typeface="Times New Roman"/>
                        </a:rPr>
                        <a:t>5: Low</a:t>
                      </a:r>
                      <a:r>
                        <a:rPr kumimoji="0" lang="en-US" sz="1500" b="0" i="0" u="none" strike="noStrike" kern="1200" cap="none" spc="0" normalizeH="0" baseline="0" noProof="0" dirty="0" smtClean="0">
                          <a:ln>
                            <a:noFill/>
                          </a:ln>
                          <a:solidFill>
                            <a:prstClr val="black"/>
                          </a:solidFill>
                          <a:effectLst/>
                          <a:uLnTx/>
                          <a:uFillTx/>
                          <a:latin typeface="+mn-lt"/>
                          <a:ea typeface="Calibri"/>
                          <a:cs typeface="Times New Roman"/>
                        </a:rPr>
                        <a:t>-cost</a:t>
                      </a:r>
                      <a:endParaRPr lang="en-US" sz="9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1000"/>
                        </a:spcAft>
                      </a:pPr>
                      <a:endParaRPr lang="en-US" sz="150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1000"/>
                        </a:spcAft>
                      </a:pPr>
                      <a:endParaRPr lang="en-US" sz="150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1000"/>
                        </a:spcAft>
                      </a:pPr>
                      <a:endParaRPr lang="en-US" sz="150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1000"/>
                        </a:spcAft>
                      </a:pPr>
                      <a:endParaRPr lang="en-US" sz="150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1000"/>
                        </a:spcAft>
                      </a:pP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marR="0" algn="l">
                        <a:lnSpc>
                          <a:spcPct val="115000"/>
                        </a:lnSpc>
                        <a:spcBef>
                          <a:spcPts val="0"/>
                        </a:spcBef>
                        <a:spcAft>
                          <a:spcPts val="1000"/>
                        </a:spcAft>
                      </a:pPr>
                      <a:endParaRPr lang="en-US" sz="150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r h="386080">
                <a:tc>
                  <a:txBody>
                    <a:bodyPr/>
                    <a:lstStyle/>
                    <a:p>
                      <a:pPr marL="0" marR="0" algn="l">
                        <a:lnSpc>
                          <a:spcPct val="115000"/>
                        </a:lnSpc>
                        <a:spcBef>
                          <a:spcPts val="0"/>
                        </a:spcBef>
                        <a:spcAft>
                          <a:spcPts val="1000"/>
                        </a:spcAft>
                      </a:pPr>
                      <a:r>
                        <a:rPr lang="en-US" sz="1500" dirty="0" smtClean="0">
                          <a:latin typeface="Calibri"/>
                          <a:ea typeface="Calibri"/>
                          <a:cs typeface="Times New Roman"/>
                        </a:rPr>
                        <a:t>5: High</a:t>
                      </a:r>
                      <a:r>
                        <a:rPr kumimoji="0" lang="en-US" sz="1500" b="0" i="0" u="none" strike="noStrike" kern="1200" cap="none" spc="0" normalizeH="0" baseline="0" noProof="0" dirty="0" smtClean="0">
                          <a:ln>
                            <a:noFill/>
                          </a:ln>
                          <a:solidFill>
                            <a:prstClr val="black"/>
                          </a:solidFill>
                          <a:effectLst/>
                          <a:uLnTx/>
                          <a:uFillTx/>
                          <a:latin typeface="+mn-lt"/>
                          <a:ea typeface="Calibri"/>
                          <a:cs typeface="Times New Roman"/>
                        </a:rPr>
                        <a:t>-cost</a:t>
                      </a:r>
                      <a:endParaRPr lang="en-US" sz="9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1000"/>
                        </a:spcAft>
                      </a:pPr>
                      <a:endParaRPr lang="en-US" sz="150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1000"/>
                        </a:spcAft>
                      </a:pPr>
                      <a:endParaRPr lang="en-US" sz="150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1000"/>
                        </a:spcAft>
                      </a:pPr>
                      <a:endParaRPr lang="en-US" sz="150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1000"/>
                        </a:spcAft>
                      </a:pPr>
                      <a:endParaRPr lang="en-US" sz="150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1000"/>
                        </a:spcAft>
                      </a:pP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extLst>
                  <a:ext uri="{0D108BD9-81ED-4DB2-BD59-A6C34878D82A}">
                    <a16:rowId xmlns:a16="http://schemas.microsoft.com/office/drawing/2014/main" val="10010"/>
                  </a:ext>
                </a:extLst>
              </a:tr>
            </a:tbl>
          </a:graphicData>
        </a:graphic>
      </p:graphicFrame>
      <p:sp>
        <p:nvSpPr>
          <p:cNvPr id="2" name="Slide Number Placeholder 1"/>
          <p:cNvSpPr>
            <a:spLocks noGrp="1"/>
          </p:cNvSpPr>
          <p:nvPr>
            <p:ph type="sldNum" sz="quarter" idx="12"/>
          </p:nvPr>
        </p:nvSpPr>
        <p:spPr/>
        <p:txBody>
          <a:bodyPr/>
          <a:lstStyle/>
          <a:p>
            <a:r>
              <a:rPr lang="en-US" dirty="0" smtClean="0"/>
              <a:t>5.</a:t>
            </a:r>
            <a:fld id="{0D99608D-507E-4769-AA8B-A6FCB1F3DF77}" type="slidenum">
              <a:rPr lang="en-US" smtClean="0"/>
              <a:t>4</a:t>
            </a:fld>
            <a:endParaRPr lang="en-US" dirty="0"/>
          </a:p>
        </p:txBody>
      </p:sp>
    </p:spTree>
    <p:extLst>
      <p:ext uri="{BB962C8B-B14F-4D97-AF65-F5344CB8AC3E}">
        <p14:creationId xmlns:p14="http://schemas.microsoft.com/office/powerpoint/2010/main" val="285437630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Title 1"/>
          <p:cNvSpPr>
            <a:spLocks noGrp="1"/>
          </p:cNvSpPr>
          <p:nvPr>
            <p:ph type="title"/>
          </p:nvPr>
        </p:nvSpPr>
        <p:spPr>
          <a:xfrm>
            <a:off x="838200" y="2754066"/>
            <a:ext cx="10515600" cy="1349867"/>
          </a:xfrm>
        </p:spPr>
        <p:txBody>
          <a:bodyPr/>
          <a:lstStyle/>
          <a:p>
            <a:pPr algn="ctr"/>
            <a:r>
              <a:rPr lang="en-US" altLang="en-US" b="1" dirty="0" smtClean="0">
                <a:latin typeface="+mn-lt"/>
              </a:rPr>
              <a:t>Round 2:  </a:t>
            </a:r>
            <a:r>
              <a:rPr lang="en-US" altLang="en-US" dirty="0" smtClean="0">
                <a:latin typeface="+mn-lt"/>
              </a:rPr>
              <a:t>No pollution allowed</a:t>
            </a:r>
          </a:p>
        </p:txBody>
      </p:sp>
      <p:sp>
        <p:nvSpPr>
          <p:cNvPr id="2" name="Slide Number Placeholder 1"/>
          <p:cNvSpPr>
            <a:spLocks noGrp="1"/>
          </p:cNvSpPr>
          <p:nvPr>
            <p:ph type="sldNum" sz="quarter" idx="12"/>
          </p:nvPr>
        </p:nvSpPr>
        <p:spPr/>
        <p:txBody>
          <a:bodyPr/>
          <a:lstStyle/>
          <a:p>
            <a:r>
              <a:rPr lang="en-US" dirty="0" smtClean="0"/>
              <a:t>5.</a:t>
            </a:r>
            <a:fld id="{0D99608D-507E-4769-AA8B-A6FCB1F3DF77}" type="slidenum">
              <a:rPr lang="en-US" smtClean="0"/>
              <a:t>5</a:t>
            </a:fld>
            <a:endParaRPr lang="en-US" dirty="0"/>
          </a:p>
        </p:txBody>
      </p:sp>
    </p:spTree>
    <p:extLst>
      <p:ext uri="{BB962C8B-B14F-4D97-AF65-F5344CB8AC3E}">
        <p14:creationId xmlns:p14="http://schemas.microsoft.com/office/powerpoint/2010/main" val="376259928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2093336319"/>
              </p:ext>
            </p:extLst>
          </p:nvPr>
        </p:nvGraphicFramePr>
        <p:xfrm>
          <a:off x="2362201" y="381001"/>
          <a:ext cx="7315201" cy="5791203"/>
        </p:xfrm>
        <a:graphic>
          <a:graphicData uri="http://schemas.openxmlformats.org/drawingml/2006/table">
            <a:tbl>
              <a:tblPr/>
              <a:tblGrid>
                <a:gridCol w="1080168">
                  <a:extLst>
                    <a:ext uri="{9D8B030D-6E8A-4147-A177-3AD203B41FA5}">
                      <a16:colId xmlns:a16="http://schemas.microsoft.com/office/drawing/2014/main" val="20000"/>
                    </a:ext>
                  </a:extLst>
                </a:gridCol>
                <a:gridCol w="1030515">
                  <a:extLst>
                    <a:ext uri="{9D8B030D-6E8A-4147-A177-3AD203B41FA5}">
                      <a16:colId xmlns:a16="http://schemas.microsoft.com/office/drawing/2014/main" val="20001"/>
                    </a:ext>
                  </a:extLst>
                </a:gridCol>
                <a:gridCol w="950304">
                  <a:extLst>
                    <a:ext uri="{9D8B030D-6E8A-4147-A177-3AD203B41FA5}">
                      <a16:colId xmlns:a16="http://schemas.microsoft.com/office/drawing/2014/main" val="20002"/>
                    </a:ext>
                  </a:extLst>
                </a:gridCol>
                <a:gridCol w="950304">
                  <a:extLst>
                    <a:ext uri="{9D8B030D-6E8A-4147-A177-3AD203B41FA5}">
                      <a16:colId xmlns:a16="http://schemas.microsoft.com/office/drawing/2014/main" val="20003"/>
                    </a:ext>
                  </a:extLst>
                </a:gridCol>
                <a:gridCol w="1044265">
                  <a:extLst>
                    <a:ext uri="{9D8B030D-6E8A-4147-A177-3AD203B41FA5}">
                      <a16:colId xmlns:a16="http://schemas.microsoft.com/office/drawing/2014/main" val="20004"/>
                    </a:ext>
                  </a:extLst>
                </a:gridCol>
                <a:gridCol w="1203157">
                  <a:extLst>
                    <a:ext uri="{9D8B030D-6E8A-4147-A177-3AD203B41FA5}">
                      <a16:colId xmlns:a16="http://schemas.microsoft.com/office/drawing/2014/main" val="20005"/>
                    </a:ext>
                  </a:extLst>
                </a:gridCol>
                <a:gridCol w="1056488">
                  <a:extLst>
                    <a:ext uri="{9D8B030D-6E8A-4147-A177-3AD203B41FA5}">
                      <a16:colId xmlns:a16="http://schemas.microsoft.com/office/drawing/2014/main" val="20006"/>
                    </a:ext>
                  </a:extLst>
                </a:gridCol>
              </a:tblGrid>
              <a:tr h="1930403">
                <a:tc>
                  <a:txBody>
                    <a:bodyPr/>
                    <a:lstStyle/>
                    <a:p>
                      <a:pPr marL="0" marR="0" algn="ctr">
                        <a:lnSpc>
                          <a:spcPct val="115000"/>
                        </a:lnSpc>
                        <a:spcBef>
                          <a:spcPts val="0"/>
                        </a:spcBef>
                        <a:spcAft>
                          <a:spcPts val="1000"/>
                        </a:spcAft>
                      </a:pPr>
                      <a:r>
                        <a:rPr lang="en-US" sz="1500" b="1" dirty="0" smtClean="0">
                          <a:latin typeface="Calibri"/>
                          <a:ea typeface="Calibri"/>
                          <a:cs typeface="Times New Roman"/>
                        </a:rPr>
                        <a:t>Round:</a:t>
                      </a:r>
                      <a:r>
                        <a:rPr lang="en-US" sz="1500" b="1" baseline="0" dirty="0" smtClean="0">
                          <a:latin typeface="Calibri"/>
                          <a:ea typeface="Calibri"/>
                          <a:cs typeface="Times New Roman"/>
                        </a:rPr>
                        <a:t> </a:t>
                      </a:r>
                      <a:r>
                        <a:rPr lang="en-US" sz="1500" b="1" dirty="0" smtClean="0">
                          <a:latin typeface="Calibri"/>
                          <a:ea typeface="Calibri"/>
                          <a:cs typeface="Times New Roman"/>
                        </a:rPr>
                        <a:t>Firm</a:t>
                      </a:r>
                      <a:endParaRPr lang="en-US" sz="900" b="1"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500" b="1" dirty="0" smtClean="0">
                          <a:latin typeface="Calibri"/>
                          <a:ea typeface="Calibri"/>
                          <a:cs typeface="Times New Roman"/>
                        </a:rPr>
                        <a:t>Total</a:t>
                      </a:r>
                      <a:r>
                        <a:rPr lang="en-US" sz="900" b="1" baseline="0" dirty="0">
                          <a:latin typeface="Calibri"/>
                          <a:ea typeface="Calibri"/>
                          <a:cs typeface="Times New Roman"/>
                        </a:rPr>
                        <a:t> </a:t>
                      </a:r>
                      <a:r>
                        <a:rPr lang="en-US" sz="1500" b="1" dirty="0" smtClean="0">
                          <a:latin typeface="Calibri"/>
                          <a:ea typeface="Calibri"/>
                          <a:cs typeface="Times New Roman"/>
                        </a:rPr>
                        <a:t>revenue</a:t>
                      </a:r>
                      <a:endParaRPr lang="en-US" sz="900" b="1"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500" b="1" dirty="0" smtClean="0">
                          <a:latin typeface="Calibri"/>
                          <a:ea typeface="Calibri"/>
                          <a:cs typeface="Times New Roman"/>
                        </a:rPr>
                        <a:t>Total</a:t>
                      </a:r>
                      <a:r>
                        <a:rPr lang="en-US" sz="900" b="1" baseline="0" dirty="0">
                          <a:latin typeface="Calibri"/>
                          <a:ea typeface="Calibri"/>
                          <a:cs typeface="Times New Roman"/>
                        </a:rPr>
                        <a:t> </a:t>
                      </a:r>
                      <a:r>
                        <a:rPr lang="en-US" sz="1500" b="1" dirty="0" smtClean="0">
                          <a:latin typeface="Calibri"/>
                          <a:ea typeface="Calibri"/>
                          <a:cs typeface="Times New Roman"/>
                        </a:rPr>
                        <a:t>cost</a:t>
                      </a:r>
                      <a:endParaRPr lang="en-US" sz="900" b="1"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500" b="1" dirty="0" smtClean="0">
                          <a:latin typeface="Calibri"/>
                          <a:ea typeface="Calibri"/>
                          <a:cs typeface="Times New Roman"/>
                        </a:rPr>
                        <a:t>Total</a:t>
                      </a:r>
                      <a:r>
                        <a:rPr lang="en-US" sz="900" b="1" baseline="0" dirty="0">
                          <a:latin typeface="Calibri"/>
                          <a:ea typeface="Calibri"/>
                          <a:cs typeface="Times New Roman"/>
                        </a:rPr>
                        <a:t> </a:t>
                      </a:r>
                      <a:r>
                        <a:rPr lang="en-US" sz="1500" b="1" dirty="0" smtClean="0">
                          <a:latin typeface="Calibri"/>
                          <a:ea typeface="Calibri"/>
                          <a:cs typeface="Times New Roman"/>
                        </a:rPr>
                        <a:t>tax</a:t>
                      </a:r>
                      <a:endParaRPr lang="en-US" sz="900" b="1"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500" b="1" dirty="0" smtClean="0">
                          <a:latin typeface="Calibri"/>
                          <a:ea typeface="Calibri"/>
                          <a:cs typeface="Times New Roman"/>
                        </a:rPr>
                        <a:t>Profits</a:t>
                      </a:r>
                      <a:endParaRPr lang="en-US" sz="900" b="1"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500" b="1" dirty="0">
                          <a:latin typeface="Calibri"/>
                          <a:ea typeface="Calibri"/>
                          <a:cs typeface="Times New Roman"/>
                        </a:rPr>
                        <a:t>Pollution </a:t>
                      </a:r>
                      <a:r>
                        <a:rPr lang="en-US" sz="1500" b="1" dirty="0" smtClean="0">
                          <a:latin typeface="Calibri"/>
                          <a:ea typeface="Calibri"/>
                          <a:cs typeface="Times New Roman"/>
                        </a:rPr>
                        <a:t>released </a:t>
                      </a:r>
                      <a:r>
                        <a:rPr lang="en-US" sz="1500" b="1" dirty="0">
                          <a:latin typeface="Calibri"/>
                          <a:ea typeface="Calibri"/>
                          <a:cs typeface="Times New Roman"/>
                        </a:rPr>
                        <a:t>by </a:t>
                      </a:r>
                      <a:r>
                        <a:rPr lang="en-US" sz="1500" b="1" dirty="0" smtClean="0">
                          <a:latin typeface="Calibri"/>
                          <a:ea typeface="Calibri"/>
                          <a:cs typeface="Times New Roman"/>
                        </a:rPr>
                        <a:t>firm (units)</a:t>
                      </a:r>
                      <a:endParaRPr lang="en-US" sz="900" b="1"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500" b="1" dirty="0">
                          <a:latin typeface="Calibri"/>
                          <a:ea typeface="Calibri"/>
                          <a:cs typeface="Times New Roman"/>
                        </a:rPr>
                        <a:t>Total </a:t>
                      </a:r>
                      <a:r>
                        <a:rPr lang="en-US" sz="1500" b="1" dirty="0" smtClean="0">
                          <a:latin typeface="Calibri"/>
                          <a:ea typeface="Calibri"/>
                          <a:cs typeface="Times New Roman"/>
                        </a:rPr>
                        <a:t>pollution (units)</a:t>
                      </a:r>
                      <a:endParaRPr lang="en-US" sz="900" b="1"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86080">
                <a:tc>
                  <a:txBody>
                    <a:bodyPr/>
                    <a:lstStyle/>
                    <a:p>
                      <a:pPr marL="0" marR="0">
                        <a:lnSpc>
                          <a:spcPct val="115000"/>
                        </a:lnSpc>
                        <a:spcBef>
                          <a:spcPts val="0"/>
                        </a:spcBef>
                        <a:spcAft>
                          <a:spcPts val="1000"/>
                        </a:spcAft>
                      </a:pPr>
                      <a:r>
                        <a:rPr lang="en-US" sz="1500" dirty="0" smtClean="0">
                          <a:latin typeface="Calibri"/>
                          <a:ea typeface="Calibri"/>
                          <a:cs typeface="Times New Roman"/>
                        </a:rPr>
                        <a:t>1: Low-cost</a:t>
                      </a:r>
                      <a:endParaRPr lang="en-US" sz="9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$1,500</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$0</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$1,500</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6</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marR="0">
                        <a:lnSpc>
                          <a:spcPct val="115000"/>
                        </a:lnSpc>
                        <a:spcBef>
                          <a:spcPts val="0"/>
                        </a:spcBef>
                        <a:spcAft>
                          <a:spcPts val="1000"/>
                        </a:spcAft>
                      </a:pPr>
                      <a:r>
                        <a:rPr lang="en-US" sz="1500" dirty="0" smtClean="0">
                          <a:latin typeface="Calibri"/>
                          <a:ea typeface="Calibri"/>
                          <a:cs typeface="Times New Roman"/>
                        </a:rPr>
                        <a:t>12</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86080">
                <a:tc>
                  <a:txBody>
                    <a:bodyPr/>
                    <a:lstStyle/>
                    <a:p>
                      <a:pPr marL="0" marR="0">
                        <a:lnSpc>
                          <a:spcPct val="115000"/>
                        </a:lnSpc>
                        <a:spcBef>
                          <a:spcPts val="0"/>
                        </a:spcBef>
                        <a:spcAft>
                          <a:spcPts val="1000"/>
                        </a:spcAft>
                      </a:pPr>
                      <a:r>
                        <a:rPr lang="en-US" sz="1500" dirty="0" smtClean="0">
                          <a:latin typeface="Calibri"/>
                          <a:ea typeface="Calibri"/>
                          <a:cs typeface="Times New Roman"/>
                        </a:rPr>
                        <a:t>1: High</a:t>
                      </a:r>
                      <a:r>
                        <a:rPr kumimoji="0" lang="en-US" sz="1500" b="0" i="0" u="none" strike="noStrike" kern="1200" cap="none" spc="0" normalizeH="0" baseline="0" noProof="0" dirty="0" smtClean="0">
                          <a:ln>
                            <a:noFill/>
                          </a:ln>
                          <a:solidFill>
                            <a:prstClr val="black"/>
                          </a:solidFill>
                          <a:effectLst/>
                          <a:uLnTx/>
                          <a:uFillTx/>
                          <a:latin typeface="+mn-lt"/>
                          <a:ea typeface="Calibri"/>
                          <a:cs typeface="Times New Roman"/>
                        </a:rPr>
                        <a:t>-cost</a:t>
                      </a:r>
                      <a:endParaRPr lang="en-US" sz="9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$1,500</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$0</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$1,500</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6</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extLst>
                  <a:ext uri="{0D108BD9-81ED-4DB2-BD59-A6C34878D82A}">
                    <a16:rowId xmlns:a16="http://schemas.microsoft.com/office/drawing/2014/main" val="10002"/>
                  </a:ext>
                </a:extLst>
              </a:tr>
              <a:tr h="386080">
                <a:tc>
                  <a:txBody>
                    <a:bodyPr/>
                    <a:lstStyle/>
                    <a:p>
                      <a:pPr marL="0" marR="0">
                        <a:lnSpc>
                          <a:spcPct val="115000"/>
                        </a:lnSpc>
                        <a:spcBef>
                          <a:spcPts val="0"/>
                        </a:spcBef>
                        <a:spcAft>
                          <a:spcPts val="1000"/>
                        </a:spcAft>
                      </a:pPr>
                      <a:r>
                        <a:rPr lang="en-US" sz="1500" dirty="0" smtClean="0">
                          <a:latin typeface="Calibri"/>
                          <a:ea typeface="Calibri"/>
                          <a:cs typeface="Times New Roman"/>
                        </a:rPr>
                        <a:t>2: Low</a:t>
                      </a:r>
                      <a:r>
                        <a:rPr kumimoji="0" lang="en-US" sz="1500" b="0" i="0" u="none" strike="noStrike" kern="1200" cap="none" spc="0" normalizeH="0" baseline="0" noProof="0" dirty="0" smtClean="0">
                          <a:ln>
                            <a:noFill/>
                          </a:ln>
                          <a:solidFill>
                            <a:prstClr val="black"/>
                          </a:solidFill>
                          <a:effectLst/>
                          <a:uLnTx/>
                          <a:uFillTx/>
                          <a:latin typeface="+mn-lt"/>
                          <a:ea typeface="Calibri"/>
                          <a:cs typeface="Times New Roman"/>
                        </a:rPr>
                        <a:t>-cost</a:t>
                      </a:r>
                      <a:endParaRPr lang="en-US" sz="9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$1,500</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$1,000</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$500</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0</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marR="0">
                        <a:lnSpc>
                          <a:spcPct val="115000"/>
                        </a:lnSpc>
                        <a:spcBef>
                          <a:spcPts val="0"/>
                        </a:spcBef>
                        <a:spcAft>
                          <a:spcPts val="1000"/>
                        </a:spcAft>
                      </a:pPr>
                      <a:r>
                        <a:rPr lang="en-US" sz="1500" dirty="0" smtClean="0">
                          <a:latin typeface="Calibri"/>
                          <a:ea typeface="Calibri"/>
                          <a:cs typeface="Times New Roman"/>
                        </a:rPr>
                        <a:t>0</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386080">
                <a:tc>
                  <a:txBody>
                    <a:bodyPr/>
                    <a:lstStyle/>
                    <a:p>
                      <a:pPr marL="0" marR="0">
                        <a:lnSpc>
                          <a:spcPct val="115000"/>
                        </a:lnSpc>
                        <a:spcBef>
                          <a:spcPts val="0"/>
                        </a:spcBef>
                        <a:spcAft>
                          <a:spcPts val="1000"/>
                        </a:spcAft>
                      </a:pPr>
                      <a:r>
                        <a:rPr lang="en-US" sz="1500" dirty="0" smtClean="0">
                          <a:latin typeface="Calibri"/>
                          <a:ea typeface="Calibri"/>
                          <a:cs typeface="Times New Roman"/>
                        </a:rPr>
                        <a:t>2: High</a:t>
                      </a:r>
                      <a:r>
                        <a:rPr kumimoji="0" lang="en-US" sz="1500" b="0" i="0" u="none" strike="noStrike" kern="1200" cap="none" spc="0" normalizeH="0" baseline="0" noProof="0" dirty="0" smtClean="0">
                          <a:ln>
                            <a:noFill/>
                          </a:ln>
                          <a:solidFill>
                            <a:prstClr val="black"/>
                          </a:solidFill>
                          <a:effectLst/>
                          <a:uLnTx/>
                          <a:uFillTx/>
                          <a:latin typeface="+mn-lt"/>
                          <a:ea typeface="Calibri"/>
                          <a:cs typeface="Times New Roman"/>
                        </a:rPr>
                        <a:t>-cost</a:t>
                      </a:r>
                      <a:endParaRPr lang="en-US" sz="9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$1,500</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$6,000</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‒$4,500</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0</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extLst>
                  <a:ext uri="{0D108BD9-81ED-4DB2-BD59-A6C34878D82A}">
                    <a16:rowId xmlns:a16="http://schemas.microsoft.com/office/drawing/2014/main" val="10004"/>
                  </a:ext>
                </a:extLst>
              </a:tr>
              <a:tr h="386080">
                <a:tc>
                  <a:txBody>
                    <a:bodyPr/>
                    <a:lstStyle/>
                    <a:p>
                      <a:pPr marL="0" marR="0">
                        <a:lnSpc>
                          <a:spcPct val="115000"/>
                        </a:lnSpc>
                        <a:spcBef>
                          <a:spcPts val="0"/>
                        </a:spcBef>
                        <a:spcAft>
                          <a:spcPts val="1000"/>
                        </a:spcAft>
                      </a:pPr>
                      <a:r>
                        <a:rPr lang="en-US" sz="1500" dirty="0" smtClean="0">
                          <a:latin typeface="Calibri"/>
                          <a:ea typeface="Calibri"/>
                          <a:cs typeface="Times New Roman"/>
                        </a:rPr>
                        <a:t>3: Low</a:t>
                      </a:r>
                      <a:r>
                        <a:rPr kumimoji="0" lang="en-US" sz="1500" b="0" i="0" u="none" strike="noStrike" kern="1200" cap="none" spc="0" normalizeH="0" baseline="0" noProof="0" dirty="0" smtClean="0">
                          <a:ln>
                            <a:noFill/>
                          </a:ln>
                          <a:solidFill>
                            <a:prstClr val="black"/>
                          </a:solidFill>
                          <a:effectLst/>
                          <a:uLnTx/>
                          <a:uFillTx/>
                          <a:latin typeface="+mn-lt"/>
                          <a:ea typeface="Calibri"/>
                          <a:cs typeface="Times New Roman"/>
                        </a:rPr>
                        <a:t>-cost</a:t>
                      </a:r>
                      <a:endParaRPr lang="en-US" sz="9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endParaRPr lang="en-US" sz="150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marR="0">
                        <a:lnSpc>
                          <a:spcPct val="115000"/>
                        </a:lnSpc>
                        <a:spcBef>
                          <a:spcPts val="0"/>
                        </a:spcBef>
                        <a:spcAft>
                          <a:spcPts val="1000"/>
                        </a:spcAft>
                      </a:pP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386080">
                <a:tc>
                  <a:txBody>
                    <a:bodyPr/>
                    <a:lstStyle/>
                    <a:p>
                      <a:pPr marL="0" marR="0">
                        <a:lnSpc>
                          <a:spcPct val="115000"/>
                        </a:lnSpc>
                        <a:spcBef>
                          <a:spcPts val="0"/>
                        </a:spcBef>
                        <a:spcAft>
                          <a:spcPts val="1000"/>
                        </a:spcAft>
                      </a:pPr>
                      <a:r>
                        <a:rPr lang="en-US" sz="1500" dirty="0" smtClean="0">
                          <a:latin typeface="Calibri"/>
                          <a:ea typeface="Calibri"/>
                          <a:cs typeface="Times New Roman"/>
                        </a:rPr>
                        <a:t>3: High</a:t>
                      </a:r>
                      <a:r>
                        <a:rPr kumimoji="0" lang="en-US" sz="1500" b="0" i="0" u="none" strike="noStrike" kern="1200" cap="none" spc="0" normalizeH="0" baseline="0" noProof="0" dirty="0" smtClean="0">
                          <a:ln>
                            <a:noFill/>
                          </a:ln>
                          <a:solidFill>
                            <a:prstClr val="black"/>
                          </a:solidFill>
                          <a:effectLst/>
                          <a:uLnTx/>
                          <a:uFillTx/>
                          <a:latin typeface="+mn-lt"/>
                          <a:ea typeface="Calibri"/>
                          <a:cs typeface="Times New Roman"/>
                        </a:rPr>
                        <a:t>-cost</a:t>
                      </a:r>
                      <a:endParaRPr lang="en-US" sz="9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endParaRPr lang="en-US" sz="150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endParaRPr lang="en-US" sz="150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endParaRPr lang="en-US" sz="150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endParaRPr lang="en-US" sz="150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extLst>
                  <a:ext uri="{0D108BD9-81ED-4DB2-BD59-A6C34878D82A}">
                    <a16:rowId xmlns:a16="http://schemas.microsoft.com/office/drawing/2014/main" val="10006"/>
                  </a:ext>
                </a:extLst>
              </a:tr>
              <a:tr h="386080">
                <a:tc>
                  <a:txBody>
                    <a:bodyPr/>
                    <a:lstStyle/>
                    <a:p>
                      <a:pPr marL="0" marR="0">
                        <a:lnSpc>
                          <a:spcPct val="115000"/>
                        </a:lnSpc>
                        <a:spcBef>
                          <a:spcPts val="0"/>
                        </a:spcBef>
                        <a:spcAft>
                          <a:spcPts val="1000"/>
                        </a:spcAft>
                      </a:pPr>
                      <a:r>
                        <a:rPr lang="en-US" sz="1500" dirty="0" smtClean="0">
                          <a:latin typeface="Calibri"/>
                          <a:ea typeface="Calibri"/>
                          <a:cs typeface="Times New Roman"/>
                        </a:rPr>
                        <a:t>4: Low</a:t>
                      </a:r>
                      <a:r>
                        <a:rPr kumimoji="0" lang="en-US" sz="1500" b="0" i="0" u="none" strike="noStrike" kern="1200" cap="none" spc="0" normalizeH="0" baseline="0" noProof="0" dirty="0" smtClean="0">
                          <a:ln>
                            <a:noFill/>
                          </a:ln>
                          <a:solidFill>
                            <a:prstClr val="black"/>
                          </a:solidFill>
                          <a:effectLst/>
                          <a:uLnTx/>
                          <a:uFillTx/>
                          <a:latin typeface="+mn-lt"/>
                          <a:ea typeface="Calibri"/>
                          <a:cs typeface="Times New Roman"/>
                        </a:rPr>
                        <a:t>-cost</a:t>
                      </a:r>
                      <a:endParaRPr lang="en-US" sz="9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endParaRPr lang="en-US" sz="150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endParaRPr lang="en-US" sz="150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endParaRPr lang="en-US" sz="150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endParaRPr lang="en-US" sz="150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marR="0">
                        <a:lnSpc>
                          <a:spcPct val="115000"/>
                        </a:lnSpc>
                        <a:spcBef>
                          <a:spcPts val="0"/>
                        </a:spcBef>
                        <a:spcAft>
                          <a:spcPts val="1000"/>
                        </a:spcAft>
                      </a:pPr>
                      <a:endParaRPr lang="en-US" sz="150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386080">
                <a:tc>
                  <a:txBody>
                    <a:bodyPr/>
                    <a:lstStyle/>
                    <a:p>
                      <a:pPr marL="0" marR="0">
                        <a:lnSpc>
                          <a:spcPct val="115000"/>
                        </a:lnSpc>
                        <a:spcBef>
                          <a:spcPts val="0"/>
                        </a:spcBef>
                        <a:spcAft>
                          <a:spcPts val="1000"/>
                        </a:spcAft>
                      </a:pPr>
                      <a:r>
                        <a:rPr lang="en-US" sz="1500" dirty="0" smtClean="0">
                          <a:latin typeface="Calibri"/>
                          <a:ea typeface="Calibri"/>
                          <a:cs typeface="Times New Roman"/>
                        </a:rPr>
                        <a:t>4: High</a:t>
                      </a:r>
                      <a:r>
                        <a:rPr kumimoji="0" lang="en-US" sz="1500" b="0" i="0" u="none" strike="noStrike" kern="1200" cap="none" spc="0" normalizeH="0" baseline="0" noProof="0" dirty="0" smtClean="0">
                          <a:ln>
                            <a:noFill/>
                          </a:ln>
                          <a:solidFill>
                            <a:prstClr val="black"/>
                          </a:solidFill>
                          <a:effectLst/>
                          <a:uLnTx/>
                          <a:uFillTx/>
                          <a:latin typeface="+mn-lt"/>
                          <a:ea typeface="Calibri"/>
                          <a:cs typeface="Times New Roman"/>
                        </a:rPr>
                        <a:t>-cost</a:t>
                      </a:r>
                      <a:endParaRPr lang="en-US" sz="9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endParaRPr lang="en-US" sz="150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endParaRPr lang="en-US" sz="150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endParaRPr lang="en-US" sz="150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endParaRPr lang="en-US" sz="150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extLst>
                  <a:ext uri="{0D108BD9-81ED-4DB2-BD59-A6C34878D82A}">
                    <a16:rowId xmlns:a16="http://schemas.microsoft.com/office/drawing/2014/main" val="10008"/>
                  </a:ext>
                </a:extLst>
              </a:tr>
              <a:tr h="386080">
                <a:tc>
                  <a:txBody>
                    <a:bodyPr/>
                    <a:lstStyle/>
                    <a:p>
                      <a:pPr marL="0" marR="0">
                        <a:lnSpc>
                          <a:spcPct val="115000"/>
                        </a:lnSpc>
                        <a:spcBef>
                          <a:spcPts val="0"/>
                        </a:spcBef>
                        <a:spcAft>
                          <a:spcPts val="1000"/>
                        </a:spcAft>
                      </a:pPr>
                      <a:r>
                        <a:rPr lang="en-US" sz="1500" dirty="0" smtClean="0">
                          <a:latin typeface="Calibri"/>
                          <a:ea typeface="Calibri"/>
                          <a:cs typeface="Times New Roman"/>
                        </a:rPr>
                        <a:t>5: Low</a:t>
                      </a:r>
                      <a:r>
                        <a:rPr kumimoji="0" lang="en-US" sz="1500" b="0" i="0" u="none" strike="noStrike" kern="1200" cap="none" spc="0" normalizeH="0" baseline="0" noProof="0" dirty="0" smtClean="0">
                          <a:ln>
                            <a:noFill/>
                          </a:ln>
                          <a:solidFill>
                            <a:prstClr val="black"/>
                          </a:solidFill>
                          <a:effectLst/>
                          <a:uLnTx/>
                          <a:uFillTx/>
                          <a:latin typeface="+mn-lt"/>
                          <a:ea typeface="Calibri"/>
                          <a:cs typeface="Times New Roman"/>
                        </a:rPr>
                        <a:t>-cost</a:t>
                      </a:r>
                      <a:endParaRPr lang="en-US" sz="9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endParaRPr lang="en-US" sz="150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endParaRPr lang="en-US" sz="150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endParaRPr lang="en-US" sz="150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endParaRPr lang="en-US" sz="150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marR="0">
                        <a:lnSpc>
                          <a:spcPct val="115000"/>
                        </a:lnSpc>
                        <a:spcBef>
                          <a:spcPts val="0"/>
                        </a:spcBef>
                        <a:spcAft>
                          <a:spcPts val="1000"/>
                        </a:spcAft>
                      </a:pPr>
                      <a:endParaRPr lang="en-US" sz="150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r h="386080">
                <a:tc>
                  <a:txBody>
                    <a:bodyPr/>
                    <a:lstStyle/>
                    <a:p>
                      <a:pPr marL="0" marR="0">
                        <a:lnSpc>
                          <a:spcPct val="115000"/>
                        </a:lnSpc>
                        <a:spcBef>
                          <a:spcPts val="0"/>
                        </a:spcBef>
                        <a:spcAft>
                          <a:spcPts val="1000"/>
                        </a:spcAft>
                      </a:pPr>
                      <a:r>
                        <a:rPr lang="en-US" sz="1500" dirty="0" smtClean="0">
                          <a:latin typeface="Calibri"/>
                          <a:ea typeface="Calibri"/>
                          <a:cs typeface="Times New Roman"/>
                        </a:rPr>
                        <a:t>5: High</a:t>
                      </a:r>
                      <a:r>
                        <a:rPr kumimoji="0" lang="en-US" sz="1500" b="0" i="0" u="none" strike="noStrike" kern="1200" cap="none" spc="0" normalizeH="0" baseline="0" noProof="0" dirty="0" smtClean="0">
                          <a:ln>
                            <a:noFill/>
                          </a:ln>
                          <a:solidFill>
                            <a:prstClr val="black"/>
                          </a:solidFill>
                          <a:effectLst/>
                          <a:uLnTx/>
                          <a:uFillTx/>
                          <a:latin typeface="+mn-lt"/>
                          <a:ea typeface="Calibri"/>
                          <a:cs typeface="Times New Roman"/>
                        </a:rPr>
                        <a:t>-cost</a:t>
                      </a:r>
                      <a:endParaRPr lang="en-US" sz="9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endParaRPr lang="en-US" sz="150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endParaRPr lang="en-US" sz="150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endParaRPr lang="en-US" sz="150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endParaRPr lang="en-US" sz="150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extLst>
                  <a:ext uri="{0D108BD9-81ED-4DB2-BD59-A6C34878D82A}">
                    <a16:rowId xmlns:a16="http://schemas.microsoft.com/office/drawing/2014/main" val="10010"/>
                  </a:ext>
                </a:extLst>
              </a:tr>
            </a:tbl>
          </a:graphicData>
        </a:graphic>
      </p:graphicFrame>
      <p:sp>
        <p:nvSpPr>
          <p:cNvPr id="2" name="Slide Number Placeholder 1"/>
          <p:cNvSpPr>
            <a:spLocks noGrp="1"/>
          </p:cNvSpPr>
          <p:nvPr>
            <p:ph type="sldNum" sz="quarter" idx="12"/>
          </p:nvPr>
        </p:nvSpPr>
        <p:spPr/>
        <p:txBody>
          <a:bodyPr/>
          <a:lstStyle/>
          <a:p>
            <a:r>
              <a:rPr lang="en-US" dirty="0" smtClean="0"/>
              <a:t>5.</a:t>
            </a:r>
            <a:fld id="{0D99608D-507E-4769-AA8B-A6FCB1F3DF77}" type="slidenum">
              <a:rPr lang="en-US" smtClean="0"/>
              <a:t>6</a:t>
            </a:fld>
            <a:endParaRPr lang="en-US" dirty="0"/>
          </a:p>
        </p:txBody>
      </p:sp>
    </p:spTree>
    <p:extLst>
      <p:ext uri="{BB962C8B-B14F-4D97-AF65-F5344CB8AC3E}">
        <p14:creationId xmlns:p14="http://schemas.microsoft.com/office/powerpoint/2010/main" val="288647804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Title 1"/>
          <p:cNvSpPr>
            <a:spLocks noGrp="1"/>
          </p:cNvSpPr>
          <p:nvPr>
            <p:ph type="title"/>
          </p:nvPr>
        </p:nvSpPr>
        <p:spPr/>
        <p:txBody>
          <a:bodyPr/>
          <a:lstStyle/>
          <a:p>
            <a:r>
              <a:rPr lang="en-US" altLang="en-US" b="1" dirty="0" smtClean="0">
                <a:latin typeface="+mn-lt"/>
              </a:rPr>
              <a:t>Round 3:  </a:t>
            </a:r>
            <a:r>
              <a:rPr lang="en-US" altLang="en-US" dirty="0" smtClean="0">
                <a:latin typeface="+mn-lt"/>
              </a:rPr>
              <a:t>Tax on pollution	</a:t>
            </a:r>
          </a:p>
        </p:txBody>
      </p:sp>
      <p:sp>
        <p:nvSpPr>
          <p:cNvPr id="61443" name="Content Placeholder 2"/>
          <p:cNvSpPr>
            <a:spLocks noGrp="1"/>
          </p:cNvSpPr>
          <p:nvPr>
            <p:ph sz="quarter" idx="1"/>
          </p:nvPr>
        </p:nvSpPr>
        <p:spPr/>
        <p:txBody>
          <a:bodyPr/>
          <a:lstStyle/>
          <a:p>
            <a:r>
              <a:rPr lang="en-US" altLang="en-US" dirty="0" smtClean="0"/>
              <a:t>It now costs your company $400 to pollute one unit of CO</a:t>
            </a:r>
            <a:r>
              <a:rPr lang="en-US" altLang="en-US" baseline="-25000" dirty="0" smtClean="0"/>
              <a:t>2</a:t>
            </a:r>
            <a:r>
              <a:rPr lang="en-US" altLang="en-US" dirty="0" smtClean="0"/>
              <a:t>. As you release units into the air, you will write the total tax payment on your sheet next to “Government Regulation.”</a:t>
            </a:r>
          </a:p>
          <a:p>
            <a:r>
              <a:rPr lang="en-US" altLang="en-US" dirty="0" smtClean="0"/>
              <a:t>Hint: As you decide, one unit at a time, whether to put it in your envelope, ask yourself if it would be better to release it into the air.</a:t>
            </a:r>
          </a:p>
        </p:txBody>
      </p:sp>
      <p:sp>
        <p:nvSpPr>
          <p:cNvPr id="2" name="Slide Number Placeholder 1"/>
          <p:cNvSpPr>
            <a:spLocks noGrp="1"/>
          </p:cNvSpPr>
          <p:nvPr>
            <p:ph type="sldNum" sz="quarter" idx="12"/>
          </p:nvPr>
        </p:nvSpPr>
        <p:spPr/>
        <p:txBody>
          <a:bodyPr/>
          <a:lstStyle/>
          <a:p>
            <a:r>
              <a:rPr lang="en-US" dirty="0" smtClean="0"/>
              <a:t>5.</a:t>
            </a:r>
            <a:fld id="{0D99608D-507E-4769-AA8B-A6FCB1F3DF77}" type="slidenum">
              <a:rPr lang="en-US" smtClean="0"/>
              <a:t>7</a:t>
            </a:fld>
            <a:endParaRPr lang="en-US" dirty="0"/>
          </a:p>
        </p:txBody>
      </p:sp>
    </p:spTree>
    <p:extLst>
      <p:ext uri="{BB962C8B-B14F-4D97-AF65-F5344CB8AC3E}">
        <p14:creationId xmlns:p14="http://schemas.microsoft.com/office/powerpoint/2010/main" val="249598885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2086585471"/>
              </p:ext>
            </p:extLst>
          </p:nvPr>
        </p:nvGraphicFramePr>
        <p:xfrm>
          <a:off x="2362201" y="381001"/>
          <a:ext cx="7315201" cy="5791203"/>
        </p:xfrm>
        <a:graphic>
          <a:graphicData uri="http://schemas.openxmlformats.org/drawingml/2006/table">
            <a:tbl>
              <a:tblPr/>
              <a:tblGrid>
                <a:gridCol w="1080168">
                  <a:extLst>
                    <a:ext uri="{9D8B030D-6E8A-4147-A177-3AD203B41FA5}">
                      <a16:colId xmlns:a16="http://schemas.microsoft.com/office/drawing/2014/main" val="20000"/>
                    </a:ext>
                  </a:extLst>
                </a:gridCol>
                <a:gridCol w="1030515">
                  <a:extLst>
                    <a:ext uri="{9D8B030D-6E8A-4147-A177-3AD203B41FA5}">
                      <a16:colId xmlns:a16="http://schemas.microsoft.com/office/drawing/2014/main" val="20001"/>
                    </a:ext>
                  </a:extLst>
                </a:gridCol>
                <a:gridCol w="950304">
                  <a:extLst>
                    <a:ext uri="{9D8B030D-6E8A-4147-A177-3AD203B41FA5}">
                      <a16:colId xmlns:a16="http://schemas.microsoft.com/office/drawing/2014/main" val="20002"/>
                    </a:ext>
                  </a:extLst>
                </a:gridCol>
                <a:gridCol w="950304">
                  <a:extLst>
                    <a:ext uri="{9D8B030D-6E8A-4147-A177-3AD203B41FA5}">
                      <a16:colId xmlns:a16="http://schemas.microsoft.com/office/drawing/2014/main" val="20003"/>
                    </a:ext>
                  </a:extLst>
                </a:gridCol>
                <a:gridCol w="1044265">
                  <a:extLst>
                    <a:ext uri="{9D8B030D-6E8A-4147-A177-3AD203B41FA5}">
                      <a16:colId xmlns:a16="http://schemas.microsoft.com/office/drawing/2014/main" val="20004"/>
                    </a:ext>
                  </a:extLst>
                </a:gridCol>
                <a:gridCol w="1203157">
                  <a:extLst>
                    <a:ext uri="{9D8B030D-6E8A-4147-A177-3AD203B41FA5}">
                      <a16:colId xmlns:a16="http://schemas.microsoft.com/office/drawing/2014/main" val="20005"/>
                    </a:ext>
                  </a:extLst>
                </a:gridCol>
                <a:gridCol w="1056488">
                  <a:extLst>
                    <a:ext uri="{9D8B030D-6E8A-4147-A177-3AD203B41FA5}">
                      <a16:colId xmlns:a16="http://schemas.microsoft.com/office/drawing/2014/main" val="20006"/>
                    </a:ext>
                  </a:extLst>
                </a:gridCol>
              </a:tblGrid>
              <a:tr h="1930403">
                <a:tc>
                  <a:txBody>
                    <a:bodyPr/>
                    <a:lstStyle/>
                    <a:p>
                      <a:pPr marL="0" marR="0" algn="ctr">
                        <a:lnSpc>
                          <a:spcPct val="115000"/>
                        </a:lnSpc>
                        <a:spcBef>
                          <a:spcPts val="0"/>
                        </a:spcBef>
                        <a:spcAft>
                          <a:spcPts val="1000"/>
                        </a:spcAft>
                      </a:pPr>
                      <a:r>
                        <a:rPr lang="en-US" sz="1500" b="1" dirty="0" smtClean="0">
                          <a:latin typeface="Calibri"/>
                          <a:ea typeface="Calibri"/>
                          <a:cs typeface="Times New Roman"/>
                        </a:rPr>
                        <a:t>Round:</a:t>
                      </a:r>
                      <a:r>
                        <a:rPr lang="en-US" sz="1500" b="1" baseline="0" dirty="0" smtClean="0">
                          <a:latin typeface="Calibri"/>
                          <a:ea typeface="Calibri"/>
                          <a:cs typeface="Times New Roman"/>
                        </a:rPr>
                        <a:t> </a:t>
                      </a:r>
                      <a:r>
                        <a:rPr lang="en-US" sz="1500" b="1" dirty="0" smtClean="0">
                          <a:latin typeface="Calibri"/>
                          <a:ea typeface="Calibri"/>
                          <a:cs typeface="Times New Roman"/>
                        </a:rPr>
                        <a:t>Firm</a:t>
                      </a:r>
                      <a:endParaRPr lang="en-US" sz="900" b="1"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500" b="1" dirty="0" smtClean="0">
                          <a:latin typeface="Calibri"/>
                          <a:ea typeface="Calibri"/>
                          <a:cs typeface="Times New Roman"/>
                        </a:rPr>
                        <a:t>Total</a:t>
                      </a:r>
                      <a:r>
                        <a:rPr lang="en-US" sz="900" b="1" baseline="0" dirty="0">
                          <a:latin typeface="Calibri"/>
                          <a:ea typeface="Calibri"/>
                          <a:cs typeface="Times New Roman"/>
                        </a:rPr>
                        <a:t> </a:t>
                      </a:r>
                      <a:r>
                        <a:rPr lang="en-US" sz="1500" b="1" dirty="0" smtClean="0">
                          <a:latin typeface="Calibri"/>
                          <a:ea typeface="Calibri"/>
                          <a:cs typeface="Times New Roman"/>
                        </a:rPr>
                        <a:t>revenue</a:t>
                      </a:r>
                      <a:endParaRPr lang="en-US" sz="900" b="1"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500" b="1" dirty="0" smtClean="0">
                          <a:latin typeface="Calibri"/>
                          <a:ea typeface="Calibri"/>
                          <a:cs typeface="Times New Roman"/>
                        </a:rPr>
                        <a:t>Total</a:t>
                      </a:r>
                      <a:r>
                        <a:rPr lang="en-US" sz="900" b="1" baseline="0" dirty="0">
                          <a:latin typeface="Calibri"/>
                          <a:ea typeface="Calibri"/>
                          <a:cs typeface="Times New Roman"/>
                        </a:rPr>
                        <a:t> </a:t>
                      </a:r>
                      <a:r>
                        <a:rPr lang="en-US" sz="1500" b="1" dirty="0" smtClean="0">
                          <a:latin typeface="Calibri"/>
                          <a:ea typeface="Calibri"/>
                          <a:cs typeface="Times New Roman"/>
                        </a:rPr>
                        <a:t>cost</a:t>
                      </a:r>
                      <a:endParaRPr lang="en-US" sz="900" b="1"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500" b="1" dirty="0" smtClean="0">
                          <a:latin typeface="Calibri"/>
                          <a:ea typeface="Calibri"/>
                          <a:cs typeface="Times New Roman"/>
                        </a:rPr>
                        <a:t>Total</a:t>
                      </a:r>
                      <a:r>
                        <a:rPr lang="en-US" sz="900" b="1" baseline="0" dirty="0">
                          <a:latin typeface="Calibri"/>
                          <a:ea typeface="Calibri"/>
                          <a:cs typeface="Times New Roman"/>
                        </a:rPr>
                        <a:t> </a:t>
                      </a:r>
                      <a:r>
                        <a:rPr lang="en-US" sz="1500" b="1" dirty="0" smtClean="0">
                          <a:latin typeface="Calibri"/>
                          <a:ea typeface="Calibri"/>
                          <a:cs typeface="Times New Roman"/>
                        </a:rPr>
                        <a:t>tax</a:t>
                      </a:r>
                      <a:endParaRPr lang="en-US" sz="900" b="1"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500" b="1" dirty="0" smtClean="0">
                          <a:latin typeface="Calibri"/>
                          <a:ea typeface="Calibri"/>
                          <a:cs typeface="Times New Roman"/>
                        </a:rPr>
                        <a:t>Profits</a:t>
                      </a:r>
                      <a:endParaRPr lang="en-US" sz="900" b="1"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500" b="1" dirty="0">
                          <a:latin typeface="Calibri"/>
                          <a:ea typeface="Calibri"/>
                          <a:cs typeface="Times New Roman"/>
                        </a:rPr>
                        <a:t>Pollution </a:t>
                      </a:r>
                      <a:r>
                        <a:rPr lang="en-US" sz="1500" b="1" dirty="0" smtClean="0">
                          <a:latin typeface="Calibri"/>
                          <a:ea typeface="Calibri"/>
                          <a:cs typeface="Times New Roman"/>
                        </a:rPr>
                        <a:t>released </a:t>
                      </a:r>
                      <a:r>
                        <a:rPr lang="en-US" sz="1500" b="1" dirty="0">
                          <a:latin typeface="Calibri"/>
                          <a:ea typeface="Calibri"/>
                          <a:cs typeface="Times New Roman"/>
                        </a:rPr>
                        <a:t>by </a:t>
                      </a:r>
                      <a:r>
                        <a:rPr lang="en-US" sz="1500" b="1" dirty="0" smtClean="0">
                          <a:latin typeface="Calibri"/>
                          <a:ea typeface="Calibri"/>
                          <a:cs typeface="Times New Roman"/>
                        </a:rPr>
                        <a:t>firm (units)</a:t>
                      </a:r>
                      <a:endParaRPr lang="en-US" sz="900" b="1"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500" b="1" dirty="0">
                          <a:latin typeface="Calibri"/>
                          <a:ea typeface="Calibri"/>
                          <a:cs typeface="Times New Roman"/>
                        </a:rPr>
                        <a:t>Total </a:t>
                      </a:r>
                      <a:r>
                        <a:rPr lang="en-US" sz="1500" b="1" dirty="0" smtClean="0">
                          <a:latin typeface="Calibri"/>
                          <a:ea typeface="Calibri"/>
                          <a:cs typeface="Times New Roman"/>
                        </a:rPr>
                        <a:t>pollution (units)</a:t>
                      </a:r>
                      <a:endParaRPr lang="en-US" sz="900" b="1"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86080">
                <a:tc>
                  <a:txBody>
                    <a:bodyPr/>
                    <a:lstStyle/>
                    <a:p>
                      <a:pPr marL="0" marR="0">
                        <a:lnSpc>
                          <a:spcPct val="115000"/>
                        </a:lnSpc>
                        <a:spcBef>
                          <a:spcPts val="0"/>
                        </a:spcBef>
                        <a:spcAft>
                          <a:spcPts val="1000"/>
                        </a:spcAft>
                      </a:pPr>
                      <a:r>
                        <a:rPr lang="en-US" sz="1500" dirty="0" smtClean="0">
                          <a:latin typeface="Calibri"/>
                          <a:ea typeface="Calibri"/>
                          <a:cs typeface="Times New Roman"/>
                        </a:rPr>
                        <a:t>1: Low-cost</a:t>
                      </a:r>
                      <a:endParaRPr lang="en-US" sz="9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$1,500</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$0</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$1,500</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6</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marR="0">
                        <a:lnSpc>
                          <a:spcPct val="115000"/>
                        </a:lnSpc>
                        <a:spcBef>
                          <a:spcPts val="0"/>
                        </a:spcBef>
                        <a:spcAft>
                          <a:spcPts val="1000"/>
                        </a:spcAft>
                      </a:pPr>
                      <a:r>
                        <a:rPr lang="en-US" sz="1500" dirty="0" smtClean="0">
                          <a:latin typeface="Calibri"/>
                          <a:ea typeface="Calibri"/>
                          <a:cs typeface="Times New Roman"/>
                        </a:rPr>
                        <a:t>12</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86080">
                <a:tc>
                  <a:txBody>
                    <a:bodyPr/>
                    <a:lstStyle/>
                    <a:p>
                      <a:pPr marL="0" marR="0">
                        <a:lnSpc>
                          <a:spcPct val="115000"/>
                        </a:lnSpc>
                        <a:spcBef>
                          <a:spcPts val="0"/>
                        </a:spcBef>
                        <a:spcAft>
                          <a:spcPts val="1000"/>
                        </a:spcAft>
                      </a:pPr>
                      <a:r>
                        <a:rPr lang="en-US" sz="1500" dirty="0" smtClean="0">
                          <a:latin typeface="Calibri"/>
                          <a:ea typeface="Calibri"/>
                          <a:cs typeface="Times New Roman"/>
                        </a:rPr>
                        <a:t>1: High</a:t>
                      </a:r>
                      <a:r>
                        <a:rPr kumimoji="0" lang="en-US" sz="1500" b="0" i="0" u="none" strike="noStrike" kern="1200" cap="none" spc="0" normalizeH="0" baseline="0" noProof="0" dirty="0" smtClean="0">
                          <a:ln>
                            <a:noFill/>
                          </a:ln>
                          <a:solidFill>
                            <a:prstClr val="black"/>
                          </a:solidFill>
                          <a:effectLst/>
                          <a:uLnTx/>
                          <a:uFillTx/>
                          <a:latin typeface="+mn-lt"/>
                          <a:ea typeface="Calibri"/>
                          <a:cs typeface="Times New Roman"/>
                        </a:rPr>
                        <a:t>-cost</a:t>
                      </a:r>
                      <a:endParaRPr lang="en-US" sz="9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$1,500</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$0</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$1,500</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6</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extLst>
                  <a:ext uri="{0D108BD9-81ED-4DB2-BD59-A6C34878D82A}">
                    <a16:rowId xmlns:a16="http://schemas.microsoft.com/office/drawing/2014/main" val="10002"/>
                  </a:ext>
                </a:extLst>
              </a:tr>
              <a:tr h="386080">
                <a:tc>
                  <a:txBody>
                    <a:bodyPr/>
                    <a:lstStyle/>
                    <a:p>
                      <a:pPr marL="0" marR="0">
                        <a:lnSpc>
                          <a:spcPct val="115000"/>
                        </a:lnSpc>
                        <a:spcBef>
                          <a:spcPts val="0"/>
                        </a:spcBef>
                        <a:spcAft>
                          <a:spcPts val="1000"/>
                        </a:spcAft>
                      </a:pPr>
                      <a:r>
                        <a:rPr lang="en-US" sz="1500" dirty="0" smtClean="0">
                          <a:latin typeface="Calibri"/>
                          <a:ea typeface="Calibri"/>
                          <a:cs typeface="Times New Roman"/>
                        </a:rPr>
                        <a:t>2: Low</a:t>
                      </a:r>
                      <a:r>
                        <a:rPr kumimoji="0" lang="en-US" sz="1500" b="0" i="0" u="none" strike="noStrike" kern="1200" cap="none" spc="0" normalizeH="0" baseline="0" noProof="0" dirty="0" smtClean="0">
                          <a:ln>
                            <a:noFill/>
                          </a:ln>
                          <a:solidFill>
                            <a:prstClr val="black"/>
                          </a:solidFill>
                          <a:effectLst/>
                          <a:uLnTx/>
                          <a:uFillTx/>
                          <a:latin typeface="+mn-lt"/>
                          <a:ea typeface="Calibri"/>
                          <a:cs typeface="Times New Roman"/>
                        </a:rPr>
                        <a:t>-cost</a:t>
                      </a:r>
                      <a:endParaRPr lang="en-US" sz="9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$1,500</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$1,000</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$500</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0</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marR="0">
                        <a:lnSpc>
                          <a:spcPct val="115000"/>
                        </a:lnSpc>
                        <a:spcBef>
                          <a:spcPts val="0"/>
                        </a:spcBef>
                        <a:spcAft>
                          <a:spcPts val="1000"/>
                        </a:spcAft>
                      </a:pPr>
                      <a:r>
                        <a:rPr lang="en-US" sz="1500" dirty="0" smtClean="0">
                          <a:latin typeface="Calibri"/>
                          <a:ea typeface="Calibri"/>
                          <a:cs typeface="Times New Roman"/>
                        </a:rPr>
                        <a:t>0</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386080">
                <a:tc>
                  <a:txBody>
                    <a:bodyPr/>
                    <a:lstStyle/>
                    <a:p>
                      <a:pPr marL="0" marR="0">
                        <a:lnSpc>
                          <a:spcPct val="115000"/>
                        </a:lnSpc>
                        <a:spcBef>
                          <a:spcPts val="0"/>
                        </a:spcBef>
                        <a:spcAft>
                          <a:spcPts val="1000"/>
                        </a:spcAft>
                      </a:pPr>
                      <a:r>
                        <a:rPr lang="en-US" sz="1500" dirty="0" smtClean="0">
                          <a:latin typeface="Calibri"/>
                          <a:ea typeface="Calibri"/>
                          <a:cs typeface="Times New Roman"/>
                        </a:rPr>
                        <a:t>2: High</a:t>
                      </a:r>
                      <a:r>
                        <a:rPr kumimoji="0" lang="en-US" sz="1500" b="0" i="0" u="none" strike="noStrike" kern="1200" cap="none" spc="0" normalizeH="0" baseline="0" noProof="0" dirty="0" smtClean="0">
                          <a:ln>
                            <a:noFill/>
                          </a:ln>
                          <a:solidFill>
                            <a:prstClr val="black"/>
                          </a:solidFill>
                          <a:effectLst/>
                          <a:uLnTx/>
                          <a:uFillTx/>
                          <a:latin typeface="+mn-lt"/>
                          <a:ea typeface="Calibri"/>
                          <a:cs typeface="Times New Roman"/>
                        </a:rPr>
                        <a:t>-cost</a:t>
                      </a:r>
                      <a:endParaRPr lang="en-US" sz="9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$1,500</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$6,000</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mn-lt"/>
                          <a:ea typeface="Calibri"/>
                          <a:cs typeface="Times New Roman"/>
                        </a:rPr>
                        <a:t>‒$4,500</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0</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extLst>
                  <a:ext uri="{0D108BD9-81ED-4DB2-BD59-A6C34878D82A}">
                    <a16:rowId xmlns:a16="http://schemas.microsoft.com/office/drawing/2014/main" val="10004"/>
                  </a:ext>
                </a:extLst>
              </a:tr>
              <a:tr h="386080">
                <a:tc>
                  <a:txBody>
                    <a:bodyPr/>
                    <a:lstStyle/>
                    <a:p>
                      <a:pPr marL="0" marR="0">
                        <a:lnSpc>
                          <a:spcPct val="115000"/>
                        </a:lnSpc>
                        <a:spcBef>
                          <a:spcPts val="0"/>
                        </a:spcBef>
                        <a:spcAft>
                          <a:spcPts val="1000"/>
                        </a:spcAft>
                      </a:pPr>
                      <a:r>
                        <a:rPr lang="en-US" sz="1500" dirty="0" smtClean="0">
                          <a:latin typeface="Calibri"/>
                          <a:ea typeface="Calibri"/>
                          <a:cs typeface="Times New Roman"/>
                        </a:rPr>
                        <a:t>3: Low</a:t>
                      </a:r>
                      <a:r>
                        <a:rPr kumimoji="0" lang="en-US" sz="1500" b="0" i="0" u="none" strike="noStrike" kern="1200" cap="none" spc="0" normalizeH="0" baseline="0" noProof="0" dirty="0" smtClean="0">
                          <a:ln>
                            <a:noFill/>
                          </a:ln>
                          <a:solidFill>
                            <a:prstClr val="black"/>
                          </a:solidFill>
                          <a:effectLst/>
                          <a:uLnTx/>
                          <a:uFillTx/>
                          <a:latin typeface="+mn-lt"/>
                          <a:ea typeface="Calibri"/>
                          <a:cs typeface="Times New Roman"/>
                        </a:rPr>
                        <a:t>-cost</a:t>
                      </a:r>
                      <a:endParaRPr lang="en-US" sz="9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$1,500</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$500</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$400</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$600</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1</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marR="0">
                        <a:lnSpc>
                          <a:spcPct val="115000"/>
                        </a:lnSpc>
                        <a:spcBef>
                          <a:spcPts val="0"/>
                        </a:spcBef>
                        <a:spcAft>
                          <a:spcPts val="1000"/>
                        </a:spcAft>
                      </a:pPr>
                      <a:r>
                        <a:rPr lang="en-US" sz="1500" dirty="0" smtClean="0">
                          <a:latin typeface="Calibri"/>
                          <a:ea typeface="Calibri"/>
                          <a:cs typeface="Times New Roman"/>
                        </a:rPr>
                        <a:t>6</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386080">
                <a:tc>
                  <a:txBody>
                    <a:bodyPr/>
                    <a:lstStyle/>
                    <a:p>
                      <a:pPr marL="0" marR="0">
                        <a:lnSpc>
                          <a:spcPct val="115000"/>
                        </a:lnSpc>
                        <a:spcBef>
                          <a:spcPts val="0"/>
                        </a:spcBef>
                        <a:spcAft>
                          <a:spcPts val="1000"/>
                        </a:spcAft>
                      </a:pPr>
                      <a:r>
                        <a:rPr lang="en-US" sz="1500" dirty="0" smtClean="0">
                          <a:latin typeface="Calibri"/>
                          <a:ea typeface="Calibri"/>
                          <a:cs typeface="Times New Roman"/>
                        </a:rPr>
                        <a:t>3: High</a:t>
                      </a:r>
                      <a:r>
                        <a:rPr kumimoji="0" lang="en-US" sz="1500" b="0" i="0" u="none" strike="noStrike" kern="1200" cap="none" spc="0" normalizeH="0" baseline="0" noProof="0" dirty="0" smtClean="0">
                          <a:ln>
                            <a:noFill/>
                          </a:ln>
                          <a:solidFill>
                            <a:prstClr val="black"/>
                          </a:solidFill>
                          <a:effectLst/>
                          <a:uLnTx/>
                          <a:uFillTx/>
                          <a:latin typeface="+mn-lt"/>
                          <a:ea typeface="Calibri"/>
                          <a:cs typeface="Times New Roman"/>
                        </a:rPr>
                        <a:t>-cost</a:t>
                      </a:r>
                      <a:endParaRPr lang="en-US" sz="9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$1,500</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$100</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$2,000</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mn-lt"/>
                          <a:ea typeface="Calibri"/>
                          <a:cs typeface="Times New Roman"/>
                        </a:rPr>
                        <a:t>‒$600</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500" dirty="0" smtClean="0">
                          <a:latin typeface="Calibri"/>
                          <a:ea typeface="Calibri"/>
                          <a:cs typeface="Times New Roman"/>
                        </a:rPr>
                        <a:t>5</a:t>
                      </a: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extLst>
                  <a:ext uri="{0D108BD9-81ED-4DB2-BD59-A6C34878D82A}">
                    <a16:rowId xmlns:a16="http://schemas.microsoft.com/office/drawing/2014/main" val="10006"/>
                  </a:ext>
                </a:extLst>
              </a:tr>
              <a:tr h="386080">
                <a:tc>
                  <a:txBody>
                    <a:bodyPr/>
                    <a:lstStyle/>
                    <a:p>
                      <a:pPr marL="0" marR="0">
                        <a:lnSpc>
                          <a:spcPct val="115000"/>
                        </a:lnSpc>
                        <a:spcBef>
                          <a:spcPts val="0"/>
                        </a:spcBef>
                        <a:spcAft>
                          <a:spcPts val="1000"/>
                        </a:spcAft>
                      </a:pPr>
                      <a:r>
                        <a:rPr lang="en-US" sz="1500" dirty="0" smtClean="0">
                          <a:latin typeface="Calibri"/>
                          <a:ea typeface="Calibri"/>
                          <a:cs typeface="Times New Roman"/>
                        </a:rPr>
                        <a:t>4: Low</a:t>
                      </a:r>
                      <a:r>
                        <a:rPr kumimoji="0" lang="en-US" sz="1500" b="0" i="0" u="none" strike="noStrike" kern="1200" cap="none" spc="0" normalizeH="0" baseline="0" noProof="0" dirty="0" smtClean="0">
                          <a:ln>
                            <a:noFill/>
                          </a:ln>
                          <a:solidFill>
                            <a:prstClr val="black"/>
                          </a:solidFill>
                          <a:effectLst/>
                          <a:uLnTx/>
                          <a:uFillTx/>
                          <a:latin typeface="+mn-lt"/>
                          <a:ea typeface="Calibri"/>
                          <a:cs typeface="Times New Roman"/>
                        </a:rPr>
                        <a:t>-cost</a:t>
                      </a:r>
                      <a:endParaRPr lang="en-US" sz="9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endParaRPr lang="en-US" sz="150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endParaRPr lang="en-US" sz="150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endParaRPr lang="en-US" sz="150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marR="0">
                        <a:lnSpc>
                          <a:spcPct val="115000"/>
                        </a:lnSpc>
                        <a:spcBef>
                          <a:spcPts val="0"/>
                        </a:spcBef>
                        <a:spcAft>
                          <a:spcPts val="1000"/>
                        </a:spcAft>
                      </a:pPr>
                      <a:endParaRPr lang="en-US" sz="150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386080">
                <a:tc>
                  <a:txBody>
                    <a:bodyPr/>
                    <a:lstStyle/>
                    <a:p>
                      <a:pPr marL="0" marR="0">
                        <a:lnSpc>
                          <a:spcPct val="115000"/>
                        </a:lnSpc>
                        <a:spcBef>
                          <a:spcPts val="0"/>
                        </a:spcBef>
                        <a:spcAft>
                          <a:spcPts val="1000"/>
                        </a:spcAft>
                      </a:pPr>
                      <a:r>
                        <a:rPr lang="en-US" sz="1500" dirty="0" smtClean="0">
                          <a:latin typeface="Calibri"/>
                          <a:ea typeface="Calibri"/>
                          <a:cs typeface="Times New Roman"/>
                        </a:rPr>
                        <a:t>4: High</a:t>
                      </a:r>
                      <a:r>
                        <a:rPr kumimoji="0" lang="en-US" sz="1500" b="0" i="0" u="none" strike="noStrike" kern="1200" cap="none" spc="0" normalizeH="0" baseline="0" noProof="0" dirty="0" smtClean="0">
                          <a:ln>
                            <a:noFill/>
                          </a:ln>
                          <a:solidFill>
                            <a:prstClr val="black"/>
                          </a:solidFill>
                          <a:effectLst/>
                          <a:uLnTx/>
                          <a:uFillTx/>
                          <a:latin typeface="+mn-lt"/>
                          <a:ea typeface="Calibri"/>
                          <a:cs typeface="Times New Roman"/>
                        </a:rPr>
                        <a:t>-cost</a:t>
                      </a:r>
                      <a:endParaRPr lang="en-US" sz="9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endParaRPr lang="en-US" sz="150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endParaRPr lang="en-US" sz="150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endParaRPr lang="en-US" sz="150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extLst>
                  <a:ext uri="{0D108BD9-81ED-4DB2-BD59-A6C34878D82A}">
                    <a16:rowId xmlns:a16="http://schemas.microsoft.com/office/drawing/2014/main" val="10008"/>
                  </a:ext>
                </a:extLst>
              </a:tr>
              <a:tr h="386080">
                <a:tc>
                  <a:txBody>
                    <a:bodyPr/>
                    <a:lstStyle/>
                    <a:p>
                      <a:pPr marL="0" marR="0">
                        <a:lnSpc>
                          <a:spcPct val="115000"/>
                        </a:lnSpc>
                        <a:spcBef>
                          <a:spcPts val="0"/>
                        </a:spcBef>
                        <a:spcAft>
                          <a:spcPts val="1000"/>
                        </a:spcAft>
                      </a:pPr>
                      <a:r>
                        <a:rPr lang="en-US" sz="1500" dirty="0" smtClean="0">
                          <a:latin typeface="Calibri"/>
                          <a:ea typeface="Calibri"/>
                          <a:cs typeface="Times New Roman"/>
                        </a:rPr>
                        <a:t>5: Low</a:t>
                      </a:r>
                      <a:r>
                        <a:rPr kumimoji="0" lang="en-US" sz="1500" b="0" i="0" u="none" strike="noStrike" kern="1200" cap="none" spc="0" normalizeH="0" baseline="0" noProof="0" dirty="0" smtClean="0">
                          <a:ln>
                            <a:noFill/>
                          </a:ln>
                          <a:solidFill>
                            <a:prstClr val="black"/>
                          </a:solidFill>
                          <a:effectLst/>
                          <a:uLnTx/>
                          <a:uFillTx/>
                          <a:latin typeface="+mn-lt"/>
                          <a:ea typeface="Calibri"/>
                          <a:cs typeface="Times New Roman"/>
                        </a:rPr>
                        <a:t>-cost</a:t>
                      </a:r>
                      <a:endParaRPr lang="en-US" sz="9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endParaRPr lang="en-US" sz="150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endParaRPr lang="en-US" sz="150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endParaRPr lang="en-US" sz="150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marR="0">
                        <a:lnSpc>
                          <a:spcPct val="115000"/>
                        </a:lnSpc>
                        <a:spcBef>
                          <a:spcPts val="0"/>
                        </a:spcBef>
                        <a:spcAft>
                          <a:spcPts val="1000"/>
                        </a:spcAft>
                      </a:pP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r h="386080">
                <a:tc>
                  <a:txBody>
                    <a:bodyPr/>
                    <a:lstStyle/>
                    <a:p>
                      <a:pPr marL="0" marR="0">
                        <a:lnSpc>
                          <a:spcPct val="115000"/>
                        </a:lnSpc>
                        <a:spcBef>
                          <a:spcPts val="0"/>
                        </a:spcBef>
                        <a:spcAft>
                          <a:spcPts val="1000"/>
                        </a:spcAft>
                      </a:pPr>
                      <a:r>
                        <a:rPr lang="en-US" sz="1500" dirty="0" smtClean="0">
                          <a:latin typeface="Calibri"/>
                          <a:ea typeface="Calibri"/>
                          <a:cs typeface="Times New Roman"/>
                        </a:rPr>
                        <a:t>5: High</a:t>
                      </a:r>
                      <a:r>
                        <a:rPr kumimoji="0" lang="en-US" sz="1500" b="0" i="0" u="none" strike="noStrike" kern="1200" cap="none" spc="0" normalizeH="0" baseline="0" noProof="0" dirty="0" smtClean="0">
                          <a:ln>
                            <a:noFill/>
                          </a:ln>
                          <a:solidFill>
                            <a:prstClr val="black"/>
                          </a:solidFill>
                          <a:effectLst/>
                          <a:uLnTx/>
                          <a:uFillTx/>
                          <a:latin typeface="+mn-lt"/>
                          <a:ea typeface="Calibri"/>
                          <a:cs typeface="Times New Roman"/>
                        </a:rPr>
                        <a:t>-cost</a:t>
                      </a:r>
                      <a:endParaRPr lang="en-US" sz="9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endParaRPr lang="en-US" sz="150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endParaRPr lang="en-US" sz="150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endParaRPr lang="en-US" sz="150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endParaRPr lang="en-US" sz="15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extLst>
                  <a:ext uri="{0D108BD9-81ED-4DB2-BD59-A6C34878D82A}">
                    <a16:rowId xmlns:a16="http://schemas.microsoft.com/office/drawing/2014/main" val="10010"/>
                  </a:ext>
                </a:extLst>
              </a:tr>
            </a:tbl>
          </a:graphicData>
        </a:graphic>
      </p:graphicFrame>
      <p:sp>
        <p:nvSpPr>
          <p:cNvPr id="2" name="Slide Number Placeholder 1"/>
          <p:cNvSpPr>
            <a:spLocks noGrp="1"/>
          </p:cNvSpPr>
          <p:nvPr>
            <p:ph type="sldNum" sz="quarter" idx="12"/>
          </p:nvPr>
        </p:nvSpPr>
        <p:spPr/>
        <p:txBody>
          <a:bodyPr/>
          <a:lstStyle/>
          <a:p>
            <a:r>
              <a:rPr lang="en-US" dirty="0" smtClean="0"/>
              <a:t>5.</a:t>
            </a:r>
            <a:fld id="{0D99608D-507E-4769-AA8B-A6FCB1F3DF77}" type="slidenum">
              <a:rPr lang="en-US" smtClean="0"/>
              <a:t>8</a:t>
            </a:fld>
            <a:endParaRPr lang="en-US" dirty="0"/>
          </a:p>
        </p:txBody>
      </p:sp>
    </p:spTree>
    <p:extLst>
      <p:ext uri="{BB962C8B-B14F-4D97-AF65-F5344CB8AC3E}">
        <p14:creationId xmlns:p14="http://schemas.microsoft.com/office/powerpoint/2010/main" val="305929337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Title 1"/>
          <p:cNvSpPr>
            <a:spLocks noGrp="1"/>
          </p:cNvSpPr>
          <p:nvPr>
            <p:ph type="title"/>
          </p:nvPr>
        </p:nvSpPr>
        <p:spPr/>
        <p:txBody>
          <a:bodyPr/>
          <a:lstStyle/>
          <a:p>
            <a:r>
              <a:rPr lang="en-US" altLang="en-US" b="1" dirty="0" smtClean="0">
                <a:latin typeface="+mn-lt"/>
              </a:rPr>
              <a:t>Round 4:  </a:t>
            </a:r>
            <a:r>
              <a:rPr lang="en-US" altLang="en-US" dirty="0" smtClean="0">
                <a:latin typeface="+mn-lt"/>
              </a:rPr>
              <a:t>Permits</a:t>
            </a:r>
          </a:p>
        </p:txBody>
      </p:sp>
      <p:sp>
        <p:nvSpPr>
          <p:cNvPr id="63491" name="Content Placeholder 2"/>
          <p:cNvSpPr>
            <a:spLocks noGrp="1"/>
          </p:cNvSpPr>
          <p:nvPr>
            <p:ph sz="quarter" idx="1"/>
          </p:nvPr>
        </p:nvSpPr>
        <p:spPr>
          <a:xfrm>
            <a:off x="838200" y="1825625"/>
            <a:ext cx="10515600" cy="3176681"/>
          </a:xfrm>
        </p:spPr>
        <p:txBody>
          <a:bodyPr/>
          <a:lstStyle/>
          <a:p>
            <a:r>
              <a:rPr lang="en-US" altLang="en-US" dirty="0" smtClean="0"/>
              <a:t>For each permit you have in your possession, you are allowed to release one unit of CO</a:t>
            </a:r>
            <a:r>
              <a:rPr lang="en-US" altLang="en-US" baseline="-25000" dirty="0" smtClean="0"/>
              <a:t>2</a:t>
            </a:r>
            <a:r>
              <a:rPr lang="en-US" altLang="en-US" dirty="0" smtClean="0"/>
              <a:t> for free.</a:t>
            </a:r>
          </a:p>
        </p:txBody>
      </p:sp>
      <p:sp>
        <p:nvSpPr>
          <p:cNvPr id="2" name="Slide Number Placeholder 1"/>
          <p:cNvSpPr>
            <a:spLocks noGrp="1"/>
          </p:cNvSpPr>
          <p:nvPr>
            <p:ph type="sldNum" sz="quarter" idx="12"/>
          </p:nvPr>
        </p:nvSpPr>
        <p:spPr/>
        <p:txBody>
          <a:bodyPr/>
          <a:lstStyle/>
          <a:p>
            <a:r>
              <a:rPr lang="en-US" dirty="0" smtClean="0"/>
              <a:t>5.</a:t>
            </a:r>
            <a:fld id="{0D99608D-507E-4769-AA8B-A6FCB1F3DF77}" type="slidenum">
              <a:rPr lang="en-US" smtClean="0"/>
              <a:t>9</a:t>
            </a:fld>
            <a:endParaRPr lang="en-US" dirty="0"/>
          </a:p>
        </p:txBody>
      </p:sp>
    </p:spTree>
    <p:extLst>
      <p:ext uri="{BB962C8B-B14F-4D97-AF65-F5344CB8AC3E}">
        <p14:creationId xmlns:p14="http://schemas.microsoft.com/office/powerpoint/2010/main" val="164678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Unknown Document Type" ma:contentTypeID="0x010104" ma:contentTypeVersion="0" ma:contentTypeDescription="" ma:contentTypeScope="" ma:versionID="05d83ceaa0bbd2e3bc716e6e66bd857a">
  <xsd:schema xmlns:xsd="http://www.w3.org/2001/XMLSchema" xmlns:xs="http://www.w3.org/2001/XMLSchema" xmlns:p="http://schemas.microsoft.com/office/2006/metadata/properties" targetNamespace="http://schemas.microsoft.com/office/2006/metadata/properties" ma:root="true" ma:fieldsID="b3d69fe45253d5ff147bb69036b756a7">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C60519BE-32FB-42A5-84A2-127931CCAA3E}">
  <ds:schemaRefs>
    <ds:schemaRef ds:uri="http://schemas.microsoft.com/sharepoint/v3/contenttype/forms"/>
  </ds:schemaRefs>
</ds:datastoreItem>
</file>

<file path=customXml/itemProps2.xml><?xml version="1.0" encoding="utf-8"?>
<ds:datastoreItem xmlns:ds="http://schemas.openxmlformats.org/officeDocument/2006/customXml" ds:itemID="{4FCA4A82-F1A1-4390-BC51-BEB5013614C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A9365B99-79F8-449A-BFE6-708E3F17D646}">
  <ds:schemaRefs>
    <ds:schemaRef ds:uri="http://purl.org/dc/dcmitype/"/>
    <ds:schemaRef ds:uri="http://schemas.microsoft.com/office/2006/documentManagement/types"/>
    <ds:schemaRef ds:uri="http://www.w3.org/XML/1998/namespace"/>
    <ds:schemaRef ds:uri="http://purl.org/dc/elements/1.1/"/>
    <ds:schemaRef ds:uri="http://purl.org/dc/terms/"/>
    <ds:schemaRef ds:uri="http://schemas.openxmlformats.org/package/2006/metadata/core-properties"/>
    <ds:schemaRef ds:uri="http://schemas.microsoft.com/office/infopath/2007/PartnerControls"/>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otalTime>495</TotalTime>
  <Words>2002</Words>
  <Application>Microsoft Office PowerPoint</Application>
  <PresentationFormat>Widescreen</PresentationFormat>
  <Paragraphs>675</Paragraphs>
  <Slides>24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24</vt:i4>
      </vt:variant>
    </vt:vector>
  </HeadingPairs>
  <TitlesOfParts>
    <vt:vector size="30" baseType="lpstr">
      <vt:lpstr>Arial</vt:lpstr>
      <vt:lpstr>Calibri</vt:lpstr>
      <vt:lpstr>Calibri Light</vt:lpstr>
      <vt:lpstr>Times New Roman</vt:lpstr>
      <vt:lpstr>Wingdings 2</vt:lpstr>
      <vt:lpstr>Office Theme</vt:lpstr>
      <vt:lpstr>Saving the Environment with Economic Ideas </vt:lpstr>
      <vt:lpstr>Emissions Game</vt:lpstr>
      <vt:lpstr>Round 1:  Pollute as much as you want</vt:lpstr>
      <vt:lpstr>PowerPoint Presentation</vt:lpstr>
      <vt:lpstr>Round 2:  No pollution allowed</vt:lpstr>
      <vt:lpstr>PowerPoint Presentation</vt:lpstr>
      <vt:lpstr>Round 3:  Tax on pollution </vt:lpstr>
      <vt:lpstr>PowerPoint Presentation</vt:lpstr>
      <vt:lpstr>Round 4:  Permits</vt:lpstr>
      <vt:lpstr>PowerPoint Presentation</vt:lpstr>
      <vt:lpstr>Round 5:  Tradable permits</vt:lpstr>
      <vt:lpstr>PowerPoint Presentation</vt:lpstr>
      <vt:lpstr>Discuss the following:</vt:lpstr>
      <vt:lpstr>PowerPoint Presentation</vt:lpstr>
      <vt:lpstr>Discuss the following:</vt:lpstr>
      <vt:lpstr>PowerPoint Presentation</vt:lpstr>
      <vt:lpstr>Discuss the following:</vt:lpstr>
      <vt:lpstr>PowerPoint Presentation</vt:lpstr>
      <vt:lpstr>Discuss the following:</vt:lpstr>
      <vt:lpstr>PowerPoint Presentation</vt:lpstr>
      <vt:lpstr>Discuss the following:</vt:lpstr>
      <vt:lpstr>PowerPoint Presentation</vt:lpstr>
      <vt:lpstr>Discuss the following:</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Emission Game</dc:title>
  <dc:creator>William Bosshardt</dc:creator>
  <cp:lastModifiedBy>Ives, Jennifer M</cp:lastModifiedBy>
  <cp:revision>58</cp:revision>
  <cp:lastPrinted>2019-09-25T19:17:36Z</cp:lastPrinted>
  <dcterms:created xsi:type="dcterms:W3CDTF">2018-02-03T15:26:25Z</dcterms:created>
  <dcterms:modified xsi:type="dcterms:W3CDTF">2019-09-27T20:04:47Z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d2dbdee7-2614-4505-a904-4eec46ec1089</vt:lpwstr>
  </property>
</Properties>
</file>