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5"/>
  </p:notesMasterIdLst>
  <p:handoutMasterIdLst>
    <p:handoutMasterId r:id="rId16"/>
  </p:handoutMasterIdLst>
  <p:sldIdLst>
    <p:sldId id="277" r:id="rId5"/>
    <p:sldId id="278" r:id="rId6"/>
    <p:sldId id="279" r:id="rId7"/>
    <p:sldId id="282" r:id="rId8"/>
    <p:sldId id="280" r:id="rId9"/>
    <p:sldId id="283" r:id="rId10"/>
    <p:sldId id="281" r:id="rId11"/>
    <p:sldId id="284" r:id="rId12"/>
    <p:sldId id="285" r:id="rId13"/>
    <p:sldId id="2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1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1787-9D47-4E2D-9666-0E0062FFC9B3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D1A5-BC21-411E-9353-B2201F50A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7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5E58-A930-4BAA-B688-A2BE20D03225}" type="datetime1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7135-DBDE-4A1F-A66C-03B38FB6EE23}" type="datetime1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3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BC7B23E-20C2-4E0E-AA1B-6BA2E819C0F6}" type="datetime1">
              <a:rPr lang="en-US" smtClean="0"/>
              <a:t>2/28/2020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20DB-8F1E-4170-90FA-435528C405AF}" type="datetime1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C6A9-6F25-4262-B0DC-441C5B685C06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D1A5-BC21-411E-9353-B2201F50A0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61948" y="283"/>
            <a:ext cx="4427508" cy="68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28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2098-D8A1-4042-AA8A-01F300BEBAD1}" type="datetime1">
              <a:rPr lang="en-US" smtClean="0"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2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E33D-7324-4612-B96F-A53F8231EF9B}" type="datetime1">
              <a:rPr lang="en-US" smtClean="0"/>
              <a:t>2/28/2020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2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243F-0D6F-4FFE-874F-9D4C87DD0A5D}" type="datetime1">
              <a:rPr lang="en-US" smtClean="0"/>
              <a:t>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1EAF-12DB-405F-903E-9134D7DED4B4}" type="datetime1">
              <a:rPr lang="en-US" smtClean="0"/>
              <a:t>2/28/2020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9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834B-B230-4407-98F9-97C1DE7C410D}" type="datetime1">
              <a:rPr lang="en-US" smtClean="0"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66439" y="283"/>
            <a:ext cx="4435717" cy="685628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711702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2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4030-E5BD-44F1-A0A7-AFF6A4F947AD}" type="datetime1">
              <a:rPr lang="en-US" smtClean="0"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711702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9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840CD-9328-48D7-A96D-76338852DBBB}" type="datetime1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6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b.ca.gov/cc/capandtrade/capandtrade.htm" TargetMode="External"/><Relationship Id="rId2" Type="http://schemas.openxmlformats.org/officeDocument/2006/relationships/hyperlink" Target="https://www.epa.gov/airmarkets/acid-rain-progr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clima/policies/ets_en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+mn-lt"/>
              </a:rPr>
              <a:t>Saving the Environment with Economic Ideas</a:t>
            </a:r>
            <a:br>
              <a:rPr lang="en-US" sz="5400" dirty="0" smtClean="0">
                <a:latin typeface="+mn-lt"/>
              </a:rPr>
            </a:br>
            <a:endParaRPr lang="en-US" sz="5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Lesson 4: Supply and Demand of Pollution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fld id="{E31375A4-56A4-47D6-9801-1991572033F7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5" y="1628775"/>
            <a:ext cx="77152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6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Demand for Pollution Disposal</a:t>
            </a:r>
            <a:endParaRPr lang="en-US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1376" y="2007874"/>
            <a:ext cx="6286500" cy="40386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4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Cap and Trade </a:t>
            </a:r>
            <a:r>
              <a:rPr lang="en-US" dirty="0">
                <a:latin typeface="+mn-lt"/>
              </a:rPr>
              <a:t>S</a:t>
            </a:r>
            <a:r>
              <a:rPr lang="en-US" dirty="0" smtClean="0">
                <a:latin typeface="+mn-lt"/>
              </a:rPr>
              <a:t>ystem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0982"/>
            <a:ext cx="10515600" cy="4555981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2400" b="1" dirty="0" smtClean="0"/>
              <a:t>Cap and trade: </a:t>
            </a:r>
            <a:r>
              <a:rPr lang="en-US" sz="2400" dirty="0" smtClean="0"/>
              <a:t>The government issues a fixed amount of permits. Each permit allows businesses to dispose of their waste into the environment (a set amount per permit). Businesses can buy and sell permits in a market.  </a:t>
            </a:r>
          </a:p>
          <a:p>
            <a:pPr marL="45720" indent="0">
              <a:buNone/>
            </a:pPr>
            <a:r>
              <a:rPr lang="en-US" sz="2400" dirty="0" smtClean="0"/>
              <a:t>Advantages of cap and trade system include the following: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quantity of pollution emitted is known and equal to the amount given by the permits.</a:t>
            </a:r>
          </a:p>
          <a:p>
            <a:r>
              <a:rPr lang="en-US" sz="2400" dirty="0"/>
              <a:t>Firms whose </a:t>
            </a:r>
            <a:r>
              <a:rPr lang="en-US" sz="2400" dirty="0" smtClean="0"/>
              <a:t>cost </a:t>
            </a:r>
            <a:r>
              <a:rPr lang="en-US" sz="2400" dirty="0"/>
              <a:t>of controlling pollution is high can buy permits from firms whose </a:t>
            </a:r>
            <a:r>
              <a:rPr lang="en-US" sz="2400" dirty="0" smtClean="0"/>
              <a:t>cost </a:t>
            </a:r>
            <a:r>
              <a:rPr lang="en-US" sz="2400" dirty="0"/>
              <a:t>of </a:t>
            </a:r>
            <a:r>
              <a:rPr lang="en-US" sz="2400" dirty="0" smtClean="0"/>
              <a:t>controlling pollution </a:t>
            </a:r>
            <a:r>
              <a:rPr lang="en-US" sz="2400" dirty="0"/>
              <a:t>is low. </a:t>
            </a:r>
            <a:r>
              <a:rPr lang="en-US" sz="2400" dirty="0" smtClean="0"/>
              <a:t>This </a:t>
            </a:r>
            <a:r>
              <a:rPr lang="en-US" sz="2400" dirty="0"/>
              <a:t>means </a:t>
            </a:r>
            <a:r>
              <a:rPr lang="en-US" sz="2400" dirty="0" smtClean="0"/>
              <a:t>high-cost </a:t>
            </a:r>
            <a:r>
              <a:rPr lang="en-US" sz="2400" dirty="0"/>
              <a:t>firms don’t have to spend a lot </a:t>
            </a:r>
            <a:r>
              <a:rPr lang="en-US" sz="2400" dirty="0" smtClean="0"/>
              <a:t>to control </a:t>
            </a:r>
            <a:r>
              <a:rPr lang="en-US" sz="2400" dirty="0"/>
              <a:t>pollution and </a:t>
            </a:r>
            <a:r>
              <a:rPr lang="en-US" sz="2400" dirty="0" smtClean="0"/>
              <a:t>low-cost </a:t>
            </a:r>
            <a:r>
              <a:rPr lang="en-US" sz="2400" dirty="0"/>
              <a:t>firms are rewarded by being able to sell permits.</a:t>
            </a:r>
          </a:p>
          <a:p>
            <a:r>
              <a:rPr lang="en-US" sz="2400" dirty="0" smtClean="0"/>
              <a:t>A firm is free to choose whichever method or technology it finds best to meet its cap. Firms </a:t>
            </a:r>
            <a:r>
              <a:rPr lang="en-US" sz="2400" dirty="0"/>
              <a:t>have </a:t>
            </a:r>
            <a:r>
              <a:rPr lang="en-US" sz="2400" dirty="0" smtClean="0"/>
              <a:t>an incentive </a:t>
            </a:r>
            <a:r>
              <a:rPr lang="en-US" sz="2400" dirty="0"/>
              <a:t>to reduce pollution by adopting new technologies because this would allow them to sell their excess permits.</a:t>
            </a:r>
          </a:p>
          <a:p>
            <a:r>
              <a:rPr lang="en-US" sz="2400" dirty="0"/>
              <a:t>The government can earn revenue if the permits are initially sold at auction</a:t>
            </a:r>
            <a:r>
              <a:rPr lang="en-US" sz="2400" dirty="0" smtClean="0"/>
              <a:t>. </a:t>
            </a:r>
            <a:r>
              <a:rPr lang="en-US" sz="2400" dirty="0"/>
              <a:t>(</a:t>
            </a:r>
            <a:r>
              <a:rPr lang="en-US" sz="2400" dirty="0" smtClean="0"/>
              <a:t>However, </a:t>
            </a:r>
            <a:r>
              <a:rPr lang="en-US" sz="2400" dirty="0"/>
              <a:t>many times existing firms are given allocations of permits for free.)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5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Supply of Pollution Disposal with Cap and Trade</a:t>
            </a:r>
            <a:endParaRPr lang="en-US" dirty="0">
              <a:latin typeface="+mn-lt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1787" y="1929606"/>
            <a:ext cx="6448425" cy="41433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1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Supply and Demand for Pollution Disposal with </a:t>
            </a:r>
            <a:r>
              <a:rPr lang="en-US" dirty="0">
                <a:latin typeface="+mn-lt"/>
              </a:rPr>
              <a:t>Cap and Trade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212" y="1953419"/>
            <a:ext cx="6505575" cy="409575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6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Emissions Tax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7978"/>
            <a:ext cx="10515600" cy="4688378"/>
          </a:xfrm>
        </p:spPr>
        <p:txBody>
          <a:bodyPr>
            <a:normAutofit fontScale="47500" lnSpcReduction="20000"/>
          </a:bodyPr>
          <a:lstStyle/>
          <a:p>
            <a:pPr marL="45720" lvl="0" indent="0">
              <a:buNone/>
            </a:pPr>
            <a:r>
              <a:rPr lang="en-US" sz="4600" b="1" dirty="0" smtClean="0"/>
              <a:t>Emissions tax: </a:t>
            </a:r>
            <a:r>
              <a:rPr lang="en-US" sz="4600" dirty="0" smtClean="0"/>
              <a:t>A charge levied on businesses that pollute. For every unit of pollution the firm disposes of into the environment, a tax is paid.</a:t>
            </a:r>
          </a:p>
          <a:p>
            <a:pPr marL="45720" lvl="0" indent="0">
              <a:buNone/>
            </a:pPr>
            <a:r>
              <a:rPr lang="en-US" sz="4600" dirty="0" smtClean="0"/>
              <a:t>Advantages of an emissions tax include the following:</a:t>
            </a:r>
          </a:p>
          <a:p>
            <a:pPr lvl="0"/>
            <a:r>
              <a:rPr lang="en-US" sz="4600" dirty="0" smtClean="0"/>
              <a:t>The cost of pollution disposal (the </a:t>
            </a:r>
            <a:r>
              <a:rPr lang="en-US" sz="4600" dirty="0"/>
              <a:t>amount of the </a:t>
            </a:r>
            <a:r>
              <a:rPr lang="en-US" sz="4600" dirty="0" smtClean="0"/>
              <a:t>tax) is </a:t>
            </a:r>
            <a:r>
              <a:rPr lang="en-US" sz="4600" dirty="0"/>
              <a:t>known to </a:t>
            </a:r>
            <a:r>
              <a:rPr lang="en-US" sz="4600" dirty="0" smtClean="0"/>
              <a:t>businesses, and it provides </a:t>
            </a:r>
            <a:r>
              <a:rPr lang="en-US" sz="4600" dirty="0"/>
              <a:t>some security in </a:t>
            </a:r>
            <a:r>
              <a:rPr lang="en-US" sz="4600" dirty="0" smtClean="0"/>
              <a:t>planning for </a:t>
            </a:r>
            <a:r>
              <a:rPr lang="en-US" sz="4600" dirty="0"/>
              <a:t>the costs of doing business </a:t>
            </a:r>
            <a:r>
              <a:rPr lang="en-US" sz="4600" dirty="0" smtClean="0"/>
              <a:t>in </a:t>
            </a:r>
            <a:r>
              <a:rPr lang="en-US" sz="4600" dirty="0"/>
              <a:t>the future</a:t>
            </a:r>
            <a:r>
              <a:rPr lang="en-US" sz="4600" dirty="0" smtClean="0"/>
              <a:t>.</a:t>
            </a:r>
            <a:endParaRPr lang="en-US" sz="4600" dirty="0"/>
          </a:p>
          <a:p>
            <a:pPr lvl="0"/>
            <a:r>
              <a:rPr lang="en-US" sz="4600" dirty="0"/>
              <a:t>Firms whose </a:t>
            </a:r>
            <a:r>
              <a:rPr lang="en-US" sz="4600" dirty="0" smtClean="0"/>
              <a:t>cost </a:t>
            </a:r>
            <a:r>
              <a:rPr lang="en-US" sz="4600" dirty="0"/>
              <a:t>of controlling pollution is high can pay the tax and pollute</a:t>
            </a:r>
            <a:r>
              <a:rPr lang="en-US" sz="4600" dirty="0" smtClean="0"/>
              <a:t>. Low-cost </a:t>
            </a:r>
            <a:r>
              <a:rPr lang="en-US" sz="4600" dirty="0"/>
              <a:t>firms can control their emissions and avoid paying the </a:t>
            </a:r>
            <a:r>
              <a:rPr lang="en-US" sz="4600" dirty="0" smtClean="0"/>
              <a:t>tax for pollution disposal.</a:t>
            </a:r>
          </a:p>
          <a:p>
            <a:pPr lvl="0"/>
            <a:r>
              <a:rPr lang="en-US" sz="4600" dirty="0" smtClean="0"/>
              <a:t>Firms are free to choose whichever method or technology they find best to avoid paying the tax.</a:t>
            </a:r>
            <a:r>
              <a:rPr lang="en-US" sz="4600" dirty="0"/>
              <a:t> </a:t>
            </a:r>
            <a:r>
              <a:rPr lang="en-US" sz="4600" dirty="0" smtClean="0"/>
              <a:t>Firms </a:t>
            </a:r>
            <a:r>
              <a:rPr lang="en-US" sz="4600" dirty="0"/>
              <a:t>have </a:t>
            </a:r>
            <a:r>
              <a:rPr lang="en-US" sz="4600" dirty="0" smtClean="0"/>
              <a:t>an incentive </a:t>
            </a:r>
            <a:r>
              <a:rPr lang="en-US" sz="4600" dirty="0"/>
              <a:t>to </a:t>
            </a:r>
            <a:r>
              <a:rPr lang="en-US" sz="4600" dirty="0" smtClean="0"/>
              <a:t>adopt </a:t>
            </a:r>
            <a:r>
              <a:rPr lang="en-US" sz="4600" dirty="0"/>
              <a:t>new technologies </a:t>
            </a:r>
            <a:r>
              <a:rPr lang="en-US" sz="4600" dirty="0" smtClean="0"/>
              <a:t>to reduce pollution and avoid paying the </a:t>
            </a:r>
            <a:r>
              <a:rPr lang="en-US" sz="4600" dirty="0"/>
              <a:t>tax.</a:t>
            </a:r>
          </a:p>
          <a:p>
            <a:pPr lvl="0"/>
            <a:r>
              <a:rPr lang="en-US" sz="4600" dirty="0"/>
              <a:t>The government will earn revenue from the tax. </a:t>
            </a:r>
            <a:r>
              <a:rPr lang="en-US" sz="4600" dirty="0" smtClean="0"/>
              <a:t>From </a:t>
            </a:r>
            <a:r>
              <a:rPr lang="en-US" sz="4600" dirty="0"/>
              <a:t>an efficiency standpoint, </a:t>
            </a:r>
            <a:r>
              <a:rPr lang="en-US" sz="4600" dirty="0" smtClean="0"/>
              <a:t>implementing </a:t>
            </a:r>
            <a:r>
              <a:rPr lang="en-US" sz="4600" dirty="0"/>
              <a:t>an emissions </a:t>
            </a:r>
            <a:r>
              <a:rPr lang="en-US" sz="4600" dirty="0" smtClean="0"/>
              <a:t>tax, if </a:t>
            </a:r>
            <a:r>
              <a:rPr lang="en-US" sz="4600" dirty="0"/>
              <a:t>done </a:t>
            </a:r>
            <a:r>
              <a:rPr lang="en-US" sz="4600" dirty="0" smtClean="0"/>
              <a:t>properly, </a:t>
            </a:r>
            <a:r>
              <a:rPr lang="en-US" sz="4600" dirty="0"/>
              <a:t>will improve </a:t>
            </a:r>
            <a:r>
              <a:rPr lang="en-US" sz="4600" dirty="0" smtClean="0"/>
              <a:t>efficiency. </a:t>
            </a:r>
            <a:r>
              <a:rPr lang="en-US" sz="4600" smtClean="0"/>
              <a:t>If </a:t>
            </a:r>
            <a:r>
              <a:rPr lang="en-US" sz="4600" dirty="0" smtClean="0"/>
              <a:t>the government uses the revenue to </a:t>
            </a:r>
            <a:r>
              <a:rPr lang="en-US" sz="4600" dirty="0"/>
              <a:t>lower </a:t>
            </a:r>
            <a:r>
              <a:rPr lang="en-US" sz="4600" dirty="0" smtClean="0"/>
              <a:t>taxes that might </a:t>
            </a:r>
            <a:r>
              <a:rPr lang="en-US" sz="4600" dirty="0"/>
              <a:t>cause </a:t>
            </a:r>
            <a:r>
              <a:rPr lang="en-US" sz="4600" dirty="0" smtClean="0"/>
              <a:t>inefficiencies (for </a:t>
            </a:r>
            <a:r>
              <a:rPr lang="en-US" sz="4600" dirty="0"/>
              <a:t>example, lowering income taxes to encourage </a:t>
            </a:r>
            <a:r>
              <a:rPr lang="en-US" sz="4600" dirty="0" smtClean="0"/>
              <a:t>working), then overall efficiency can be improved. This </a:t>
            </a:r>
            <a:r>
              <a:rPr lang="en-US" sz="4600" dirty="0"/>
              <a:t>is called the “double dividend” of fixing pollution problems</a:t>
            </a:r>
            <a:r>
              <a:rPr lang="en-US" sz="4600" dirty="0" smtClean="0"/>
              <a:t>.</a:t>
            </a:r>
            <a:endParaRPr lang="en-US" sz="4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4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Supply and Demand for Pollution Disposal with Emissions Tax</a:t>
            </a:r>
            <a:endParaRPr lang="en-US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6550" y="1981994"/>
            <a:ext cx="6438900" cy="40386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fld id="{E31375A4-56A4-47D6-9801-1991572033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0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Examples of Cap and Trade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U.S. Acid Rain Program, SO</a:t>
            </a:r>
            <a:r>
              <a:rPr lang="en-US" baseline="-25000" dirty="0"/>
              <a:t>2</a:t>
            </a:r>
            <a:r>
              <a:rPr lang="en-US" dirty="0"/>
              <a:t> trading</a:t>
            </a:r>
            <a:r>
              <a:rPr lang="en-US" dirty="0" smtClean="0"/>
              <a:t> (</a:t>
            </a:r>
            <a:r>
              <a:rPr lang="en-US" u="sng" dirty="0" smtClean="0">
                <a:hlinkClick r:id="rId2"/>
              </a:rPr>
              <a:t>https://www.epa.gov/airmarkets/acid-rain-program</a:t>
            </a:r>
            <a:r>
              <a:rPr lang="en-US" dirty="0" smtClean="0"/>
              <a:t>); </a:t>
            </a:r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 smtClean="0"/>
              <a:t> levels are now low, so prices are almost zero.</a:t>
            </a:r>
          </a:p>
          <a:p>
            <a:pPr lvl="0"/>
            <a:r>
              <a:rPr lang="en-US" dirty="0" smtClean="0"/>
              <a:t>California’s Cap-and-Trade Program for carbon (</a:t>
            </a:r>
            <a:r>
              <a:rPr lang="en-US" u="sng" dirty="0" smtClean="0">
                <a:hlinkClick r:id="rId3"/>
              </a:rPr>
              <a:t>https://www.arb.ca.gov/cc/capandtrade/capandtrade.htm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European </a:t>
            </a:r>
            <a:r>
              <a:rPr lang="en-US" dirty="0"/>
              <a:t>Union </a:t>
            </a:r>
            <a:r>
              <a:rPr lang="en-US" dirty="0" smtClean="0"/>
              <a:t>Emissions Trading System for </a:t>
            </a:r>
            <a:r>
              <a:rPr lang="en-US" dirty="0"/>
              <a:t>many pollutants (</a:t>
            </a:r>
            <a:r>
              <a:rPr lang="en-US" u="sng" dirty="0">
                <a:hlinkClick r:id="rId4"/>
              </a:rPr>
              <a:t>https://ec.europa.eu/clima/policies/ets_en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fld id="{E31375A4-56A4-47D6-9801-1991572033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2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fld id="{E31375A4-56A4-47D6-9801-1991572033F7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218" y="56051"/>
            <a:ext cx="4800716" cy="65838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6200000">
            <a:off x="300559" y="3163304"/>
            <a:ext cx="584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</a:t>
            </a:r>
            <a:r>
              <a:rPr lang="en-US" sz="900" dirty="0"/>
              <a:t>World Bank and </a:t>
            </a:r>
            <a:r>
              <a:rPr lang="en-US" sz="900" dirty="0" err="1"/>
              <a:t>Ecofys</a:t>
            </a:r>
            <a:r>
              <a:rPr lang="en-US" sz="900" dirty="0"/>
              <a:t>. </a:t>
            </a:r>
            <a:r>
              <a:rPr lang="en-US" sz="900" dirty="0" smtClean="0"/>
              <a:t>“State </a:t>
            </a:r>
            <a:r>
              <a:rPr lang="en-US" sz="900" dirty="0"/>
              <a:t>and Trends of Carbon Pricing 2018 (May).” World Bank, </a:t>
            </a:r>
            <a:r>
              <a:rPr lang="en-US" sz="900" dirty="0" smtClean="0"/>
              <a:t>Washington</a:t>
            </a:r>
            <a:r>
              <a:rPr lang="en-US" sz="900" dirty="0"/>
              <a:t>, DC, </a:t>
            </a:r>
            <a:r>
              <a:rPr lang="en-US" sz="900" dirty="0" smtClean="0"/>
              <a:t>2018; </a:t>
            </a:r>
            <a:r>
              <a:rPr lang="en-US" sz="900" dirty="0" err="1" smtClean="0"/>
              <a:t>doi</a:t>
            </a:r>
            <a:r>
              <a:rPr lang="en-US" sz="900" dirty="0"/>
              <a:t>: 10.1596/978-1-4648-1292-7.</a:t>
            </a:r>
          </a:p>
        </p:txBody>
      </p:sp>
    </p:spTree>
    <p:extLst>
      <p:ext uri="{BB962C8B-B14F-4D97-AF65-F5344CB8AC3E}">
        <p14:creationId xmlns:p14="http://schemas.microsoft.com/office/powerpoint/2010/main" val="235447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3E6C81-FBFE-43BD-8D88-9538EFE75206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BAF1DEF-62C0-4DC1-8234-9032EA88C1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E5F4F6-9F05-4010-A282-19F7836A65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2984</TotalTime>
  <Words>539</Words>
  <Application>Microsoft Office PowerPoint</Application>
  <PresentationFormat>Widescreen</PresentationFormat>
  <Paragraphs>36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Office Theme</vt:lpstr>
      <vt:lpstr>Saving the Environment with Economic Ideas </vt:lpstr>
      <vt:lpstr>Demand for Pollution Disposal</vt:lpstr>
      <vt:lpstr>Cap and Trade System</vt:lpstr>
      <vt:lpstr>Supply of Pollution Disposal with Cap and Trade</vt:lpstr>
      <vt:lpstr>Supply and Demand for Pollution Disposal with Cap and Trade </vt:lpstr>
      <vt:lpstr>Emissions Tax</vt:lpstr>
      <vt:lpstr>Supply and Demand for Pollution Disposal with Emissions Tax</vt:lpstr>
      <vt:lpstr>Examples of Cap and Trade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environment with supply and demand</dc:title>
  <dc:creator>William Bosshardt</dc:creator>
  <cp:lastModifiedBy>Ives, Jennifer M</cp:lastModifiedBy>
  <cp:revision>35</cp:revision>
  <dcterms:created xsi:type="dcterms:W3CDTF">2017-12-14T19:06:55Z</dcterms:created>
  <dcterms:modified xsi:type="dcterms:W3CDTF">2020-02-28T19:02:34Z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TitusGUID">
    <vt:lpwstr>e2ec6bf1-0154-454b-ac52-7aa995e12b29</vt:lpwstr>
  </property>
</Properties>
</file>