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13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B17E7-E4EE-4066-B8CF-0BF84137781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DDC9-CCF5-427A-BC11-942B96155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8BC3-692B-43C4-B896-B8AF9BD2F3D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57DE6-07D4-4DAD-A2B0-03F224B85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81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57DE6-07D4-4DAD-A2B0-03F224B85F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68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57DE6-07D4-4DAD-A2B0-03F224B85F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5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D406-AAE0-424A-B89E-111EBB4C8436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356349"/>
            <a:ext cx="2895600" cy="365125"/>
          </a:xfrm>
        </p:spPr>
        <p:txBody>
          <a:bodyPr/>
          <a:lstStyle/>
          <a:p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6708622D-6F0C-489B-B5F6-BDE4CB5CB8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9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129E-8A3B-46AB-B545-5DA677596013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7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91CC-1E14-49DA-9433-758F675C014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6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913F-FCFE-4F59-A071-AC4B18C65F6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EB0E-DE20-4651-A645-AD9A58B33C73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8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0B0A9-EC83-46F6-A5A0-B00B3EA84159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9638-D534-42CE-A039-B26759CCDC74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1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D720A-1BDA-4CA8-ADD1-67D74F42790D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A966-2B07-4811-A902-4AD17376BFB8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6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B5E6-3ECF-4536-BAE8-ABF4B99839B7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4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6444-22A7-47A5-859E-72D413366998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5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5CDE-74BB-4C42-96F5-F4A2094FCE5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600" y="637127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622D-6F0C-489B-B5F6-BDE4CB5C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calnewstoday.com/articles/58088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752600"/>
            <a:ext cx="84582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Saving the Environment with Economic Ideas</a:t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3886200"/>
            <a:ext cx="8343900" cy="1752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Lesson 3: Marginal Analysis: How Clean is Clean Enough?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3.1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have a responsibility to ourselves and future generations to leave the environment as pristine as we have found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environment is a resource that ultimately is for today’s businesses to use to produce goods and services for society. 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517359"/>
              </p:ext>
            </p:extLst>
          </p:nvPr>
        </p:nvGraphicFramePr>
        <p:xfrm>
          <a:off x="533400" y="1828799"/>
          <a:ext cx="8153400" cy="2954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8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2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7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9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Pollution cleaned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(debris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 cups)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Pollution in environment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(debris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from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cups)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Time </a:t>
                      </a:r>
                      <a:r>
                        <a:rPr lang="en-US" sz="1600" dirty="0">
                          <a:effectLst/>
                        </a:rPr>
                        <a:t>in seconds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Marginal </a:t>
                      </a:r>
                      <a:r>
                        <a:rPr lang="en-US" sz="1600" dirty="0" smtClean="0">
                          <a:effectLst/>
                        </a:rPr>
                        <a:t>cost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($360 per hour per person = $0.20 </a:t>
                      </a:r>
                      <a:r>
                        <a:rPr lang="en-US" sz="1600" dirty="0" smtClean="0">
                          <a:effectLst/>
                        </a:rPr>
                        <a:t>per second for both)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9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9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06307"/>
            <a:ext cx="8305801" cy="4136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 – Cleaning Up Pollution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891551"/>
              </p:ext>
            </p:extLst>
          </p:nvPr>
        </p:nvGraphicFramePr>
        <p:xfrm>
          <a:off x="457200" y="1048512"/>
          <a:ext cx="8305801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6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Marginal</a:t>
                      </a:r>
                      <a:r>
                        <a:rPr lang="en-US" sz="800" baseline="0" dirty="0" smtClean="0">
                          <a:effectLst/>
                        </a:rPr>
                        <a:t> Cost ($)</a:t>
                      </a:r>
                      <a:r>
                        <a:rPr lang="en-US" sz="800" dirty="0" smtClean="0">
                          <a:effectLst/>
                        </a:rPr>
                        <a:t>                 8.50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616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8.00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7.50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3.50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0.50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2962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2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Quantity of Pollution (cups)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52" marR="40652" marT="0" marB="0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 flipV="1">
            <a:off x="4648199" y="5410200"/>
            <a:ext cx="1295400" cy="533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3276599" y="3756034"/>
            <a:ext cx="1371600" cy="16541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1905000" y="1524001"/>
            <a:ext cx="1371599" cy="22320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or Less Clean?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Polonium-210 (</a:t>
            </a:r>
            <a:r>
              <a:rPr lang="en-US" sz="2400" u="sng" dirty="0">
                <a:hlinkClick r:id="rId2"/>
              </a:rPr>
              <a:t>http://</a:t>
            </a:r>
            <a:r>
              <a:rPr lang="en-US" sz="2400" u="sng" smtClean="0">
                <a:hlinkClick r:id="rId2"/>
              </a:rPr>
              <a:t>www.medicalnewstoday.com/articles/58088.php</a:t>
            </a:r>
            <a:r>
              <a:rPr lang="en-US" sz="2400" smtClean="0"/>
              <a:t>): </a:t>
            </a:r>
            <a:r>
              <a:rPr lang="en-US" sz="2400" dirty="0"/>
              <a:t>Toxicologists estimate that </a:t>
            </a:r>
            <a:r>
              <a:rPr lang="en-US" sz="2400" dirty="0" smtClean="0"/>
              <a:t>1 </a:t>
            </a:r>
            <a:r>
              <a:rPr lang="en-US" sz="2400" dirty="0"/>
              <a:t>gram of </a:t>
            </a:r>
            <a:r>
              <a:rPr lang="en-US" sz="2400" dirty="0" smtClean="0"/>
              <a:t>polonium-210 would </a:t>
            </a:r>
            <a:r>
              <a:rPr lang="en-US" sz="2400" dirty="0"/>
              <a:t>be enough to kill 50 million people, </a:t>
            </a:r>
            <a:r>
              <a:rPr lang="en-US" sz="2400" dirty="0" smtClean="0"/>
              <a:t>in addition to another </a:t>
            </a:r>
            <a:r>
              <a:rPr lang="en-US" sz="2400" dirty="0"/>
              <a:t>50 million </a:t>
            </a:r>
            <a:r>
              <a:rPr lang="en-US" sz="2400" dirty="0" smtClean="0"/>
              <a:t>people who </a:t>
            </a:r>
            <a:r>
              <a:rPr lang="en-US" sz="2400" dirty="0"/>
              <a:t>would become ill.   </a:t>
            </a:r>
            <a:endParaRPr lang="en-US" sz="2400" dirty="0" smtClean="0"/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400" dirty="0" smtClean="0"/>
              <a:t>More clean; </a:t>
            </a:r>
            <a:r>
              <a:rPr lang="en-US" sz="2400" dirty="0"/>
              <a:t>high </a:t>
            </a:r>
            <a:r>
              <a:rPr lang="en-US" sz="2400" dirty="0" smtClean="0"/>
              <a:t>damage to the environment</a:t>
            </a:r>
            <a:endParaRPr lang="en-US" sz="2400" dirty="0"/>
          </a:p>
          <a:p>
            <a:pPr lvl="0"/>
            <a:r>
              <a:rPr lang="en-US" sz="2400" dirty="0"/>
              <a:t>Household dust in a typical household  </a:t>
            </a:r>
            <a:endParaRPr lang="en-US" sz="2400" dirty="0" smtClean="0"/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400" dirty="0" smtClean="0"/>
              <a:t>Less clean; </a:t>
            </a:r>
            <a:r>
              <a:rPr lang="en-US" sz="2400" dirty="0"/>
              <a:t>low </a:t>
            </a:r>
            <a:r>
              <a:rPr lang="en-US" sz="2400" dirty="0" smtClean="0"/>
              <a:t>damage to the environment</a:t>
            </a:r>
            <a:endParaRPr lang="en-US" sz="2400" dirty="0"/>
          </a:p>
          <a:p>
            <a:pPr lvl="0"/>
            <a:r>
              <a:rPr lang="en-US" sz="2400" dirty="0"/>
              <a:t>Household dust in a household with a highly asthmatic child </a:t>
            </a:r>
            <a:endParaRPr lang="en-US" sz="2400" dirty="0" smtClean="0"/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400" dirty="0" smtClean="0"/>
              <a:t>More clean; </a:t>
            </a:r>
            <a:r>
              <a:rPr lang="en-US" sz="2400" dirty="0"/>
              <a:t>high </a:t>
            </a:r>
            <a:r>
              <a:rPr lang="en-US" sz="2400" dirty="0" smtClean="0"/>
              <a:t>damage to the environment</a:t>
            </a:r>
            <a:endParaRPr lang="en-US" sz="2400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or Less Clean?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Paper </a:t>
            </a:r>
            <a:r>
              <a:rPr lang="en-US" dirty="0"/>
              <a:t>airplanes in a classroom  </a:t>
            </a:r>
            <a:endParaRPr lang="en-US" dirty="0" smtClean="0"/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dirty="0" smtClean="0"/>
              <a:t>More clean; </a:t>
            </a:r>
            <a:r>
              <a:rPr lang="en-US" dirty="0"/>
              <a:t>low cost to clean </a:t>
            </a:r>
            <a:r>
              <a:rPr lang="en-US" dirty="0" smtClean="0"/>
              <a:t>up</a:t>
            </a:r>
          </a:p>
          <a:p>
            <a:pPr marL="457200" lvl="1" indent="0">
              <a:buSzPct val="75000"/>
              <a:buNone/>
            </a:pPr>
            <a:endParaRPr lang="en-US" dirty="0"/>
          </a:p>
          <a:p>
            <a:pPr lvl="0"/>
            <a:r>
              <a:rPr lang="en-US" dirty="0"/>
              <a:t>Glitter on a carpet in a classroom  </a:t>
            </a:r>
            <a:endParaRPr lang="en-US" dirty="0" smtClean="0"/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dirty="0" smtClean="0"/>
              <a:t>Less clean; </a:t>
            </a:r>
            <a:r>
              <a:rPr lang="en-US" dirty="0"/>
              <a:t>high cost to clean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8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7D835B-1337-43BE-830F-CA11DED81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B532543-2D0C-42DC-BDCC-B43529F02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98229C-A64C-4957-B926-6E22ED143D33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435</Words>
  <Application>Microsoft Office PowerPoint</Application>
  <PresentationFormat>On-screen Show (4:3)</PresentationFormat>
  <Paragraphs>238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Office Theme</vt:lpstr>
      <vt:lpstr>Saving the Environment with Economic Ideas </vt:lpstr>
      <vt:lpstr>Environmental Statements</vt:lpstr>
      <vt:lpstr>Simulation Results</vt:lpstr>
      <vt:lpstr>Graph – Cleaning Up Pollution</vt:lpstr>
      <vt:lpstr>More or Less Clean?</vt:lpstr>
      <vt:lpstr>More or Less Clean?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Clean Is Clean Enough?</dc:title>
  <dc:creator>Family</dc:creator>
  <cp:lastModifiedBy>Ives, Jennifer M</cp:lastModifiedBy>
  <cp:revision>41</cp:revision>
  <dcterms:created xsi:type="dcterms:W3CDTF">2018-02-04T21:35:08Z</dcterms:created>
  <dcterms:modified xsi:type="dcterms:W3CDTF">2020-03-02T18:07:34Z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46295fbe-479a-44fc-8134-4b69bf1a83d7</vt:lpwstr>
  </property>
</Properties>
</file>