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92" r:id="rId5"/>
    <p:sldId id="267" r:id="rId6"/>
    <p:sldId id="286" r:id="rId7"/>
    <p:sldId id="290" r:id="rId8"/>
    <p:sldId id="284" r:id="rId9"/>
    <p:sldId id="270" r:id="rId10"/>
    <p:sldId id="271" r:id="rId11"/>
    <p:sldId id="274" r:id="rId12"/>
    <p:sldId id="287" r:id="rId13"/>
    <p:sldId id="279" r:id="rId14"/>
    <p:sldId id="276" r:id="rId15"/>
    <p:sldId id="288" r:id="rId16"/>
    <p:sldId id="289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s, Jennifer M" initials="IJM" lastIdx="4" clrIdx="0">
    <p:extLst>
      <p:ext uri="{19B8F6BF-5375-455C-9EA6-DF929625EA0E}">
        <p15:presenceInfo xmlns:p15="http://schemas.microsoft.com/office/powerpoint/2012/main" userId="S-1-5-21-662528488-348457345-1760376032-11272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003B0-D35D-4E90-A798-7207DE6AC96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8806-C730-4896-A56A-F58149F8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6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0FF77-24F5-4052-AA31-22E45D09C2DC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60A56-0A85-4A12-A5D6-A47D2FAF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26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0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C2DA-7655-4472-93B8-600009D90D47}" type="datetime1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8BA2-9B2F-48D4-A22D-65F62C5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8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6758-BA39-4FF1-B748-94A704E5BAEA}" type="datetime1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8BA2-9B2F-48D4-A22D-65F62C5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2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857C-CE69-4A21-8E69-20DF7668073F}" type="datetime1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8BA2-9B2F-48D4-A22D-65F62C5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7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8777-F419-4346-AEA0-708306DCF4A7}" type="datetime1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8BA2-9B2F-48D4-A22D-65F62C5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2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1308-8588-4F68-BC54-77ECEFC93A89}" type="datetime1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8BA2-9B2F-48D4-A22D-65F62C5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0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952F-470F-40D6-A9F9-F789FD84D77B}" type="datetime1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8BA2-9B2F-48D4-A22D-65F62C5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AEB2-D2BD-47C2-A666-D066B72E4897}" type="datetime1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8BA2-9B2F-48D4-A22D-65F62C5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D4DC-7303-4FD5-8F86-EFE881306E77}" type="datetime1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8BA2-9B2F-48D4-A22D-65F62C5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82B2-8C19-4DD2-B2F3-ADECBD7F49A0}" type="datetime1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8BA2-9B2F-48D4-A22D-65F62C5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FE929-2369-4E29-8C45-763707999759}" type="datetime1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8BA2-9B2F-48D4-A22D-65F62C5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8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EF29-F9A4-4176-B296-6A65745ADC6D}" type="datetime1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8BA2-9B2F-48D4-A22D-65F62C5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5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B791D-A902-4D92-893C-7343B2BA100B}" type="datetime1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B8BA2-9B2F-48D4-A22D-65F62C5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riendsoftheyampa.com/wp-content/uploads/2017/10/not10-29-Wayne-Vanderschuere-2.pdf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15458"/>
            <a:ext cx="9144000" cy="157606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Saving the Environment with Economic Ideas</a:t>
            </a:r>
            <a:endParaRPr lang="en-US" sz="5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2358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Lesson </a:t>
            </a:r>
            <a:r>
              <a:rPr lang="en-US" sz="4400" dirty="0"/>
              <a:t>1</a:t>
            </a:r>
            <a:r>
              <a:rPr lang="en-US" sz="4400" dirty="0" smtClean="0"/>
              <a:t>: Water Rights: Managing the Colorado River System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.1</a:t>
            </a:r>
            <a:endParaRPr lang="en-US" dirty="0"/>
          </a:p>
        </p:txBody>
      </p:sp>
      <p:pic>
        <p:nvPicPr>
          <p:cNvPr id="6" name="Picture 5" descr="EconLowdownPPTbanner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7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8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95" y="519189"/>
            <a:ext cx="10836007" cy="1070088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Fracking Has Put Added Pressure on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Short Supplies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06890"/>
            <a:ext cx="5181600" cy="381423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3807" y="1726007"/>
            <a:ext cx="3374265" cy="39951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use of fracking water varies from well to well.</a:t>
            </a:r>
          </a:p>
          <a:p>
            <a:r>
              <a:rPr lang="en-US" dirty="0" smtClean="0"/>
              <a:t>Well operation correlates to the price of natural gas.</a:t>
            </a:r>
          </a:p>
          <a:p>
            <a:r>
              <a:rPr lang="en-US" dirty="0" smtClean="0"/>
              <a:t>Some of the most thirsty projects put an additional strain on the parched western U.S.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fld id="{1D4B8BA2-9B2F-48D4-A22D-65F62C5E565C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861" y="5721123"/>
            <a:ext cx="70518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NOTE: USGS </a:t>
            </a:r>
            <a:r>
              <a:rPr lang="en-US" sz="1050" dirty="0"/>
              <a:t>map of water use from hydraulic fracturing between 2011 and 2014. </a:t>
            </a:r>
            <a:r>
              <a:rPr lang="en-US" sz="1050" dirty="0" smtClean="0"/>
              <a:t>One </a:t>
            </a:r>
            <a:r>
              <a:rPr lang="en-US" sz="1050" dirty="0"/>
              <a:t>cubic meter of water is 264.172 gallons. </a:t>
            </a:r>
            <a:r>
              <a:rPr lang="en-US" sz="1050" dirty="0" smtClean="0"/>
              <a:t>SOURCE: United States Geological Survey (USGS).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654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36606"/>
            <a:ext cx="10905781" cy="96287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Data Storage Centers Compete for Water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85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Water is the primary method of cooling servers in these massive facilities.</a:t>
            </a:r>
            <a:endParaRPr lang="en-US" dirty="0"/>
          </a:p>
          <a:p>
            <a:r>
              <a:rPr lang="en-US" dirty="0"/>
              <a:t>Water-cooled data </a:t>
            </a:r>
            <a:r>
              <a:rPr lang="en-US" dirty="0" smtClean="0"/>
              <a:t>storage centers </a:t>
            </a:r>
            <a:r>
              <a:rPr lang="en-US" dirty="0"/>
              <a:t>use an estimated </a:t>
            </a:r>
            <a:r>
              <a:rPr lang="en-US" dirty="0" smtClean="0"/>
              <a:t>3.5 million gallons </a:t>
            </a:r>
            <a:r>
              <a:rPr lang="en-US" dirty="0"/>
              <a:t>per </a:t>
            </a:r>
            <a:r>
              <a:rPr lang="en-US" dirty="0" smtClean="0"/>
              <a:t>megawatt (MW) </a:t>
            </a:r>
            <a:r>
              <a:rPr lang="en-US" dirty="0"/>
              <a:t>each </a:t>
            </a:r>
            <a:r>
              <a:rPr lang="en-US" dirty="0" smtClean="0"/>
              <a:t>year.</a:t>
            </a:r>
          </a:p>
          <a:p>
            <a:r>
              <a:rPr lang="en-US" dirty="0" smtClean="0"/>
              <a:t>Major centers </a:t>
            </a:r>
            <a:r>
              <a:rPr lang="en-US" dirty="0"/>
              <a:t>can range in scale from </a:t>
            </a:r>
            <a:r>
              <a:rPr lang="en-US" dirty="0" smtClean="0"/>
              <a:t>5 MW </a:t>
            </a:r>
            <a:r>
              <a:rPr lang="en-US" dirty="0"/>
              <a:t>to </a:t>
            </a:r>
            <a:r>
              <a:rPr lang="en-US" dirty="0" smtClean="0"/>
              <a:t>30 MW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There are an </a:t>
            </a:r>
            <a:r>
              <a:rPr lang="en-US" dirty="0"/>
              <a:t>estimated 800 data </a:t>
            </a:r>
            <a:r>
              <a:rPr lang="en-US" dirty="0" smtClean="0"/>
              <a:t>storage centers </a:t>
            </a:r>
            <a:r>
              <a:rPr lang="en-US" dirty="0"/>
              <a:t>in </a:t>
            </a:r>
            <a:r>
              <a:rPr lang="en-US" dirty="0" smtClean="0"/>
              <a:t>California.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95" y="2034101"/>
            <a:ext cx="5637727" cy="3761616"/>
          </a:xfrm>
        </p:spPr>
      </p:pic>
      <p:sp>
        <p:nvSpPr>
          <p:cNvPr id="4" name="TextBox 3"/>
          <p:cNvSpPr txBox="1"/>
          <p:nvPr/>
        </p:nvSpPr>
        <p:spPr>
          <a:xfrm>
            <a:off x="838200" y="5997056"/>
            <a:ext cx="77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https</a:t>
            </a:r>
            <a:r>
              <a:rPr lang="en-US" sz="1100" dirty="0"/>
              <a:t>://</a:t>
            </a:r>
            <a:r>
              <a:rPr lang="en-US" sz="1100" dirty="0" smtClean="0"/>
              <a:t>www.theguardian.com/sustainable-business/2015/jul/20/water-california-drought-tech-gaints-data-centres.</a:t>
            </a:r>
            <a:endParaRPr lang="en-US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fld id="{1D4B8BA2-9B2F-48D4-A22D-65F62C5E565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816" y="519361"/>
            <a:ext cx="4604133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+mn-lt"/>
              </a:rPr>
              <a:t>Urban Sprawl and</a:t>
            </a:r>
            <a:r>
              <a:rPr lang="en-US" sz="4800" dirty="0">
                <a:latin typeface="+mn-lt"/>
              </a:rPr>
              <a:t> </a:t>
            </a:r>
            <a:r>
              <a:rPr lang="en-US" sz="4800" dirty="0" smtClean="0">
                <a:latin typeface="+mn-lt"/>
              </a:rPr>
              <a:t>Golf Courses</a:t>
            </a:r>
            <a:endParaRPr lang="en-US" sz="48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8" y="2137272"/>
            <a:ext cx="5814410" cy="386596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99" y="281227"/>
            <a:ext cx="4886899" cy="292331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99" y="3381094"/>
            <a:ext cx="4886900" cy="26221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961" y="6051059"/>
            <a:ext cx="9450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Carol </a:t>
            </a:r>
            <a:r>
              <a:rPr lang="en-US" sz="1100" dirty="0"/>
              <a:t>M. </a:t>
            </a:r>
            <a:r>
              <a:rPr lang="en-US" sz="1100" dirty="0" smtClean="0"/>
              <a:t>Highsmith; </a:t>
            </a:r>
            <a:r>
              <a:rPr lang="en-US" sz="1100" dirty="0"/>
              <a:t>https://www.loc.gov/pictures/item/2010630567</a:t>
            </a:r>
            <a:r>
              <a:rPr lang="en-US" sz="1100" dirty="0" smtClean="0"/>
              <a:t>/. </a:t>
            </a:r>
            <a:r>
              <a:rPr lang="en-US" sz="1100" dirty="0"/>
              <a:t>Public </a:t>
            </a:r>
            <a:r>
              <a:rPr lang="en-US" sz="1100" dirty="0" smtClean="0"/>
              <a:t>Domain; </a:t>
            </a:r>
            <a:r>
              <a:rPr lang="en-US" sz="1100" dirty="0"/>
              <a:t>https://</a:t>
            </a:r>
            <a:r>
              <a:rPr lang="en-US" sz="1100" dirty="0" smtClean="0"/>
              <a:t>commons.wikimedia.org/w/index.php?curid=16661095.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fld id="{1D4B8BA2-9B2F-48D4-A22D-65F62C5E565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5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0967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Some of the Driest Places Have the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Cheapest Water</a:t>
            </a:r>
            <a:endParaRPr lang="en-US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100109"/>
              </p:ext>
            </p:extLst>
          </p:nvPr>
        </p:nvGraphicFramePr>
        <p:xfrm>
          <a:off x="838200" y="1593805"/>
          <a:ext cx="10515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GALLONS/$1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RAIN</a:t>
                      </a:r>
                      <a:endParaRPr lang="en-US" dirty="0"/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SALT</a:t>
                      </a:r>
                      <a:r>
                        <a:rPr lang="en-US" baseline="0" dirty="0" smtClean="0"/>
                        <a:t> LAKE CITY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325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19”</a:t>
                      </a:r>
                      <a:endParaRPr lang="en-US" dirty="0"/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FRESNO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301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11.5”</a:t>
                      </a:r>
                      <a:endParaRPr lang="en-US" dirty="0"/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PHOENIX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254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8”</a:t>
                      </a:r>
                      <a:endParaRPr lang="en-US" dirty="0"/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DENVER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246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15”</a:t>
                      </a:r>
                      <a:endParaRPr lang="en-US" dirty="0"/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LAS VEGAS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237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4”</a:t>
                      </a:r>
                      <a:endParaRPr lang="en-US" dirty="0"/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TUCSON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12”</a:t>
                      </a:r>
                      <a:endParaRPr lang="en-US" dirty="0"/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SANTA FE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165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14”</a:t>
                      </a:r>
                      <a:endParaRPr lang="en-US" dirty="0"/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LOS</a:t>
                      </a:r>
                      <a:r>
                        <a:rPr lang="en-US" baseline="0" dirty="0" smtClean="0"/>
                        <a:t> ANGELES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15”</a:t>
                      </a:r>
                      <a:endParaRPr lang="en-US" dirty="0"/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SAN JOSE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15”</a:t>
                      </a:r>
                      <a:endParaRPr lang="en-US" dirty="0"/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SAN DIEGO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12”</a:t>
                      </a:r>
                      <a:endParaRPr lang="en-US" dirty="0"/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SAN FRANCISCO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24”</a:t>
                      </a:r>
                      <a:endParaRPr lang="en-US" dirty="0"/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SEATTLE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 marL="185569" marR="1855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37”</a:t>
                      </a:r>
                      <a:endParaRPr lang="en-US" dirty="0"/>
                    </a:p>
                  </a:txBody>
                  <a:tcPr marL="185569" marR="18556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6459865"/>
            <a:ext cx="1672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CircleofBlue.org.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fld id="{1D4B8BA2-9B2F-48D4-A22D-65F62C5E565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44" cy="298730"/>
          </a:xfrm>
          <a:prstGeom prst="rect">
            <a:avLst/>
          </a:prstGeom>
        </p:spPr>
      </p:pic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r="7964"/>
          <a:stretch>
            <a:fillRect/>
          </a:stretch>
        </p:blipFill>
        <p:spPr/>
      </p:pic>
      <p:sp>
        <p:nvSpPr>
          <p:cNvPr id="9" name="Title 4"/>
          <p:cNvSpPr>
            <a:spLocks noGrp="1"/>
          </p:cNvSpPr>
          <p:nvPr>
            <p:ph type="body" sz="half" idx="2"/>
          </p:nvPr>
        </p:nvSpPr>
        <p:spPr>
          <a:xfrm>
            <a:off x="865545" y="1283640"/>
            <a:ext cx="3932237" cy="4015473"/>
          </a:xfrm>
        </p:spPr>
        <p:txBody>
          <a:bodyPr>
            <a:normAutofit fontScale="97500"/>
          </a:bodyPr>
          <a:lstStyle/>
          <a:p>
            <a:r>
              <a:rPr lang="en-US" sz="3600" dirty="0"/>
              <a:t>Water diversions in </a:t>
            </a:r>
            <a:r>
              <a:rPr lang="en-US" sz="3600" dirty="0" smtClean="0"/>
              <a:t>the U.S. and Mexico </a:t>
            </a:r>
            <a:r>
              <a:rPr lang="en-US" sz="3600" dirty="0"/>
              <a:t>mean that the mighty Colorado River peters out before it reaches Mexico’s Gulf of California.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fld id="{1D4B8BA2-9B2F-48D4-A22D-65F62C5E565C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6214" y="6078828"/>
            <a:ext cx="4886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https</a:t>
            </a:r>
            <a:r>
              <a:rPr lang="en-US" sz="1050" dirty="0"/>
              <a:t>://</a:t>
            </a:r>
            <a:r>
              <a:rPr lang="en-US" sz="1050" dirty="0" smtClean="0"/>
              <a:t>commons.wikimedia.org/wiki/File:Colorado_River_Dry_Delta.jpg.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2575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9" b="1954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304" y="1384070"/>
            <a:ext cx="3932237" cy="40803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Today, </a:t>
            </a:r>
            <a:r>
              <a:rPr lang="en-US" sz="3600" dirty="0" smtClean="0">
                <a:solidFill>
                  <a:srgbClr val="FF0000"/>
                </a:solidFill>
              </a:rPr>
              <a:t>one in eight </a:t>
            </a:r>
            <a:r>
              <a:rPr lang="en-US" sz="3600" dirty="0" smtClean="0"/>
              <a:t>Americans </a:t>
            </a:r>
            <a:r>
              <a:rPr lang="en-US" sz="3600" dirty="0" smtClean="0"/>
              <a:t>depend </a:t>
            </a:r>
            <a:r>
              <a:rPr lang="en-US" sz="3600" dirty="0" smtClean="0"/>
              <a:t>on the water from the Colorado River system, and about </a:t>
            </a:r>
            <a:r>
              <a:rPr lang="en-US" sz="3600" dirty="0" smtClean="0">
                <a:solidFill>
                  <a:srgbClr val="FF0000"/>
                </a:solidFill>
              </a:rPr>
              <a:t>15% </a:t>
            </a:r>
            <a:r>
              <a:rPr lang="en-US" sz="3600" dirty="0" smtClean="0"/>
              <a:t>of the nation’s crops are grown with it.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891304" y="5959785"/>
            <a:ext cx="5685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https</a:t>
            </a:r>
            <a:r>
              <a:rPr lang="en-US" sz="1100" dirty="0"/>
              <a:t>://www.watercalculator.org/water-news-events/colorado-river-drying-up</a:t>
            </a:r>
            <a:r>
              <a:rPr lang="en-US" sz="1100" dirty="0" smtClean="0"/>
              <a:t>/.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fld id="{1D4B8BA2-9B2F-48D4-A22D-65F62C5E565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Colorado </a:t>
            </a:r>
            <a:r>
              <a:rPr lang="en-US" sz="4800" dirty="0">
                <a:latin typeface="+mn-lt"/>
              </a:rPr>
              <a:t>River </a:t>
            </a:r>
            <a:r>
              <a:rPr lang="en-US" sz="4800" dirty="0" smtClean="0">
                <a:latin typeface="+mn-lt"/>
              </a:rPr>
              <a:t>Compact of 1922</a:t>
            </a:r>
            <a:endParaRPr lang="en-US" sz="48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641872"/>
            <a:ext cx="5181600" cy="41024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compact apportioned 7.5 </a:t>
            </a:r>
            <a:r>
              <a:rPr lang="en-US" dirty="0"/>
              <a:t>million </a:t>
            </a:r>
            <a:r>
              <a:rPr lang="en-US" dirty="0" smtClean="0"/>
              <a:t>acre-feet </a:t>
            </a:r>
            <a:r>
              <a:rPr lang="en-US" dirty="0"/>
              <a:t>per year </a:t>
            </a:r>
            <a:r>
              <a:rPr lang="en-US" dirty="0" smtClean="0"/>
              <a:t>to </a:t>
            </a:r>
            <a:r>
              <a:rPr lang="en-US" dirty="0"/>
              <a:t>both the Upper and Lower </a:t>
            </a:r>
            <a:r>
              <a:rPr lang="en-US" dirty="0" smtClean="0"/>
              <a:t>Basins.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average annual natural flow in the Upper Basin was about 18.0 million </a:t>
            </a:r>
            <a:r>
              <a:rPr lang="en-US" dirty="0" smtClean="0"/>
              <a:t>acre-feet (</a:t>
            </a:r>
            <a:r>
              <a:rPr lang="en-US" dirty="0" smtClean="0"/>
              <a:t>1906-1921</a:t>
            </a:r>
            <a:r>
              <a:rPr lang="en-US" dirty="0" smtClean="0"/>
              <a:t>).</a:t>
            </a:r>
          </a:p>
          <a:p>
            <a:r>
              <a:rPr lang="en-US" dirty="0"/>
              <a:t>The current average annual natural flow in the Upper Basin is about 14.8 million </a:t>
            </a:r>
            <a:r>
              <a:rPr lang="en-US" dirty="0" smtClean="0"/>
              <a:t>acre-feet </a:t>
            </a:r>
            <a:r>
              <a:rPr lang="en-US" dirty="0"/>
              <a:t>(1906-2015).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181600" cy="4004808"/>
          </a:xfrm>
        </p:spPr>
      </p:pic>
      <p:sp>
        <p:nvSpPr>
          <p:cNvPr id="2" name="TextBox 1"/>
          <p:cNvSpPr txBox="1"/>
          <p:nvPr/>
        </p:nvSpPr>
        <p:spPr>
          <a:xfrm>
            <a:off x="838200" y="5887199"/>
            <a:ext cx="8603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https</a:t>
            </a:r>
            <a:r>
              <a:rPr lang="en-US" sz="1200" dirty="0"/>
              <a:t>://</a:t>
            </a:r>
            <a:r>
              <a:rPr lang="en-US" sz="1100" dirty="0" smtClean="0"/>
              <a:t>wrrc.arizona.edu/publications/arroyo-newsletter/sharing-colorado-river-water-history-public-policy-and-colorado-river.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fld id="{1D4B8BA2-9B2F-48D4-A22D-65F62C5E56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2029"/>
            <a:ext cx="10515600" cy="974209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“First In Time, First In Right”</a:t>
            </a:r>
            <a:endParaRPr lang="en-US" sz="48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7" y="1825625"/>
            <a:ext cx="5502371" cy="42325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use of water in many of the states in the western U.S. is governed by the doctrine of prior </a:t>
            </a:r>
            <a:r>
              <a:rPr lang="en-US" dirty="0" smtClean="0"/>
              <a:t>appropriation.</a:t>
            </a:r>
          </a:p>
          <a:p>
            <a:r>
              <a:rPr lang="en-US" dirty="0"/>
              <a:t>The first </a:t>
            </a:r>
            <a:r>
              <a:rPr lang="en-US" dirty="0" smtClean="0"/>
              <a:t>consumer </a:t>
            </a:r>
            <a:r>
              <a:rPr lang="en-US" dirty="0"/>
              <a:t>to use water </a:t>
            </a:r>
            <a:r>
              <a:rPr lang="en-US" dirty="0" smtClean="0"/>
              <a:t> </a:t>
            </a:r>
            <a:r>
              <a:rPr lang="en-US" dirty="0"/>
              <a:t>acquires the right </a:t>
            </a:r>
            <a:r>
              <a:rPr lang="en-US" dirty="0" smtClean="0"/>
              <a:t>to </a:t>
            </a:r>
            <a:r>
              <a:rPr lang="en-US" dirty="0"/>
              <a:t>its future </a:t>
            </a:r>
            <a:r>
              <a:rPr lang="en-US" dirty="0" smtClean="0"/>
              <a:t>use, </a:t>
            </a:r>
            <a:r>
              <a:rPr lang="en-US" dirty="0"/>
              <a:t>as </a:t>
            </a:r>
            <a:r>
              <a:rPr lang="en-US" dirty="0" smtClean="0"/>
              <a:t>opposed to </a:t>
            </a:r>
            <a:r>
              <a:rPr lang="en-US" dirty="0"/>
              <a:t>later </a:t>
            </a:r>
            <a:r>
              <a:rPr lang="en-US" dirty="0" smtClean="0"/>
              <a:t>users.</a:t>
            </a:r>
          </a:p>
          <a:p>
            <a:r>
              <a:rPr lang="en-US" dirty="0" smtClean="0"/>
              <a:t>The loss of senior water rights occurs if all the water allocated isn’t used.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6058188"/>
            <a:ext cx="2255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https</a:t>
            </a:r>
            <a:r>
              <a:rPr lang="en-US" sz="1100" dirty="0"/>
              <a:t>://</a:t>
            </a:r>
            <a:r>
              <a:rPr lang="en-US" sz="1100" dirty="0" smtClean="0"/>
              <a:t>eplanning.blm.gov.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fld id="{1D4B8BA2-9B2F-48D4-A22D-65F62C5E56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948" y="646559"/>
            <a:ext cx="10515600" cy="90108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“Straws” In the Colorado River</a:t>
            </a:r>
            <a:endParaRPr lang="en-US" sz="48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01" y="1875354"/>
            <a:ext cx="5463947" cy="404655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916" y="1875354"/>
            <a:ext cx="5985418" cy="4046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following would occur without Colorado River water:</a:t>
            </a:r>
          </a:p>
          <a:p>
            <a:r>
              <a:rPr lang="en-US" sz="2400" dirty="0" smtClean="0"/>
              <a:t>Las </a:t>
            </a:r>
            <a:r>
              <a:rPr lang="en-US" sz="2400" dirty="0"/>
              <a:t>Vegas, </a:t>
            </a:r>
            <a:r>
              <a:rPr lang="en-US" sz="2400" dirty="0" smtClean="0"/>
              <a:t>Nevada, </a:t>
            </a:r>
            <a:r>
              <a:rPr lang="en-US" sz="2400" dirty="0"/>
              <a:t>would be a mostly uninhabited desert </a:t>
            </a:r>
            <a:r>
              <a:rPr lang="en-US" sz="2400" dirty="0" smtClean="0"/>
              <a:t>area.</a:t>
            </a:r>
          </a:p>
          <a:p>
            <a:r>
              <a:rPr lang="en-US" sz="2400" dirty="0" smtClean="0"/>
              <a:t>San </a:t>
            </a:r>
            <a:r>
              <a:rPr lang="en-US" sz="2400" dirty="0"/>
              <a:t>Diego, </a:t>
            </a:r>
            <a:r>
              <a:rPr lang="en-US" sz="2400" dirty="0" smtClean="0"/>
              <a:t>California, which </a:t>
            </a:r>
            <a:r>
              <a:rPr lang="en-US" sz="2400" dirty="0"/>
              <a:t>gets 70% of its water from the </a:t>
            </a:r>
            <a:r>
              <a:rPr lang="en-US" sz="2400" dirty="0" smtClean="0"/>
              <a:t>Colorado River, </a:t>
            </a:r>
            <a:r>
              <a:rPr lang="en-US" sz="2400" dirty="0"/>
              <a:t>could not support its present </a:t>
            </a:r>
            <a:r>
              <a:rPr lang="en-US" sz="2400" dirty="0" smtClean="0"/>
              <a:t>population.</a:t>
            </a:r>
          </a:p>
          <a:p>
            <a:r>
              <a:rPr lang="en-US" sz="2400" dirty="0" smtClean="0"/>
              <a:t>California’s </a:t>
            </a:r>
            <a:r>
              <a:rPr lang="en-US" sz="2400" dirty="0"/>
              <a:t>Imperial </a:t>
            </a:r>
            <a:r>
              <a:rPr lang="en-US" sz="2400" dirty="0" smtClean="0"/>
              <a:t>Valley, which </a:t>
            </a:r>
            <a:r>
              <a:rPr lang="en-US" sz="2400" dirty="0"/>
              <a:t>grows a major portion of the </a:t>
            </a:r>
            <a:r>
              <a:rPr lang="en-US" sz="2400" dirty="0" smtClean="0"/>
              <a:t>nation’s vegetables, </a:t>
            </a:r>
            <a:r>
              <a:rPr lang="en-US" sz="2400" dirty="0"/>
              <a:t>would consist mostly of cactus and mesquite plants.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801" y="5921906"/>
            <a:ext cx="5463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NOTE: Shows the 2007 water apportionment by state.</a:t>
            </a:r>
          </a:p>
          <a:p>
            <a:r>
              <a:rPr lang="en-US" sz="1100" dirty="0" smtClean="0"/>
              <a:t>SOURCE: Massachusetts Institute of Technology. 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fld id="{1D4B8BA2-9B2F-48D4-A22D-65F62C5E565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20" y="647213"/>
            <a:ext cx="10515600" cy="842389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The Grand Ditch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27554"/>
            <a:ext cx="5181600" cy="3484505"/>
          </a:xfrm>
        </p:spPr>
        <p:txBody>
          <a:bodyPr>
            <a:noAutofit/>
          </a:bodyPr>
          <a:lstStyle/>
          <a:p>
            <a:r>
              <a:rPr lang="en-US" sz="2600" dirty="0" smtClean="0"/>
              <a:t>The ditch is an aqueduct that sends river water to eastern Colorado.</a:t>
            </a:r>
          </a:p>
          <a:p>
            <a:r>
              <a:rPr lang="en-US" sz="2600" dirty="0" smtClean="0"/>
              <a:t>It captures 40% of the snow melt that would otherwise feed the river.</a:t>
            </a:r>
          </a:p>
          <a:p>
            <a:r>
              <a:rPr lang="en-US" sz="2600" dirty="0" smtClean="0"/>
              <a:t>About 80% of Colorado rain is in the western half of the state, and around 85% of the population lives in the eastern half.</a:t>
            </a:r>
            <a:endParaRPr lang="en-US" sz="2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25" y="1783053"/>
            <a:ext cx="5595539" cy="3695819"/>
          </a:xfrm>
        </p:spPr>
      </p:pic>
      <p:sp>
        <p:nvSpPr>
          <p:cNvPr id="6" name="TextBox 5"/>
          <p:cNvSpPr txBox="1"/>
          <p:nvPr/>
        </p:nvSpPr>
        <p:spPr>
          <a:xfrm>
            <a:off x="838200" y="5625551"/>
            <a:ext cx="7248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dirty="0" smtClean="0">
                <a:hlinkClick r:id="rId3"/>
              </a:rPr>
              <a:t>http</a:t>
            </a:r>
            <a:r>
              <a:rPr lang="en-US" sz="1100" dirty="0">
                <a:hlinkClick r:id="rId3"/>
              </a:rPr>
              <a:t>://</a:t>
            </a:r>
            <a:r>
              <a:rPr lang="en-US" sz="1100" dirty="0" smtClean="0">
                <a:hlinkClick r:id="rId3"/>
              </a:rPr>
              <a:t>friendsoftheyampa.com/wp-content/uploads/2017/10/not10-29-Wayne-Vanderschuere-2.pdf</a:t>
            </a:r>
            <a:r>
              <a:rPr lang="en-US" sz="1100" dirty="0" smtClean="0"/>
              <a:t>; nps.gov.</a:t>
            </a:r>
            <a:endParaRPr lang="en-US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fld id="{1D4B8BA2-9B2F-48D4-A22D-65F62C5E565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817" y="764722"/>
            <a:ext cx="10515600" cy="78730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Western Farming</a:t>
            </a:r>
            <a:endParaRPr lang="en-US" sz="48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9" y="1997608"/>
            <a:ext cx="5578151" cy="371992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8" y="1997608"/>
            <a:ext cx="5637727" cy="3158286"/>
          </a:xfrm>
        </p:spPr>
        <p:txBody>
          <a:bodyPr>
            <a:noAutofit/>
          </a:bodyPr>
          <a:lstStyle/>
          <a:p>
            <a:r>
              <a:rPr lang="en-US" sz="3200" dirty="0" smtClean="0"/>
              <a:t>Agriculture accounts for close to 80% of all Colorado River water consumption.</a:t>
            </a:r>
          </a:p>
          <a:p>
            <a:r>
              <a:rPr lang="en-US" sz="3200" dirty="0" smtClean="0"/>
              <a:t>Farmers use the water to irrigate 6 million acres of farm land.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72198" y="5240116"/>
            <a:ext cx="4288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https</a:t>
            </a:r>
            <a:r>
              <a:rPr lang="en-US" sz="1200" dirty="0"/>
              <a:t>://</a:t>
            </a:r>
            <a:r>
              <a:rPr lang="en-US" sz="1200" dirty="0" smtClean="0"/>
              <a:t>www.crwua.org/colorado-river/uses/agriculture.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fld id="{1D4B8BA2-9B2F-48D4-A22D-65F62C5E56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7793"/>
            <a:ext cx="10515600" cy="88429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Economic Driver</a:t>
            </a:r>
            <a:endParaRPr lang="en-US" sz="4800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0913" y="1551112"/>
            <a:ext cx="3231524" cy="188188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551112"/>
            <a:ext cx="5181600" cy="443590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The Colorado River powers hydroelectric facilities at these two dams.</a:t>
            </a:r>
          </a:p>
          <a:p>
            <a:r>
              <a:rPr lang="en-US" sz="3200" dirty="0" smtClean="0"/>
              <a:t>The reservoirs formed by the dams provide recreational opportunities that pump $26 billion into the region.</a:t>
            </a:r>
          </a:p>
          <a:p>
            <a:r>
              <a:rPr lang="en-US" sz="3200" dirty="0" smtClean="0"/>
              <a:t>It </a:t>
            </a:r>
            <a:r>
              <a:rPr lang="en-US" sz="3200" dirty="0"/>
              <a:t>is estimated that for every </a:t>
            </a:r>
            <a:r>
              <a:rPr lang="en-US" sz="3200" dirty="0" smtClean="0"/>
              <a:t>1% drop </a:t>
            </a:r>
            <a:r>
              <a:rPr lang="en-US" sz="3200" dirty="0"/>
              <a:t>in </a:t>
            </a:r>
            <a:r>
              <a:rPr lang="en-US" sz="3200" dirty="0" smtClean="0"/>
              <a:t>the reservoir </a:t>
            </a:r>
            <a:r>
              <a:rPr lang="en-US" sz="3200" dirty="0"/>
              <a:t>level</a:t>
            </a:r>
            <a:r>
              <a:rPr lang="en-US" sz="3200" dirty="0" smtClean="0"/>
              <a:t>, there is a 5% drop in visits to </a:t>
            </a:r>
            <a:r>
              <a:rPr lang="en-US" sz="3200" dirty="0"/>
              <a:t>Lake </a:t>
            </a:r>
            <a:r>
              <a:rPr lang="en-US" sz="3200" dirty="0" smtClean="0"/>
              <a:t>Powell.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0" y="6040879"/>
            <a:ext cx="29915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https</a:t>
            </a:r>
            <a:r>
              <a:rPr lang="en-US" sz="1100" dirty="0"/>
              <a:t>://www.usbr.gov/uc/rm/crsp/gc</a:t>
            </a:r>
            <a:r>
              <a:rPr lang="en-US" sz="1100" dirty="0" smtClean="0"/>
              <a:t>/.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680913" y="3446275"/>
            <a:ext cx="324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Hoover Dam Creating Lake Mead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913" y="3835083"/>
            <a:ext cx="3231524" cy="21519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87274" y="5987018"/>
            <a:ext cx="381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Glen Canyon Dam Creating Lake Powell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fld id="{1D4B8BA2-9B2F-48D4-A22D-65F62C5E565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8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88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Western Mining</a:t>
            </a:r>
            <a:endParaRPr lang="en-US" sz="48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4" y="1444261"/>
            <a:ext cx="3620050" cy="447347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444261"/>
            <a:ext cx="5181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Western mining operations use a lot of water for extraction of minerals and precious metals.</a:t>
            </a:r>
          </a:p>
          <a:p>
            <a:r>
              <a:rPr lang="en-US" sz="3200" dirty="0" smtClean="0"/>
              <a:t>The chemicals used in the blasting return to the water source through run-off, compromising wildlife and water quality.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1231" y="5928852"/>
            <a:ext cx="572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 Gold King Mine </a:t>
            </a:r>
            <a:r>
              <a:rPr lang="en-US" dirty="0" smtClean="0"/>
              <a:t>Waste Water Spill In the Animas River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fld id="{1D4B8BA2-9B2F-48D4-A22D-65F62C5E565C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1231" y="6246771"/>
            <a:ext cx="49776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SOURCE: https</a:t>
            </a:r>
            <a:r>
              <a:rPr lang="en-US" sz="1050" dirty="0"/>
              <a:t>://</a:t>
            </a:r>
            <a:r>
              <a:rPr lang="en-US" sz="1050" dirty="0" smtClean="0"/>
              <a:t>commons.wikimedia.org/wiki/File:Animas_River_spill_2015-08-06.JPG.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577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7500E7-6DB2-4A30-959C-861FDB706BC5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180BC11-18D9-4488-94A2-8222855FA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0B82594-5869-44ED-A6ED-18801B7D89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17608</TotalTime>
  <Words>795</Words>
  <Application>Microsoft Office PowerPoint</Application>
  <PresentationFormat>Widescreen</PresentationFormat>
  <Paragraphs>113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Saving the Environment with Economic Ideas</vt:lpstr>
      <vt:lpstr>PowerPoint Presentation</vt:lpstr>
      <vt:lpstr>Colorado River Compact of 1922</vt:lpstr>
      <vt:lpstr>“First In Time, First In Right”</vt:lpstr>
      <vt:lpstr>“Straws” In the Colorado River</vt:lpstr>
      <vt:lpstr>The Grand Ditch</vt:lpstr>
      <vt:lpstr>Western Farming</vt:lpstr>
      <vt:lpstr>Economic Driver</vt:lpstr>
      <vt:lpstr>Western Mining</vt:lpstr>
      <vt:lpstr>Fracking Has Put Added Pressure on  Short Supplies</vt:lpstr>
      <vt:lpstr>Data Storage Centers Compete for Water</vt:lpstr>
      <vt:lpstr>Urban Sprawl and Golf Courses</vt:lpstr>
      <vt:lpstr>Some of the Driest Places Have the  Cheapest Water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Brett Burkey</dc:creator>
  <cp:lastModifiedBy>Ives, Jennifer M</cp:lastModifiedBy>
  <cp:revision>162</cp:revision>
  <dcterms:created xsi:type="dcterms:W3CDTF">2017-06-04T16:50:24Z</dcterms:created>
  <dcterms:modified xsi:type="dcterms:W3CDTF">2019-09-13T14:27:51Z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7128f778-2610-40f9-b136-52c79f89533a</vt:lpwstr>
  </property>
</Properties>
</file>