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56" r:id="rId2"/>
    <p:sldId id="262" r:id="rId3"/>
    <p:sldId id="296" r:id="rId4"/>
    <p:sldId id="279" r:id="rId5"/>
    <p:sldId id="268" r:id="rId6"/>
    <p:sldId id="271" r:id="rId7"/>
    <p:sldId id="269" r:id="rId8"/>
    <p:sldId id="282" r:id="rId9"/>
    <p:sldId id="283" r:id="rId10"/>
    <p:sldId id="284" r:id="rId11"/>
    <p:sldId id="286" r:id="rId12"/>
    <p:sldId id="290" r:id="rId13"/>
    <p:sldId id="280" r:id="rId14"/>
    <p:sldId id="287" r:id="rId15"/>
    <p:sldId id="277" r:id="rId16"/>
    <p:sldId id="291" r:id="rId17"/>
    <p:sldId id="292" r:id="rId18"/>
    <p:sldId id="293" r:id="rId19"/>
    <p:sldId id="288" r:id="rId20"/>
    <p:sldId id="294" r:id="rId21"/>
    <p:sldId id="289" r:id="rId22"/>
    <p:sldId id="29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06" autoAdjust="0"/>
  </p:normalViewPr>
  <p:slideViewPr>
    <p:cSldViewPr>
      <p:cViewPr varScale="1">
        <p:scale>
          <a:sx n="103" d="100"/>
          <a:sy n="103" d="100"/>
        </p:scale>
        <p:origin x="-1854" y="-84"/>
      </p:cViewPr>
      <p:guideLst>
        <p:guide orient="horz" pos="672"/>
        <p:guide pos="48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0D18E-BA3D-407A-B2C9-1007AB132532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83425-38C4-4D82-AB4E-993DA4CAC2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6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Scientific</a:t>
            </a:r>
            <a:r>
              <a:rPr lang="en-US" baseline="0" dirty="0" smtClean="0"/>
              <a:t> method – observation and theory</a:t>
            </a:r>
          </a:p>
          <a:p>
            <a:r>
              <a:rPr lang="en-US" baseline="0" dirty="0" smtClean="0"/>
              <a:t>However, economists cannot conduct experiments to observe and from which to draw theories in the usual scientific fashion.  </a:t>
            </a:r>
          </a:p>
          <a:p>
            <a:r>
              <a:rPr lang="en-US" baseline="0" dirty="0" smtClean="0"/>
              <a:t>A chemist who mixes chemical A with chemical B and causes an explosion, can safely theorize that every time he mixes those two chemicals, he will get the same results.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83425-38C4-4D82-AB4E-993DA4CAC23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island</a:t>
            </a:r>
            <a:r>
              <a:rPr lang="en-US" baseline="0" dirty="0" smtClean="0"/>
              <a:t> story – coconuts and baskets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83425-38C4-4D82-AB4E-993DA4CAC23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island</a:t>
            </a:r>
            <a:r>
              <a:rPr lang="en-US" baseline="0" dirty="0" smtClean="0"/>
              <a:t> story – coconuts and baskets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83425-38C4-4D82-AB4E-993DA4CAC23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island</a:t>
            </a:r>
            <a:r>
              <a:rPr lang="en-US" baseline="0" dirty="0" smtClean="0"/>
              <a:t> story – coconuts and baskets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83425-38C4-4D82-AB4E-993DA4CAC23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island</a:t>
            </a:r>
            <a:r>
              <a:rPr lang="en-US" baseline="0" dirty="0" smtClean="0"/>
              <a:t> story – coconuts and baskets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83425-38C4-4D82-AB4E-993DA4CAC23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E1EC9-6446-4454-8A76-6041201EACE7}" type="datetimeFigureOut">
              <a:rPr lang="en-US" smtClean="0"/>
              <a:pPr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3E005-33C3-4A56-B8E7-587CBB20F5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louisfed.org/education_resources/assets/lesson_plans/ProductionPossibilitiesPowerpoint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martboard header lar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124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4600" y="3048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6002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Download the lesson, </a:t>
            </a:r>
            <a:endParaRPr lang="en-US" dirty="0"/>
          </a:p>
        </p:txBody>
      </p:sp>
      <p:sp>
        <p:nvSpPr>
          <p:cNvPr id="5" name="TextBox 4">
            <a:hlinkClick r:id="rId4"/>
          </p:cNvPr>
          <p:cNvSpPr txBox="1"/>
          <p:nvPr/>
        </p:nvSpPr>
        <p:spPr>
          <a:xfrm>
            <a:off x="2895600" y="16002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hlinkClick r:id="rId4"/>
              </a:rPr>
              <a:t>Production Possibilities Frontier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2057400"/>
            <a:ext cx="693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procedure steps explain when each slide should be presented.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</a:t>
            </a:r>
          </a:p>
          <a:p>
            <a:r>
              <a:rPr lang="en-US" dirty="0" smtClean="0"/>
              <a:t>apples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362200" y="1752600"/>
            <a:ext cx="457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</a:p>
          <a:p>
            <a:endParaRPr lang="en-US" sz="1000" dirty="0" smtClean="0"/>
          </a:p>
          <a:p>
            <a:r>
              <a:rPr lang="en-US" dirty="0" smtClean="0"/>
              <a:t>10</a:t>
            </a:r>
          </a:p>
          <a:p>
            <a:endParaRPr lang="en-US" sz="1000" dirty="0" smtClean="0"/>
          </a:p>
          <a:p>
            <a:r>
              <a:rPr lang="en-US" dirty="0" smtClean="0"/>
              <a:t>  8</a:t>
            </a:r>
          </a:p>
          <a:p>
            <a:endParaRPr lang="en-US" sz="1200" dirty="0" smtClean="0"/>
          </a:p>
          <a:p>
            <a:r>
              <a:rPr lang="en-US" dirty="0" smtClean="0"/>
              <a:t>  6</a:t>
            </a:r>
          </a:p>
          <a:p>
            <a:endParaRPr lang="en-US" sz="1200" dirty="0" smtClean="0"/>
          </a:p>
          <a:p>
            <a:r>
              <a:rPr lang="en-US" dirty="0" smtClean="0"/>
              <a:t>  4</a:t>
            </a:r>
          </a:p>
          <a:p>
            <a:endParaRPr lang="en-US" sz="1200" dirty="0" smtClean="0"/>
          </a:p>
          <a:p>
            <a:r>
              <a:rPr lang="en-US" dirty="0" smtClean="0"/>
              <a:t>  2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895600" y="182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7244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48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505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624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4196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3505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0" y="3962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stCxn id="66" idx="1"/>
            <a:endCxn id="71" idx="5"/>
          </p:cNvCxnSpPr>
          <p:nvPr/>
        </p:nvCxnSpPr>
        <p:spPr>
          <a:xfrm rot="16200000" flipH="1">
            <a:off x="2917918" y="1851118"/>
            <a:ext cx="2850964" cy="2850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67" idx="6"/>
          </p:cNvCxnSpPr>
          <p:nvPr/>
        </p:nvCxnSpPr>
        <p:spPr>
          <a:xfrm>
            <a:off x="2971800" y="2362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324100" y="35433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2819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009900" y="37719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2766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3695700" y="40005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3733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381500" y="4229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971800" y="41910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067300" y="4457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191000" y="1752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Constant Cost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295400" y="54864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One unit of apples costs two units of potatoes.</a:t>
            </a:r>
          </a:p>
          <a:p>
            <a:pPr algn="ctr"/>
            <a:r>
              <a:rPr lang="en-US" sz="2400" dirty="0" smtClean="0"/>
              <a:t>One unit of potatoes costs one-half unit of apples.</a:t>
            </a:r>
            <a:endParaRPr lang="en-US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1" name="Picture 60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63" name="TextBox 62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</a:t>
            </a:r>
          </a:p>
          <a:p>
            <a:r>
              <a:rPr lang="en-US" dirty="0" smtClean="0"/>
              <a:t>apples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95600" y="3962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590800" y="1752600"/>
            <a:ext cx="228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</a:p>
          <a:p>
            <a:endParaRPr lang="en-US" sz="1000" dirty="0" smtClean="0"/>
          </a:p>
          <a:p>
            <a:r>
              <a:rPr lang="en-US" dirty="0" smtClean="0"/>
              <a:t>5</a:t>
            </a:r>
          </a:p>
          <a:p>
            <a:endParaRPr lang="en-US" sz="1000" dirty="0" smtClean="0"/>
          </a:p>
          <a:p>
            <a:r>
              <a:rPr lang="en-US" dirty="0" smtClean="0"/>
              <a:t>4</a:t>
            </a:r>
          </a:p>
          <a:p>
            <a:endParaRPr lang="en-US" sz="1200" dirty="0" smtClean="0"/>
          </a:p>
          <a:p>
            <a:r>
              <a:rPr lang="en-US" dirty="0" smtClean="0"/>
              <a:t>3</a:t>
            </a:r>
          </a:p>
          <a:p>
            <a:endParaRPr lang="en-US" sz="1200" dirty="0" smtClean="0"/>
          </a:p>
          <a:p>
            <a:r>
              <a:rPr lang="en-US" dirty="0" smtClean="0"/>
              <a:t>2</a:t>
            </a:r>
          </a:p>
          <a:p>
            <a:endParaRPr lang="en-US" sz="1200" dirty="0" smtClean="0"/>
          </a:p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6" name="Group 95"/>
          <p:cNvGrpSpPr/>
          <p:nvPr/>
        </p:nvGrpSpPr>
        <p:grpSpPr>
          <a:xfrm>
            <a:off x="2895600" y="3048000"/>
            <a:ext cx="457200" cy="369332"/>
            <a:chOff x="2895600" y="1676400"/>
            <a:chExt cx="457200" cy="369332"/>
          </a:xfrm>
        </p:grpSpPr>
        <p:cxnSp>
          <p:nvCxnSpPr>
            <p:cNvPr id="41" name="Straight Connector 40"/>
            <p:cNvCxnSpPr/>
            <p:nvPr/>
          </p:nvCxnSpPr>
          <p:spPr>
            <a:xfrm rot="10800000">
              <a:off x="2895600" y="19050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>
              <a:off x="2895600" y="182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048000" y="1676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3352800" y="3276600"/>
            <a:ext cx="457200" cy="369332"/>
            <a:chOff x="3352800" y="2133600"/>
            <a:chExt cx="457200" cy="369332"/>
          </a:xfrm>
        </p:grpSpPr>
        <p:sp>
          <p:nvSpPr>
            <p:cNvPr id="67" name="Oval 66"/>
            <p:cNvSpPr/>
            <p:nvPr/>
          </p:nvSpPr>
          <p:spPr>
            <a:xfrm>
              <a:off x="3352800" y="2286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052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810000" y="3505200"/>
            <a:ext cx="381000" cy="369332"/>
            <a:chOff x="3810000" y="2590800"/>
            <a:chExt cx="381000" cy="369332"/>
          </a:xfrm>
        </p:grpSpPr>
        <p:sp>
          <p:nvSpPr>
            <p:cNvPr id="68" name="Oval 67"/>
            <p:cNvSpPr/>
            <p:nvPr/>
          </p:nvSpPr>
          <p:spPr>
            <a:xfrm>
              <a:off x="3810000" y="2743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62400" y="25908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267200" y="3733800"/>
            <a:ext cx="304800" cy="369332"/>
            <a:chOff x="4267200" y="3048000"/>
            <a:chExt cx="304800" cy="369332"/>
          </a:xfrm>
        </p:grpSpPr>
        <p:sp>
          <p:nvSpPr>
            <p:cNvPr id="72" name="Oval 71"/>
            <p:cNvSpPr/>
            <p:nvPr/>
          </p:nvSpPr>
          <p:spPr>
            <a:xfrm>
              <a:off x="42672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419600" y="30480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724400" y="3962400"/>
            <a:ext cx="304800" cy="369332"/>
            <a:chOff x="4724400" y="3505200"/>
            <a:chExt cx="304800" cy="369332"/>
          </a:xfrm>
        </p:grpSpPr>
        <p:sp>
          <p:nvSpPr>
            <p:cNvPr id="69" name="Oval 68"/>
            <p:cNvSpPr/>
            <p:nvPr/>
          </p:nvSpPr>
          <p:spPr>
            <a:xfrm>
              <a:off x="47244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76800" y="35052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181600" y="4191000"/>
            <a:ext cx="304800" cy="369332"/>
            <a:chOff x="5181600" y="3962400"/>
            <a:chExt cx="304800" cy="369332"/>
          </a:xfrm>
        </p:grpSpPr>
        <p:sp>
          <p:nvSpPr>
            <p:cNvPr id="70" name="Oval 69"/>
            <p:cNvSpPr/>
            <p:nvPr/>
          </p:nvSpPr>
          <p:spPr>
            <a:xfrm>
              <a:off x="51816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34000" y="39624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endCxn id="71" idx="5"/>
          </p:cNvCxnSpPr>
          <p:nvPr/>
        </p:nvCxnSpPr>
        <p:spPr>
          <a:xfrm>
            <a:off x="2971800" y="3276600"/>
            <a:ext cx="2797082" cy="14254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895600" y="3505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857500" y="41529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3733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429000" y="4267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9624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4000500" y="4381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41910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572000" y="4495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895600" y="44196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143500" y="46101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191000" y="1752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Constant Cost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514600" y="3048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5" name="Picture 84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</a:t>
            </a:r>
          </a:p>
          <a:p>
            <a:r>
              <a:rPr lang="en-US" dirty="0" smtClean="0"/>
              <a:t>apples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895600" y="3962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590800" y="1752600"/>
            <a:ext cx="228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</a:p>
          <a:p>
            <a:endParaRPr lang="en-US" sz="1000" dirty="0" smtClean="0"/>
          </a:p>
          <a:p>
            <a:r>
              <a:rPr lang="en-US" dirty="0" smtClean="0"/>
              <a:t>5</a:t>
            </a:r>
          </a:p>
          <a:p>
            <a:endParaRPr lang="en-US" sz="1000" dirty="0" smtClean="0"/>
          </a:p>
          <a:p>
            <a:r>
              <a:rPr lang="en-US" dirty="0" smtClean="0"/>
              <a:t>4</a:t>
            </a:r>
          </a:p>
          <a:p>
            <a:endParaRPr lang="en-US" sz="1200" dirty="0" smtClean="0"/>
          </a:p>
          <a:p>
            <a:r>
              <a:rPr lang="en-US" dirty="0" smtClean="0"/>
              <a:t>3</a:t>
            </a:r>
          </a:p>
          <a:p>
            <a:endParaRPr lang="en-US" sz="1200" dirty="0" smtClean="0"/>
          </a:p>
          <a:p>
            <a:r>
              <a:rPr lang="en-US" dirty="0" smtClean="0"/>
              <a:t>2</a:t>
            </a:r>
          </a:p>
          <a:p>
            <a:endParaRPr lang="en-US" sz="1200" dirty="0" smtClean="0"/>
          </a:p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95"/>
          <p:cNvGrpSpPr/>
          <p:nvPr/>
        </p:nvGrpSpPr>
        <p:grpSpPr>
          <a:xfrm>
            <a:off x="2895600" y="3048000"/>
            <a:ext cx="457200" cy="369332"/>
            <a:chOff x="2895600" y="1676400"/>
            <a:chExt cx="457200" cy="369332"/>
          </a:xfrm>
        </p:grpSpPr>
        <p:cxnSp>
          <p:nvCxnSpPr>
            <p:cNvPr id="41" name="Straight Connector 40"/>
            <p:cNvCxnSpPr/>
            <p:nvPr/>
          </p:nvCxnSpPr>
          <p:spPr>
            <a:xfrm rot="10800000">
              <a:off x="2895600" y="19050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/>
            <p:cNvSpPr/>
            <p:nvPr/>
          </p:nvSpPr>
          <p:spPr>
            <a:xfrm>
              <a:off x="2895600" y="182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048000" y="1676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</p:grpSp>
      <p:grpSp>
        <p:nvGrpSpPr>
          <p:cNvPr id="5" name="Group 62"/>
          <p:cNvGrpSpPr/>
          <p:nvPr/>
        </p:nvGrpSpPr>
        <p:grpSpPr>
          <a:xfrm>
            <a:off x="3352800" y="3276600"/>
            <a:ext cx="457200" cy="369332"/>
            <a:chOff x="3352800" y="2133600"/>
            <a:chExt cx="457200" cy="369332"/>
          </a:xfrm>
        </p:grpSpPr>
        <p:sp>
          <p:nvSpPr>
            <p:cNvPr id="67" name="Oval 66"/>
            <p:cNvSpPr/>
            <p:nvPr/>
          </p:nvSpPr>
          <p:spPr>
            <a:xfrm>
              <a:off x="3352800" y="2286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052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</p:grpSp>
      <p:grpSp>
        <p:nvGrpSpPr>
          <p:cNvPr id="6" name="Group 60"/>
          <p:cNvGrpSpPr/>
          <p:nvPr/>
        </p:nvGrpSpPr>
        <p:grpSpPr>
          <a:xfrm>
            <a:off x="3810000" y="3505200"/>
            <a:ext cx="381000" cy="369332"/>
            <a:chOff x="3810000" y="2590800"/>
            <a:chExt cx="381000" cy="369332"/>
          </a:xfrm>
        </p:grpSpPr>
        <p:sp>
          <p:nvSpPr>
            <p:cNvPr id="68" name="Oval 67"/>
            <p:cNvSpPr/>
            <p:nvPr/>
          </p:nvSpPr>
          <p:spPr>
            <a:xfrm>
              <a:off x="3810000" y="2743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62400" y="25908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pSp>
        <p:nvGrpSpPr>
          <p:cNvPr id="7" name="Group 64"/>
          <p:cNvGrpSpPr/>
          <p:nvPr/>
        </p:nvGrpSpPr>
        <p:grpSpPr>
          <a:xfrm>
            <a:off x="4267200" y="3733800"/>
            <a:ext cx="304800" cy="369332"/>
            <a:chOff x="4267200" y="3048000"/>
            <a:chExt cx="304800" cy="369332"/>
          </a:xfrm>
        </p:grpSpPr>
        <p:sp>
          <p:nvSpPr>
            <p:cNvPr id="72" name="Oval 71"/>
            <p:cNvSpPr/>
            <p:nvPr/>
          </p:nvSpPr>
          <p:spPr>
            <a:xfrm>
              <a:off x="42672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419600" y="30480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grpSp>
        <p:nvGrpSpPr>
          <p:cNvPr id="8" name="Group 73"/>
          <p:cNvGrpSpPr/>
          <p:nvPr/>
        </p:nvGrpSpPr>
        <p:grpSpPr>
          <a:xfrm>
            <a:off x="4724400" y="3962400"/>
            <a:ext cx="304800" cy="369332"/>
            <a:chOff x="4724400" y="3505200"/>
            <a:chExt cx="304800" cy="369332"/>
          </a:xfrm>
        </p:grpSpPr>
        <p:sp>
          <p:nvSpPr>
            <p:cNvPr id="69" name="Oval 68"/>
            <p:cNvSpPr/>
            <p:nvPr/>
          </p:nvSpPr>
          <p:spPr>
            <a:xfrm>
              <a:off x="47244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76800" y="35052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</p:grpSp>
      <p:grpSp>
        <p:nvGrpSpPr>
          <p:cNvPr id="9" name="Group 82"/>
          <p:cNvGrpSpPr/>
          <p:nvPr/>
        </p:nvGrpSpPr>
        <p:grpSpPr>
          <a:xfrm>
            <a:off x="5181600" y="4191000"/>
            <a:ext cx="304800" cy="369332"/>
            <a:chOff x="5181600" y="3962400"/>
            <a:chExt cx="304800" cy="369332"/>
          </a:xfrm>
        </p:grpSpPr>
        <p:sp>
          <p:nvSpPr>
            <p:cNvPr id="70" name="Oval 69"/>
            <p:cNvSpPr/>
            <p:nvPr/>
          </p:nvSpPr>
          <p:spPr>
            <a:xfrm>
              <a:off x="51816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34000" y="39624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endCxn id="71" idx="5"/>
          </p:cNvCxnSpPr>
          <p:nvPr/>
        </p:nvCxnSpPr>
        <p:spPr>
          <a:xfrm>
            <a:off x="2971800" y="3276600"/>
            <a:ext cx="2797082" cy="142548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895600" y="3505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857500" y="41529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37338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429000" y="4267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9624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4000500" y="4381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41910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572000" y="44958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895600" y="44196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143500" y="4610100"/>
            <a:ext cx="228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191000" y="1752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Constant Cost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219200" y="54864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One unit of apples costs one-half unit of potatoes.</a:t>
            </a:r>
          </a:p>
          <a:p>
            <a:pPr algn="ctr"/>
            <a:r>
              <a:rPr lang="en-US" sz="2400" dirty="0" smtClean="0"/>
              <a:t>One unit of potatoes costs two units of apples.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3" name="Picture 62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1447800" y="2057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2590800" y="2133600"/>
            <a:ext cx="4495800" cy="3922931"/>
            <a:chOff x="2590800" y="1295400"/>
            <a:chExt cx="4495800" cy="3922931"/>
          </a:xfrm>
        </p:grpSpPr>
        <p:cxnSp>
          <p:nvCxnSpPr>
            <p:cNvPr id="20" name="Straight Connector 19"/>
            <p:cNvCxnSpPr/>
            <p:nvPr/>
          </p:nvCxnSpPr>
          <p:spPr>
            <a:xfrm rot="5400000">
              <a:off x="1295400" y="2971800"/>
              <a:ext cx="3352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096000" y="45720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units of</a:t>
              </a:r>
            </a:p>
            <a:p>
              <a:r>
                <a:rPr lang="en-US" dirty="0" smtClean="0"/>
                <a:t>apples</a:t>
              </a:r>
              <a:endParaRPr lang="en-US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971800" y="4648200"/>
              <a:ext cx="3429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895600" y="41910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2895600" y="37338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2895600" y="32766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2895600" y="28194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2895600" y="23622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2895600" y="19050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33909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38481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43053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47625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52197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56769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590800" y="1752600"/>
              <a:ext cx="2286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  <a:p>
              <a:endParaRPr lang="en-US" sz="1000" dirty="0" smtClean="0"/>
            </a:p>
            <a:p>
              <a:r>
                <a:rPr lang="en-US" dirty="0" smtClean="0"/>
                <a:t>5</a:t>
              </a:r>
            </a:p>
            <a:p>
              <a:endParaRPr lang="en-US" sz="1000" dirty="0" smtClean="0"/>
            </a:p>
            <a:p>
              <a:r>
                <a:rPr lang="en-US" dirty="0" smtClean="0"/>
                <a:t>4</a:t>
              </a:r>
            </a:p>
            <a:p>
              <a:endParaRPr lang="en-US" sz="1200" dirty="0" smtClean="0"/>
            </a:p>
            <a:p>
              <a:r>
                <a:rPr lang="en-US" dirty="0" smtClean="0"/>
                <a:t>3</a:t>
              </a:r>
            </a:p>
            <a:p>
              <a:endParaRPr lang="en-US" sz="1200" dirty="0" smtClean="0"/>
            </a:p>
            <a:p>
              <a:r>
                <a:rPr lang="en-US" dirty="0" smtClean="0"/>
                <a:t>2</a:t>
              </a:r>
            </a:p>
            <a:p>
              <a:endParaRPr lang="en-US" sz="1200" dirty="0" smtClean="0"/>
            </a:p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971800" y="4724400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1      2       3      4       5       6</a:t>
              </a:r>
              <a:endParaRPr lang="en-US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2895600" y="182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352800" y="2286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810000" y="2743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7244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51816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638800" y="4572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42672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048000" y="1676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052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62400" y="25908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419600" y="30480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76800" y="35052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34000" y="39624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791200" y="43434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cxnSp>
          <p:nvCxnSpPr>
            <p:cNvPr id="47" name="Straight Connector 46"/>
            <p:cNvCxnSpPr>
              <a:stCxn id="66" idx="1"/>
              <a:endCxn id="71" idx="5"/>
            </p:cNvCxnSpPr>
            <p:nvPr/>
          </p:nvCxnSpPr>
          <p:spPr>
            <a:xfrm rot="16200000" flipH="1">
              <a:off x="2917918" y="1851118"/>
              <a:ext cx="2850964" cy="285096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47244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953000" y="3352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371600" y="61722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Can this society produce at production combination I?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514600" y="3048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9" name="Picture 48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/>
          <p:cNvSpPr txBox="1"/>
          <p:nvPr/>
        </p:nvSpPr>
        <p:spPr>
          <a:xfrm>
            <a:off x="1447800" y="2057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grpSp>
        <p:nvGrpSpPr>
          <p:cNvPr id="4" name="Group 37"/>
          <p:cNvGrpSpPr/>
          <p:nvPr/>
        </p:nvGrpSpPr>
        <p:grpSpPr>
          <a:xfrm>
            <a:off x="2590800" y="2133600"/>
            <a:ext cx="4495800" cy="3922931"/>
            <a:chOff x="2590800" y="1295400"/>
            <a:chExt cx="4495800" cy="3922931"/>
          </a:xfrm>
        </p:grpSpPr>
        <p:cxnSp>
          <p:nvCxnSpPr>
            <p:cNvPr id="20" name="Straight Connector 19"/>
            <p:cNvCxnSpPr/>
            <p:nvPr/>
          </p:nvCxnSpPr>
          <p:spPr>
            <a:xfrm rot="5400000">
              <a:off x="1295400" y="2971800"/>
              <a:ext cx="33528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096000" y="4572000"/>
              <a:ext cx="990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units of</a:t>
              </a:r>
            </a:p>
            <a:p>
              <a:r>
                <a:rPr lang="en-US" dirty="0" smtClean="0"/>
                <a:t>apples</a:t>
              </a:r>
              <a:endParaRPr lang="en-US" dirty="0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971800" y="4648200"/>
              <a:ext cx="3429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895600" y="41910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2895600" y="37338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>
              <a:off x="2895600" y="32766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0800000">
              <a:off x="2895600" y="28194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2895600" y="23622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2895600" y="19050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33909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38481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43053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47625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52197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5676900" y="4686300"/>
              <a:ext cx="76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2590800" y="1752600"/>
              <a:ext cx="228600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6</a:t>
              </a:r>
            </a:p>
            <a:p>
              <a:endParaRPr lang="en-US" sz="1000" dirty="0" smtClean="0"/>
            </a:p>
            <a:p>
              <a:r>
                <a:rPr lang="en-US" dirty="0" smtClean="0"/>
                <a:t>5</a:t>
              </a:r>
            </a:p>
            <a:p>
              <a:endParaRPr lang="en-US" sz="1000" dirty="0" smtClean="0"/>
            </a:p>
            <a:p>
              <a:r>
                <a:rPr lang="en-US" dirty="0" smtClean="0"/>
                <a:t>4</a:t>
              </a:r>
            </a:p>
            <a:p>
              <a:endParaRPr lang="en-US" sz="1200" dirty="0" smtClean="0"/>
            </a:p>
            <a:p>
              <a:r>
                <a:rPr lang="en-US" dirty="0" smtClean="0"/>
                <a:t>3</a:t>
              </a:r>
            </a:p>
            <a:p>
              <a:endParaRPr lang="en-US" sz="1200" dirty="0" smtClean="0"/>
            </a:p>
            <a:p>
              <a:r>
                <a:rPr lang="en-US" dirty="0" smtClean="0"/>
                <a:t>2</a:t>
              </a:r>
            </a:p>
            <a:p>
              <a:endParaRPr lang="en-US" sz="1200" dirty="0" smtClean="0"/>
            </a:p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971800" y="4724400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      1      2       3      4       5       6</a:t>
              </a:r>
              <a:endParaRPr lang="en-US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2895600" y="1828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3352800" y="2286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3810000" y="27432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4724400" y="36576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/>
            <p:cNvSpPr/>
            <p:nvPr/>
          </p:nvSpPr>
          <p:spPr>
            <a:xfrm>
              <a:off x="5181600" y="41148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638800" y="45720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4267200" y="3200400"/>
              <a:ext cx="152400" cy="152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048000" y="16764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05200" y="21336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62400" y="2590800"/>
              <a:ext cx="228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4419600" y="30480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76800" y="35052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334000" y="39624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</a:t>
              </a:r>
              <a:endParaRPr lang="en-US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791200" y="4343400"/>
              <a:ext cx="152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</a:t>
              </a:r>
              <a:endParaRPr lang="en-US" dirty="0"/>
            </a:p>
          </p:txBody>
        </p:sp>
        <p:cxnSp>
          <p:nvCxnSpPr>
            <p:cNvPr id="47" name="Straight Connector 46"/>
            <p:cNvCxnSpPr>
              <a:stCxn id="66" idx="1"/>
              <a:endCxn id="71" idx="5"/>
            </p:cNvCxnSpPr>
            <p:nvPr/>
          </p:nvCxnSpPr>
          <p:spPr>
            <a:xfrm rot="16200000" flipH="1">
              <a:off x="2917918" y="1851118"/>
              <a:ext cx="2850964" cy="285096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Oval 38"/>
          <p:cNvSpPr/>
          <p:nvPr/>
        </p:nvSpPr>
        <p:spPr>
          <a:xfrm>
            <a:off x="480060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953000" y="3352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1371600" y="61722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Can this society produce at production combination H?</a:t>
            </a:r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3352800" y="4495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505200" y="43434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514600" y="304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53" name="Picture 52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600200"/>
            <a:ext cx="7696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Events that can expand production possibilities outward…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 technological advance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	rail cars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	refrigeration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	computers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 increase in human or natural resources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	population increase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	new discoveries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Capital investment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	new factories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	new infrastructure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304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" name="Picture 6" descr="2nd_page_heade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12954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Once upon a time on the tiny island of Nor, all of the people were involved in their daily labor - knocking coconuts out of trees, carrying them to a pick-up point, and delivering them from the pick-up point to the market.  All of the people, except Frick and </a:t>
            </a:r>
            <a:r>
              <a:rPr lang="en-US" sz="2800" dirty="0" err="1" smtClean="0"/>
              <a:t>Frack</a:t>
            </a:r>
            <a:r>
              <a:rPr lang="en-US" sz="2800" dirty="0" smtClean="0"/>
              <a:t>, that is.  Frick and </a:t>
            </a:r>
            <a:r>
              <a:rPr lang="en-US" sz="2800" dirty="0" err="1" smtClean="0"/>
              <a:t>Frack</a:t>
            </a:r>
            <a:r>
              <a:rPr lang="en-US" sz="2800" dirty="0" smtClean="0"/>
              <a:t> weren't feeling well on this day and were sitting, listless, under a palm tree.  As they sat, Frick was, almost subconsciously,  picking up palm leaves and weaving them together, in and out, in and out.  </a:t>
            </a:r>
            <a:r>
              <a:rPr lang="en-US" sz="2800" dirty="0" err="1" smtClean="0"/>
              <a:t>Frack</a:t>
            </a:r>
            <a:r>
              <a:rPr lang="en-US" sz="2800" dirty="0" smtClean="0"/>
              <a:t> glanced down at Frick's work and asked, "What are you </a:t>
            </a:r>
            <a:r>
              <a:rPr lang="en-US" sz="2800" dirty="0" err="1" smtClean="0"/>
              <a:t>makin</a:t>
            </a:r>
            <a:r>
              <a:rPr lang="en-US" sz="2800" dirty="0" smtClean="0"/>
              <a:t>' there?"  Frick looked down and puzzled, "I'm not really </a:t>
            </a:r>
            <a:r>
              <a:rPr lang="en-US" sz="2800" dirty="0" err="1" smtClean="0"/>
              <a:t>makin</a:t>
            </a:r>
            <a:r>
              <a:rPr lang="en-US" sz="2800" dirty="0" smtClean="0"/>
              <a:t>' </a:t>
            </a:r>
            <a:r>
              <a:rPr lang="en-US" sz="2800" dirty="0" err="1" smtClean="0"/>
              <a:t>nothin</a:t>
            </a:r>
            <a:r>
              <a:rPr lang="en-US" sz="2800" dirty="0" smtClean="0"/>
              <a:t>'."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2nd_page_heade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164134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But, actually, he had made something.  It was a small mat.  </a:t>
            </a:r>
            <a:r>
              <a:rPr lang="en-US" sz="2800" dirty="0" err="1" smtClean="0"/>
              <a:t>Frack</a:t>
            </a:r>
            <a:r>
              <a:rPr lang="en-US" sz="2800" dirty="0" smtClean="0"/>
              <a:t> said, "Keep going," and, pretty soon, the mat was about a square foot.  The two of them pondered what could be done with this collection of palm leaves when, suddenly, </a:t>
            </a:r>
            <a:r>
              <a:rPr lang="en-US" sz="2800" dirty="0" err="1" smtClean="0"/>
              <a:t>Frack</a:t>
            </a:r>
            <a:r>
              <a:rPr lang="en-US" sz="2800" dirty="0" smtClean="0"/>
              <a:t> said, "Keep going, but start weaving the leaves tighter."  As Frick progressed, the sides of the mat began to turn up, and the mat was slowly turning into a large basket.  When the mat got to be about two foot in diameter, </a:t>
            </a:r>
            <a:r>
              <a:rPr lang="en-US" sz="2800" dirty="0" err="1" smtClean="0"/>
              <a:t>Frack</a:t>
            </a:r>
            <a:r>
              <a:rPr lang="en-US" sz="2800" dirty="0" smtClean="0"/>
              <a:t> said, "That should be enough." And, with that said, he began to place coconuts onto the mat - it held 18.  </a:t>
            </a:r>
            <a:r>
              <a:rPr lang="en-US" sz="2800" dirty="0" err="1" smtClean="0"/>
              <a:t>Frack</a:t>
            </a:r>
            <a:r>
              <a:rPr lang="en-US" sz="2800" dirty="0" smtClean="0"/>
              <a:t> said, "Can you imagine how much easier it will be to carry coconuts with this?"  Frick could imagine it!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3048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2nd_page_heade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164134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Frick and </a:t>
            </a:r>
            <a:r>
              <a:rPr lang="en-US" sz="2800" dirty="0" err="1" smtClean="0"/>
              <a:t>Frack</a:t>
            </a:r>
            <a:r>
              <a:rPr lang="en-US" sz="2800" dirty="0" smtClean="0"/>
              <a:t> took their good idea to their supervisor, Frock, who immediately ordered that they remain under the tree and continue to make mats.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4600" y="3048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2nd_page_heade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 capital goods</a:t>
            </a:r>
          </a:p>
          <a:p>
            <a:pPr algn="ctr"/>
            <a:r>
              <a:rPr lang="en-US" dirty="0" smtClean="0"/>
              <a:t>(mats)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</a:t>
            </a:r>
          </a:p>
          <a:p>
            <a:pPr algn="ctr"/>
            <a:r>
              <a:rPr lang="en-US" dirty="0" smtClean="0"/>
              <a:t>consumer goods</a:t>
            </a:r>
          </a:p>
          <a:p>
            <a:pPr algn="ctr"/>
            <a:r>
              <a:rPr lang="en-US" dirty="0" smtClean="0"/>
              <a:t>(coconuts)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38400" y="1752600"/>
            <a:ext cx="457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6</a:t>
            </a:r>
          </a:p>
          <a:p>
            <a:endParaRPr lang="en-US" sz="1000" dirty="0" smtClean="0"/>
          </a:p>
          <a:p>
            <a:r>
              <a:rPr lang="en-US" dirty="0" smtClean="0"/>
              <a:t>  5</a:t>
            </a:r>
          </a:p>
          <a:p>
            <a:endParaRPr lang="en-US" sz="1000" dirty="0" smtClean="0"/>
          </a:p>
          <a:p>
            <a:r>
              <a:rPr lang="en-US" dirty="0" smtClean="0"/>
              <a:t>  4</a:t>
            </a:r>
          </a:p>
          <a:p>
            <a:endParaRPr lang="en-US" sz="1200" dirty="0" smtClean="0"/>
          </a:p>
          <a:p>
            <a:r>
              <a:rPr lang="en-US" dirty="0" smtClean="0"/>
              <a:t>  3</a:t>
            </a:r>
          </a:p>
          <a:p>
            <a:endParaRPr lang="en-US" sz="1200" dirty="0" smtClean="0"/>
          </a:p>
          <a:p>
            <a:r>
              <a:rPr lang="en-US" dirty="0" smtClean="0"/>
              <a:t>  2</a:t>
            </a:r>
          </a:p>
          <a:p>
            <a:endParaRPr lang="en-US" sz="1200" dirty="0" smtClean="0"/>
          </a:p>
          <a:p>
            <a:r>
              <a:rPr lang="en-US" dirty="0" smtClean="0"/>
              <a:t>  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895600" y="182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7244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48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505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624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4196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3505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0" y="3962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stCxn id="66" idx="1"/>
            <a:endCxn id="71" idx="5"/>
          </p:cNvCxnSpPr>
          <p:nvPr/>
        </p:nvCxnSpPr>
        <p:spPr>
          <a:xfrm rot="16200000" flipH="1">
            <a:off x="2917918" y="1851118"/>
            <a:ext cx="2850964" cy="2850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67" idx="6"/>
          </p:cNvCxnSpPr>
          <p:nvPr/>
        </p:nvCxnSpPr>
        <p:spPr>
          <a:xfrm>
            <a:off x="2971800" y="2362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324100" y="35433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2819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009900" y="37719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2766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3695700" y="40005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3733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381500" y="4229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971800" y="41910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067300" y="4457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>
            <a:off x="5257800" y="5181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2209800" y="4419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514600" y="3048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1" name="Picture 60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295400"/>
            <a:ext cx="1905000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Callout 1 8"/>
          <p:cNvSpPr/>
          <p:nvPr/>
        </p:nvSpPr>
        <p:spPr>
          <a:xfrm>
            <a:off x="2057400" y="4343400"/>
            <a:ext cx="1219200" cy="1143000"/>
          </a:xfrm>
          <a:prstGeom prst="borderCallout1">
            <a:avLst>
              <a:gd name="adj1" fmla="val 18750"/>
              <a:gd name="adj2" fmla="val -8333"/>
              <a:gd name="adj3" fmla="val -88047"/>
              <a:gd name="adj4" fmla="val -48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if you get work.  Really!</a:t>
            </a:r>
            <a:endParaRPr lang="en-US" dirty="0"/>
          </a:p>
        </p:txBody>
      </p:sp>
      <p:sp>
        <p:nvSpPr>
          <p:cNvPr id="10" name="Line Callout 1 9"/>
          <p:cNvSpPr/>
          <p:nvPr/>
        </p:nvSpPr>
        <p:spPr>
          <a:xfrm>
            <a:off x="2286000" y="3124200"/>
            <a:ext cx="1600200" cy="1066800"/>
          </a:xfrm>
          <a:prstGeom prst="borderCallout1">
            <a:avLst>
              <a:gd name="adj1" fmla="val 18750"/>
              <a:gd name="adj2" fmla="val -8333"/>
              <a:gd name="adj3" fmla="val 5023"/>
              <a:gd name="adj4" fmla="val -361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Keep in touch.  We want to watch your behavior.</a:t>
            </a:r>
            <a:endParaRPr lang="en-US" dirty="0"/>
          </a:p>
        </p:txBody>
      </p:sp>
      <p:sp>
        <p:nvSpPr>
          <p:cNvPr id="11" name="Line Callout 1 10"/>
          <p:cNvSpPr/>
          <p:nvPr/>
        </p:nvSpPr>
        <p:spPr>
          <a:xfrm>
            <a:off x="2133600" y="1447800"/>
            <a:ext cx="2209800" cy="1371600"/>
          </a:xfrm>
          <a:prstGeom prst="borderCallout1">
            <a:avLst>
              <a:gd name="adj1" fmla="val 102862"/>
              <a:gd name="adj2" fmla="val -2919"/>
              <a:gd name="adj3" fmla="val 106270"/>
              <a:gd name="adj4" fmla="val -228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We’re conducting an experiment so I’m firing 20% of you.</a:t>
            </a:r>
            <a:endParaRPr lang="en-US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1600200"/>
            <a:ext cx="99142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3733800"/>
            <a:ext cx="1064866" cy="2209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600200"/>
            <a:ext cx="990600" cy="205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1600200"/>
            <a:ext cx="99142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3733800"/>
            <a:ext cx="1066800" cy="2213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600200"/>
            <a:ext cx="99142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733800"/>
            <a:ext cx="1066800" cy="221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600200"/>
            <a:ext cx="99142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4628148"/>
            <a:ext cx="1066800" cy="222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4628148"/>
            <a:ext cx="1066800" cy="222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2" name="Picture 21" descr="2nd_page_header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 capital goods</a:t>
            </a:r>
          </a:p>
          <a:p>
            <a:pPr algn="ctr"/>
            <a:r>
              <a:rPr lang="en-US" dirty="0" smtClean="0"/>
              <a:t>(mats)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</a:t>
            </a:r>
          </a:p>
          <a:p>
            <a:pPr algn="ctr"/>
            <a:r>
              <a:rPr lang="en-US" dirty="0" smtClean="0"/>
              <a:t>consumer goods</a:t>
            </a:r>
          </a:p>
          <a:p>
            <a:pPr algn="ctr"/>
            <a:r>
              <a:rPr lang="en-US" dirty="0" smtClean="0"/>
              <a:t>(coconuts)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38400" y="1752600"/>
            <a:ext cx="457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6</a:t>
            </a:r>
          </a:p>
          <a:p>
            <a:endParaRPr lang="en-US" sz="1000" dirty="0" smtClean="0"/>
          </a:p>
          <a:p>
            <a:r>
              <a:rPr lang="en-US" dirty="0" smtClean="0"/>
              <a:t>  5</a:t>
            </a:r>
          </a:p>
          <a:p>
            <a:endParaRPr lang="en-US" sz="1000" dirty="0" smtClean="0"/>
          </a:p>
          <a:p>
            <a:r>
              <a:rPr lang="en-US" dirty="0" smtClean="0"/>
              <a:t>  4</a:t>
            </a:r>
          </a:p>
          <a:p>
            <a:endParaRPr lang="en-US" sz="1200" dirty="0" smtClean="0"/>
          </a:p>
          <a:p>
            <a:r>
              <a:rPr lang="en-US" dirty="0" smtClean="0"/>
              <a:t>  3</a:t>
            </a:r>
          </a:p>
          <a:p>
            <a:endParaRPr lang="en-US" sz="1200" dirty="0" smtClean="0"/>
          </a:p>
          <a:p>
            <a:r>
              <a:rPr lang="en-US" dirty="0" smtClean="0"/>
              <a:t>  2</a:t>
            </a:r>
          </a:p>
          <a:p>
            <a:endParaRPr lang="en-US" sz="1200" dirty="0" smtClean="0"/>
          </a:p>
          <a:p>
            <a:r>
              <a:rPr lang="en-US" dirty="0" smtClean="0"/>
              <a:t>  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895600" y="182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7244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48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505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624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4196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3505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0" y="3962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stCxn id="66" idx="1"/>
            <a:endCxn id="71" idx="5"/>
          </p:cNvCxnSpPr>
          <p:nvPr/>
        </p:nvCxnSpPr>
        <p:spPr>
          <a:xfrm rot="16200000" flipH="1">
            <a:off x="2917918" y="1851118"/>
            <a:ext cx="2850964" cy="2850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67" idx="6"/>
          </p:cNvCxnSpPr>
          <p:nvPr/>
        </p:nvCxnSpPr>
        <p:spPr>
          <a:xfrm>
            <a:off x="2971800" y="2362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324100" y="35433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2819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009900" y="37719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2766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3695700" y="40005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3733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381500" y="4229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971800" y="41910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067300" y="4457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>
            <a:off x="5257800" y="5181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5400000" flipH="1" flipV="1">
            <a:off x="2209800" y="44196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10000" y="1905000"/>
            <a:ext cx="2057400" cy="19812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47244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8768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2514600" y="3048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5" name="Picture 84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943600" y="47244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 apples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1219200" y="11430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</a:t>
            </a:r>
          </a:p>
          <a:p>
            <a:pPr algn="ctr"/>
            <a:r>
              <a:rPr lang="en-US" dirty="0" smtClean="0"/>
              <a:t>potatoes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38400" y="1752600"/>
            <a:ext cx="457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6</a:t>
            </a:r>
          </a:p>
          <a:p>
            <a:endParaRPr lang="en-US" sz="1000" dirty="0" smtClean="0"/>
          </a:p>
          <a:p>
            <a:r>
              <a:rPr lang="en-US" dirty="0" smtClean="0"/>
              <a:t>  5</a:t>
            </a:r>
          </a:p>
          <a:p>
            <a:endParaRPr lang="en-US" sz="1000" dirty="0" smtClean="0"/>
          </a:p>
          <a:p>
            <a:r>
              <a:rPr lang="en-US" dirty="0" smtClean="0"/>
              <a:t>  4</a:t>
            </a:r>
          </a:p>
          <a:p>
            <a:endParaRPr lang="en-US" sz="1200" dirty="0" smtClean="0"/>
          </a:p>
          <a:p>
            <a:r>
              <a:rPr lang="en-US" dirty="0" smtClean="0"/>
              <a:t>  3</a:t>
            </a:r>
          </a:p>
          <a:p>
            <a:endParaRPr lang="en-US" sz="1200" dirty="0" smtClean="0"/>
          </a:p>
          <a:p>
            <a:r>
              <a:rPr lang="en-US" dirty="0" smtClean="0"/>
              <a:t>  2</a:t>
            </a:r>
          </a:p>
          <a:p>
            <a:endParaRPr lang="en-US" sz="1200" dirty="0" smtClean="0"/>
          </a:p>
          <a:p>
            <a:r>
              <a:rPr lang="en-US" dirty="0" smtClean="0"/>
              <a:t>  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>
          <a:xfrm rot="5400000" flipH="1" flipV="1">
            <a:off x="2095500" y="3314700"/>
            <a:ext cx="2667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971800" y="2819400"/>
            <a:ext cx="205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590800" y="3352800"/>
            <a:ext cx="25908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971800" y="32766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162300" y="3467100"/>
            <a:ext cx="23622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971800" y="3733800"/>
            <a:ext cx="2590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5400000" flipH="1" flipV="1">
            <a:off x="3771900" y="3619500"/>
            <a:ext cx="20574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2971800" y="4191000"/>
            <a:ext cx="2743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 flipH="1" flipV="1">
            <a:off x="4495800" y="3886200"/>
            <a:ext cx="1524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 52"/>
          <p:cNvSpPr/>
          <p:nvPr/>
        </p:nvSpPr>
        <p:spPr>
          <a:xfrm>
            <a:off x="152400" y="1905000"/>
            <a:ext cx="5562600" cy="5181600"/>
          </a:xfrm>
          <a:prstGeom prst="arc">
            <a:avLst>
              <a:gd name="adj1" fmla="val 16215173"/>
              <a:gd name="adj2" fmla="val 1405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2971800" y="2362200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0800000">
            <a:off x="2971800" y="1981200"/>
            <a:ext cx="45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2857500" y="1943100"/>
            <a:ext cx="76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971800" y="5105400"/>
            <a:ext cx="45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0800000">
            <a:off x="2971800" y="2057400"/>
            <a:ext cx="9144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>
            <a:off x="2857500" y="2019300"/>
            <a:ext cx="76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429000" y="5105400"/>
            <a:ext cx="4572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10800000">
            <a:off x="2971800" y="2286000"/>
            <a:ext cx="13716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2781300" y="2171700"/>
            <a:ext cx="2286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886200" y="5105400"/>
            <a:ext cx="4572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rot="10800000">
            <a:off x="2971800" y="2590800"/>
            <a:ext cx="18288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2743200" y="2438400"/>
            <a:ext cx="3048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343400" y="5105400"/>
            <a:ext cx="457200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10800000">
            <a:off x="2971800" y="3124200"/>
            <a:ext cx="2286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800600" y="5105400"/>
            <a:ext cx="4572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2590801" y="2895599"/>
            <a:ext cx="609603" cy="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257800" y="5105400"/>
            <a:ext cx="457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stCxn id="55" idx="3"/>
          </p:cNvCxnSpPr>
          <p:nvPr/>
        </p:nvCxnSpPr>
        <p:spPr>
          <a:xfrm>
            <a:off x="2895600" y="3060651"/>
            <a:ext cx="0" cy="15875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514600" y="3048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6" name="Picture 65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 capital goods</a:t>
            </a:r>
          </a:p>
          <a:p>
            <a:pPr algn="ctr"/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</a:t>
            </a:r>
          </a:p>
          <a:p>
            <a:pPr algn="ctr"/>
            <a:r>
              <a:rPr lang="en-US" dirty="0" smtClean="0"/>
              <a:t>consumer goods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438400" y="1752600"/>
            <a:ext cx="457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6</a:t>
            </a:r>
          </a:p>
          <a:p>
            <a:endParaRPr lang="en-US" sz="1000" dirty="0" smtClean="0"/>
          </a:p>
          <a:p>
            <a:r>
              <a:rPr lang="en-US" dirty="0" smtClean="0"/>
              <a:t>  5</a:t>
            </a:r>
          </a:p>
          <a:p>
            <a:endParaRPr lang="en-US" sz="1000" dirty="0" smtClean="0"/>
          </a:p>
          <a:p>
            <a:r>
              <a:rPr lang="en-US" dirty="0" smtClean="0"/>
              <a:t>  4</a:t>
            </a:r>
          </a:p>
          <a:p>
            <a:endParaRPr lang="en-US" sz="1200" dirty="0" smtClean="0"/>
          </a:p>
          <a:p>
            <a:r>
              <a:rPr lang="en-US" dirty="0" smtClean="0"/>
              <a:t>  3</a:t>
            </a:r>
          </a:p>
          <a:p>
            <a:endParaRPr lang="en-US" sz="1200" dirty="0" smtClean="0"/>
          </a:p>
          <a:p>
            <a:r>
              <a:rPr lang="en-US" dirty="0" smtClean="0"/>
              <a:t>  2</a:t>
            </a:r>
          </a:p>
          <a:p>
            <a:endParaRPr lang="en-US" sz="1200" dirty="0" smtClean="0"/>
          </a:p>
          <a:p>
            <a:r>
              <a:rPr lang="en-US" dirty="0" smtClean="0"/>
              <a:t>  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895600" y="182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7244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48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505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624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4196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3505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0" y="3962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stCxn id="66" idx="1"/>
            <a:endCxn id="71" idx="5"/>
          </p:cNvCxnSpPr>
          <p:nvPr/>
        </p:nvCxnSpPr>
        <p:spPr>
          <a:xfrm rot="16200000" flipH="1">
            <a:off x="2917918" y="1851118"/>
            <a:ext cx="2850964" cy="2850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67" idx="6"/>
          </p:cNvCxnSpPr>
          <p:nvPr/>
        </p:nvCxnSpPr>
        <p:spPr>
          <a:xfrm>
            <a:off x="2971800" y="2362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324100" y="35433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2819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009900" y="37719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2766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3695700" y="40005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3733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381500" y="4229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971800" y="41910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067300" y="4457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114800" y="15240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Production Possibilities Frontier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914400" y="60198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One unit of capital goods costs one unit of consumer goods.</a:t>
            </a:r>
          </a:p>
          <a:p>
            <a:pPr algn="ctr"/>
            <a:r>
              <a:rPr lang="en-US" dirty="0" smtClean="0"/>
              <a:t>One unit of consumer goods costs one unit of capital goods.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2514600" y="304800"/>
            <a:ext cx="510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3" name="Picture 62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2" name="Picture 21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858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524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Introducing…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514600"/>
            <a:ext cx="77724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The Production Possibilities Frontier</a:t>
            </a:r>
          </a:p>
          <a:p>
            <a:endParaRPr lang="en-US" sz="2400" dirty="0" smtClean="0"/>
          </a:p>
          <a:p>
            <a:r>
              <a:rPr lang="en-US" sz="2400" dirty="0" smtClean="0"/>
              <a:t>Featuring the following simplifying assumptions…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 society that produces only two goods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the efficient use and full employment of resources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fixed technology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 single snapshot in time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3048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9" name="Picture 8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1746762"/>
            <a:ext cx="67055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dirty="0" smtClean="0">
                <a:solidFill>
                  <a:srgbClr val="000000"/>
                </a:solidFill>
              </a:rPr>
              <a:t>Production Possibilities Frontier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2" y="3200400"/>
          <a:ext cx="7543795" cy="1802130"/>
        </p:xfrm>
        <a:graphic>
          <a:graphicData uri="http://schemas.openxmlformats.org/drawingml/2006/table">
            <a:tbl>
              <a:tblPr/>
              <a:tblGrid>
                <a:gridCol w="1181558"/>
                <a:gridCol w="908891"/>
                <a:gridCol w="908891"/>
                <a:gridCol w="908891"/>
                <a:gridCol w="908891"/>
                <a:gridCol w="908891"/>
                <a:gridCol w="908891"/>
                <a:gridCol w="908891"/>
              </a:tblGrid>
              <a:tr h="400050">
                <a:tc>
                  <a:txBody>
                    <a:bodyPr/>
                    <a:lstStyle/>
                    <a:p>
                      <a:endParaRPr lang="en-US" sz="2000" dirty="0">
                        <a:latin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A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B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C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D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E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F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G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>
                          <a:latin typeface="Arial"/>
                        </a:rPr>
                        <a:t>units of potatoes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6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5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4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3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2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1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0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en-US" sz="2000">
                          <a:latin typeface="Arial"/>
                        </a:rPr>
                        <a:t>units of apples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0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latin typeface="Arial"/>
                        </a:rPr>
                        <a:t>2 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3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4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5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Arial"/>
                        </a:rPr>
                        <a:t>6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9" name="Picture 8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0" y="1746762"/>
            <a:ext cx="670559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700" dirty="0" smtClean="0">
                <a:solidFill>
                  <a:srgbClr val="000000"/>
                </a:solidFill>
              </a:rPr>
              <a:t>Production Possibilities Frontier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1612" y="1624012"/>
            <a:ext cx="6200775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2nd_page_header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</a:t>
            </a:r>
          </a:p>
          <a:p>
            <a:r>
              <a:rPr lang="en-US" dirty="0" smtClean="0"/>
              <a:t>apples</a:t>
            </a:r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1333500" y="5135881"/>
          <a:ext cx="6477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en-US" dirty="0" smtClean="0"/>
                        <a:t>units of potatoes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1">
                <a:tc>
                  <a:txBody>
                    <a:bodyPr/>
                    <a:lstStyle/>
                    <a:p>
                      <a:r>
                        <a:rPr lang="en-US" dirty="0" smtClean="0"/>
                        <a:t>units of apples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590800" y="1752600"/>
            <a:ext cx="228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</a:p>
          <a:p>
            <a:endParaRPr lang="en-US" sz="1000" dirty="0" smtClean="0"/>
          </a:p>
          <a:p>
            <a:r>
              <a:rPr lang="en-US" dirty="0" smtClean="0"/>
              <a:t>5</a:t>
            </a:r>
          </a:p>
          <a:p>
            <a:endParaRPr lang="en-US" sz="1000" dirty="0" smtClean="0"/>
          </a:p>
          <a:p>
            <a:r>
              <a:rPr lang="en-US" dirty="0" smtClean="0"/>
              <a:t>4</a:t>
            </a:r>
          </a:p>
          <a:p>
            <a:endParaRPr lang="en-US" sz="1200" dirty="0" smtClean="0"/>
          </a:p>
          <a:p>
            <a:r>
              <a:rPr lang="en-US" dirty="0" smtClean="0"/>
              <a:t>3</a:t>
            </a:r>
          </a:p>
          <a:p>
            <a:endParaRPr lang="en-US" sz="1200" dirty="0" smtClean="0"/>
          </a:p>
          <a:p>
            <a:r>
              <a:rPr lang="en-US" dirty="0" smtClean="0"/>
              <a:t>2</a:t>
            </a:r>
          </a:p>
          <a:p>
            <a:endParaRPr lang="en-US" sz="1200" dirty="0" smtClean="0"/>
          </a:p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895600" y="182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7244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48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505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624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4196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3505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0" y="3962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stCxn id="66" idx="1"/>
            <a:endCxn id="71" idx="5"/>
          </p:cNvCxnSpPr>
          <p:nvPr/>
        </p:nvCxnSpPr>
        <p:spPr>
          <a:xfrm rot="16200000" flipH="1">
            <a:off x="2917918" y="1851118"/>
            <a:ext cx="2850964" cy="2850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514600" y="3048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0" name="Picture 39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42" name="TextBox 41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</a:t>
            </a:r>
          </a:p>
          <a:p>
            <a:r>
              <a:rPr lang="en-US" dirty="0" smtClean="0"/>
              <a:t>apples</a:t>
            </a:r>
            <a:endParaRPr lang="en-US" dirty="0"/>
          </a:p>
        </p:txBody>
      </p: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1333500" y="5135881"/>
          <a:ext cx="6477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243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300">
                <a:tc>
                  <a:txBody>
                    <a:bodyPr/>
                    <a:lstStyle/>
                    <a:p>
                      <a:r>
                        <a:rPr lang="en-US" dirty="0" smtClean="0"/>
                        <a:t>units of potatoes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1">
                <a:tc>
                  <a:txBody>
                    <a:bodyPr/>
                    <a:lstStyle/>
                    <a:p>
                      <a:r>
                        <a:rPr lang="en-US" dirty="0" smtClean="0"/>
                        <a:t>units of apples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590800" y="1752600"/>
            <a:ext cx="228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</a:p>
          <a:p>
            <a:endParaRPr lang="en-US" sz="1000" dirty="0" smtClean="0"/>
          </a:p>
          <a:p>
            <a:r>
              <a:rPr lang="en-US" dirty="0" smtClean="0"/>
              <a:t>5</a:t>
            </a:r>
          </a:p>
          <a:p>
            <a:endParaRPr lang="en-US" sz="1000" dirty="0" smtClean="0"/>
          </a:p>
          <a:p>
            <a:r>
              <a:rPr lang="en-US" dirty="0" smtClean="0"/>
              <a:t>4</a:t>
            </a:r>
          </a:p>
          <a:p>
            <a:endParaRPr lang="en-US" sz="1200" dirty="0" smtClean="0"/>
          </a:p>
          <a:p>
            <a:r>
              <a:rPr lang="en-US" dirty="0" smtClean="0"/>
              <a:t>3</a:t>
            </a:r>
          </a:p>
          <a:p>
            <a:endParaRPr lang="en-US" sz="1200" dirty="0" smtClean="0"/>
          </a:p>
          <a:p>
            <a:r>
              <a:rPr lang="en-US" dirty="0" smtClean="0"/>
              <a:t>2</a:t>
            </a:r>
          </a:p>
          <a:p>
            <a:endParaRPr lang="en-US" sz="1200" dirty="0" smtClean="0"/>
          </a:p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895600" y="182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7244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48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505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624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4196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3505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0" y="3962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stCxn id="66" idx="1"/>
            <a:endCxn id="71" idx="5"/>
          </p:cNvCxnSpPr>
          <p:nvPr/>
        </p:nvCxnSpPr>
        <p:spPr>
          <a:xfrm rot="16200000" flipH="1">
            <a:off x="2917918" y="1851118"/>
            <a:ext cx="2850964" cy="2850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67" idx="6"/>
          </p:cNvCxnSpPr>
          <p:nvPr/>
        </p:nvCxnSpPr>
        <p:spPr>
          <a:xfrm>
            <a:off x="2971800" y="2362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324100" y="35433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2819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009900" y="37719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2766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3695700" y="40005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3733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381500" y="4229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971800" y="41910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067300" y="4457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 flipH="1" flipV="1">
            <a:off x="2286000" y="39624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10800000">
            <a:off x="4800600" y="5029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10800000">
            <a:off x="6019800" y="57912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rot="10800000">
            <a:off x="6019800" y="64008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514600" y="304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4" name="Picture 73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rot="5400000">
            <a:off x="1295400" y="2971800"/>
            <a:ext cx="3352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47800" y="1219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 potatoes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0" y="45720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units of</a:t>
            </a:r>
          </a:p>
          <a:p>
            <a:r>
              <a:rPr lang="en-US" dirty="0" smtClean="0"/>
              <a:t>apples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971800" y="4648200"/>
            <a:ext cx="3429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95600" y="4191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895600" y="37338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2895600" y="32766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>
            <a:off x="2895600" y="28194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2895600" y="23622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>
            <a:off x="2895600" y="19050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390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38481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43053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47625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52197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676900" y="4686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590800" y="1752600"/>
            <a:ext cx="2286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</a:p>
          <a:p>
            <a:endParaRPr lang="en-US" sz="1000" dirty="0" smtClean="0"/>
          </a:p>
          <a:p>
            <a:r>
              <a:rPr lang="en-US" dirty="0" smtClean="0"/>
              <a:t>5</a:t>
            </a:r>
          </a:p>
          <a:p>
            <a:endParaRPr lang="en-US" sz="1000" dirty="0" smtClean="0"/>
          </a:p>
          <a:p>
            <a:r>
              <a:rPr lang="en-US" dirty="0" smtClean="0"/>
              <a:t>4</a:t>
            </a:r>
          </a:p>
          <a:p>
            <a:endParaRPr lang="en-US" sz="1200" dirty="0" smtClean="0"/>
          </a:p>
          <a:p>
            <a:r>
              <a:rPr lang="en-US" dirty="0" smtClean="0"/>
              <a:t>3</a:t>
            </a:r>
          </a:p>
          <a:p>
            <a:endParaRPr lang="en-US" sz="1200" dirty="0" smtClean="0"/>
          </a:p>
          <a:p>
            <a:r>
              <a:rPr lang="en-US" dirty="0" smtClean="0"/>
              <a:t>2</a:t>
            </a:r>
          </a:p>
          <a:p>
            <a:endParaRPr lang="en-US" sz="1200" dirty="0" smtClean="0"/>
          </a:p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971800" y="4724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1      2       3      4       5       6</a:t>
            </a:r>
            <a:endParaRPr lang="en-US" dirty="0"/>
          </a:p>
        </p:txBody>
      </p:sp>
      <p:sp>
        <p:nvSpPr>
          <p:cNvPr id="66" name="Oval 65"/>
          <p:cNvSpPr/>
          <p:nvPr/>
        </p:nvSpPr>
        <p:spPr>
          <a:xfrm>
            <a:off x="2895600" y="1828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52800" y="2286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8100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4724400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5181600" y="4114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5638800" y="4572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267200" y="3200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3048000" y="16764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505200" y="21336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962400" y="2590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4419600" y="3048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4876800" y="3505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80" name="TextBox 79"/>
          <p:cNvSpPr txBox="1"/>
          <p:nvPr/>
        </p:nvSpPr>
        <p:spPr>
          <a:xfrm>
            <a:off x="5334000" y="3962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5791200" y="4343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47" name="Straight Connector 46"/>
          <p:cNvCxnSpPr>
            <a:stCxn id="66" idx="1"/>
            <a:endCxn id="71" idx="5"/>
          </p:cNvCxnSpPr>
          <p:nvPr/>
        </p:nvCxnSpPr>
        <p:spPr>
          <a:xfrm rot="16200000" flipH="1">
            <a:off x="2917918" y="1851118"/>
            <a:ext cx="2850964" cy="28509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67" idx="6"/>
          </p:cNvCxnSpPr>
          <p:nvPr/>
        </p:nvCxnSpPr>
        <p:spPr>
          <a:xfrm>
            <a:off x="2971800" y="2362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67" idx="4"/>
          </p:cNvCxnSpPr>
          <p:nvPr/>
        </p:nvCxnSpPr>
        <p:spPr>
          <a:xfrm rot="5400000" flipH="1" flipV="1">
            <a:off x="2324100" y="35433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68" idx="2"/>
          </p:cNvCxnSpPr>
          <p:nvPr/>
        </p:nvCxnSpPr>
        <p:spPr>
          <a:xfrm>
            <a:off x="2971800" y="28194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68" idx="4"/>
          </p:cNvCxnSpPr>
          <p:nvPr/>
        </p:nvCxnSpPr>
        <p:spPr>
          <a:xfrm rot="5400000" flipH="1" flipV="1">
            <a:off x="3009900" y="37719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endCxn id="72" idx="2"/>
          </p:cNvCxnSpPr>
          <p:nvPr/>
        </p:nvCxnSpPr>
        <p:spPr>
          <a:xfrm>
            <a:off x="2971800" y="32766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endCxn id="72" idx="4"/>
          </p:cNvCxnSpPr>
          <p:nvPr/>
        </p:nvCxnSpPr>
        <p:spPr>
          <a:xfrm rot="5400000" flipH="1" flipV="1">
            <a:off x="3695700" y="4000500"/>
            <a:ext cx="129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9" idx="2"/>
          </p:cNvCxnSpPr>
          <p:nvPr/>
        </p:nvCxnSpPr>
        <p:spPr>
          <a:xfrm>
            <a:off x="2971800" y="37338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9" idx="4"/>
          </p:cNvCxnSpPr>
          <p:nvPr/>
        </p:nvCxnSpPr>
        <p:spPr>
          <a:xfrm rot="5400000" flipH="1" flipV="1">
            <a:off x="4381500" y="4229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endCxn id="70" idx="2"/>
          </p:cNvCxnSpPr>
          <p:nvPr/>
        </p:nvCxnSpPr>
        <p:spPr>
          <a:xfrm>
            <a:off x="2971800" y="4191000"/>
            <a:ext cx="220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endCxn id="70" idx="4"/>
          </p:cNvCxnSpPr>
          <p:nvPr/>
        </p:nvCxnSpPr>
        <p:spPr>
          <a:xfrm rot="5400000" flipH="1" flipV="1">
            <a:off x="5067300" y="44577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 flipH="1" flipV="1">
            <a:off x="2286000" y="39624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10800000">
            <a:off x="4800600" y="50292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191000" y="1752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Constant Cost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447800" y="54864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One unit of apples costs one unit of potatoes.</a:t>
            </a:r>
          </a:p>
          <a:p>
            <a:pPr algn="ctr"/>
            <a:r>
              <a:rPr lang="en-US" sz="2400" dirty="0" smtClean="0"/>
              <a:t>One unit of potatoes costs one unit of apples.</a:t>
            </a:r>
            <a:endParaRPr lang="en-US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2514600" y="3048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Production Possibilities Frontier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3" name="Picture 62" descr="2nd_page_header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33400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28600" y="762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Production Possibilities Frontier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1409</TotalTime>
  <Words>1193</Words>
  <Application>Microsoft Office PowerPoint</Application>
  <PresentationFormat>On-screen Show (4:3)</PresentationFormat>
  <Paragraphs>441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Federal Reserve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h1bxf01</dc:creator>
  <cp:lastModifiedBy>Barbara Flowers</cp:lastModifiedBy>
  <cp:revision>139</cp:revision>
  <dcterms:created xsi:type="dcterms:W3CDTF">2011-03-01T17:13:27Z</dcterms:created>
  <dcterms:modified xsi:type="dcterms:W3CDTF">2012-08-28T14:55:44Z</dcterms:modified>
</cp:coreProperties>
</file>