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433B"/>
    <a:srgbClr val="FFBD88"/>
    <a:srgbClr val="31692B"/>
    <a:srgbClr val="CFF9FE"/>
    <a:srgbClr val="D189AD"/>
    <a:srgbClr val="774548"/>
    <a:srgbClr val="DCBBF9"/>
    <a:srgbClr val="FBD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snapToObjects="1">
      <p:cViewPr varScale="1">
        <p:scale>
          <a:sx n="81" d="100"/>
          <a:sy n="81" d="100"/>
        </p:scale>
        <p:origin x="7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66376-2FCD-8D45-B32A-50F9DF8011F2}"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95D9F-DA32-7142-9397-DB6A66B1FCCD}" type="slidenum">
              <a:rPr lang="en-US" smtClean="0"/>
              <a:t>‹#›</a:t>
            </a:fld>
            <a:endParaRPr lang="en-US"/>
          </a:p>
        </p:txBody>
      </p:sp>
    </p:spTree>
    <p:extLst>
      <p:ext uri="{BB962C8B-B14F-4D97-AF65-F5344CB8AC3E}">
        <p14:creationId xmlns:p14="http://schemas.microsoft.com/office/powerpoint/2010/main" val="382063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95D9F-DA32-7142-9397-DB6A66B1FCCD}" type="slidenum">
              <a:rPr lang="en-US" smtClean="0"/>
              <a:t>15</a:t>
            </a:fld>
            <a:endParaRPr lang="en-US"/>
          </a:p>
        </p:txBody>
      </p:sp>
    </p:spTree>
    <p:extLst>
      <p:ext uri="{BB962C8B-B14F-4D97-AF65-F5344CB8AC3E}">
        <p14:creationId xmlns:p14="http://schemas.microsoft.com/office/powerpoint/2010/main" val="185351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384F3C3-59BE-5242-98CC-8AFB84120891}"/>
              </a:ext>
            </a:extLst>
          </p:cNvPr>
          <p:cNvSpPr>
            <a:spLocks noGrp="1"/>
          </p:cNvSpPr>
          <p:nvPr>
            <p:ph type="pic" sz="quarter" idx="10"/>
          </p:nvPr>
        </p:nvSpPr>
        <p:spPr>
          <a:xfrm>
            <a:off x="221024" y="225467"/>
            <a:ext cx="8291494" cy="6407063"/>
          </a:xfrm>
        </p:spPr>
        <p:txBody>
          <a:bodyPr/>
          <a:lstStyle/>
          <a:p>
            <a:endParaRPr lang="en-US"/>
          </a:p>
        </p:txBody>
      </p:sp>
    </p:spTree>
    <p:extLst>
      <p:ext uri="{BB962C8B-B14F-4D97-AF65-F5344CB8AC3E}">
        <p14:creationId xmlns:p14="http://schemas.microsoft.com/office/powerpoint/2010/main" val="363264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734F-4438-D64A-8157-026400C23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17B172-C1BD-7341-8F26-8F2C3226A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976F8-F772-6542-A44B-54522E07783C}"/>
              </a:ext>
            </a:extLst>
          </p:cNvPr>
          <p:cNvSpPr>
            <a:spLocks noGrp="1"/>
          </p:cNvSpPr>
          <p:nvPr>
            <p:ph type="dt" sz="half" idx="10"/>
          </p:nvPr>
        </p:nvSpPr>
        <p:spPr/>
        <p:txBody>
          <a:bodyPr/>
          <a:lstStyle/>
          <a:p>
            <a:fld id="{383FB1CE-A85B-AD44-8A1D-D0E3EB990554}" type="datetimeFigureOut">
              <a:rPr lang="en-US" smtClean="0"/>
              <a:t>4/8/2021</a:t>
            </a:fld>
            <a:endParaRPr lang="en-US"/>
          </a:p>
        </p:txBody>
      </p:sp>
      <p:sp>
        <p:nvSpPr>
          <p:cNvPr id="5" name="Footer Placeholder 4">
            <a:extLst>
              <a:ext uri="{FF2B5EF4-FFF2-40B4-BE49-F238E27FC236}">
                <a16:creationId xmlns:a16="http://schemas.microsoft.com/office/drawing/2014/main" id="{679CEF34-A49D-FE4B-838B-87A9F0D36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CB516-F664-A64A-9912-AABCA54A2C22}"/>
              </a:ext>
            </a:extLst>
          </p:cNvPr>
          <p:cNvSpPr>
            <a:spLocks noGrp="1"/>
          </p:cNvSpPr>
          <p:nvPr>
            <p:ph type="sldNum" sz="quarter" idx="12"/>
          </p:nvPr>
        </p:nvSpPr>
        <p:spPr/>
        <p:txBody>
          <a:bodyPr/>
          <a:lstStyle/>
          <a:p>
            <a:fld id="{F550944C-3310-1B4A-955D-687905E5001F}" type="slidenum">
              <a:rPr lang="en-US" smtClean="0"/>
              <a:t>‹#›</a:t>
            </a:fld>
            <a:endParaRPr lang="en-US"/>
          </a:p>
        </p:txBody>
      </p:sp>
    </p:spTree>
    <p:extLst>
      <p:ext uri="{BB962C8B-B14F-4D97-AF65-F5344CB8AC3E}">
        <p14:creationId xmlns:p14="http://schemas.microsoft.com/office/powerpoint/2010/main" val="2720034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57937-77DF-0A4E-8EE9-2567EEEEB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7C97A2-642E-0F4E-9D2C-9E444827E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5A2F6-E9FC-7947-B4DF-4C61DD998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FB1CE-A85B-AD44-8A1D-D0E3EB990554}" type="datetimeFigureOut">
              <a:rPr lang="en-US" smtClean="0"/>
              <a:t>4/8/2021</a:t>
            </a:fld>
            <a:endParaRPr lang="en-US"/>
          </a:p>
        </p:txBody>
      </p:sp>
      <p:sp>
        <p:nvSpPr>
          <p:cNvPr id="5" name="Footer Placeholder 4">
            <a:extLst>
              <a:ext uri="{FF2B5EF4-FFF2-40B4-BE49-F238E27FC236}">
                <a16:creationId xmlns:a16="http://schemas.microsoft.com/office/drawing/2014/main" id="{D4D35085-1A8D-6B45-A987-364653424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4A3D1-5697-F54F-B5AE-C1E990B6A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0944C-3310-1B4A-955D-687905E5001F}" type="slidenum">
              <a:rPr lang="en-US" smtClean="0"/>
              <a:t>‹#›</a:t>
            </a:fld>
            <a:endParaRPr lang="en-US"/>
          </a:p>
        </p:txBody>
      </p:sp>
    </p:spTree>
    <p:extLst>
      <p:ext uri="{BB962C8B-B14F-4D97-AF65-F5344CB8AC3E}">
        <p14:creationId xmlns:p14="http://schemas.microsoft.com/office/powerpoint/2010/main" val="57152318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F5600F-EA94-4A4D-86BB-F04568DEBB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659" y="162166"/>
            <a:ext cx="4875872" cy="6533668"/>
          </a:xfrm>
          <a:prstGeom prst="rect">
            <a:avLst/>
          </a:prstGeom>
        </p:spPr>
      </p:pic>
      <p:pic>
        <p:nvPicPr>
          <p:cNvPr id="9" name="Picture 8">
            <a:extLst>
              <a:ext uri="{FF2B5EF4-FFF2-40B4-BE49-F238E27FC236}">
                <a16:creationId xmlns:a16="http://schemas.microsoft.com/office/drawing/2014/main" id="{B1B0F23C-BB3E-B446-A877-A16EE67524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753124">
            <a:off x="2594404" y="231455"/>
            <a:ext cx="1267727" cy="1560279"/>
          </a:xfrm>
          <a:prstGeom prst="rect">
            <a:avLst/>
          </a:prstGeom>
        </p:spPr>
      </p:pic>
      <p:pic>
        <p:nvPicPr>
          <p:cNvPr id="15" name="Picture 14">
            <a:extLst>
              <a:ext uri="{FF2B5EF4-FFF2-40B4-BE49-F238E27FC236}">
                <a16:creationId xmlns:a16="http://schemas.microsoft.com/office/drawing/2014/main" id="{892AABC5-91BE-6047-A2B9-76FCD36D09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131315">
            <a:off x="4537950" y="973701"/>
            <a:ext cx="1072692" cy="1833753"/>
          </a:xfrm>
          <a:prstGeom prst="rect">
            <a:avLst/>
          </a:prstGeom>
        </p:spPr>
      </p:pic>
      <p:pic>
        <p:nvPicPr>
          <p:cNvPr id="17" name="Picture 16">
            <a:extLst>
              <a:ext uri="{FF2B5EF4-FFF2-40B4-BE49-F238E27FC236}">
                <a16:creationId xmlns:a16="http://schemas.microsoft.com/office/drawing/2014/main" id="{332625FF-88BE-C544-A77D-6DE3296525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133744">
            <a:off x="3909948" y="255867"/>
            <a:ext cx="956259" cy="1553920"/>
          </a:xfrm>
          <a:prstGeom prst="rect">
            <a:avLst/>
          </a:prstGeom>
        </p:spPr>
      </p:pic>
      <p:sp>
        <p:nvSpPr>
          <p:cNvPr id="2" name="Title 1">
            <a:extLst>
              <a:ext uri="{FF2B5EF4-FFF2-40B4-BE49-F238E27FC236}">
                <a16:creationId xmlns:a16="http://schemas.microsoft.com/office/drawing/2014/main" id="{D20E70F9-A3F5-8447-B33C-622B530AEF33}"/>
              </a:ext>
            </a:extLst>
          </p:cNvPr>
          <p:cNvSpPr>
            <a:spLocks noGrp="1"/>
          </p:cNvSpPr>
          <p:nvPr>
            <p:ph type="ctrTitle" idx="4294967295"/>
          </p:nvPr>
        </p:nvSpPr>
        <p:spPr>
          <a:xfrm>
            <a:off x="5538893" y="2760611"/>
            <a:ext cx="6852161" cy="1509056"/>
          </a:xfrm>
        </p:spPr>
        <p:txBody>
          <a:bodyPr>
            <a:normAutofit/>
          </a:bodyPr>
          <a:lstStyle/>
          <a:p>
            <a:r>
              <a:rPr lang="en-US" sz="6600" b="1" dirty="0">
                <a:solidFill>
                  <a:srgbClr val="A4433B"/>
                </a:solidFill>
                <a:latin typeface="Arial" panose="020B0604020202020204" pitchFamily="34" charset="0"/>
                <a:cs typeface="Arial" panose="020B0604020202020204" pitchFamily="34" charset="0"/>
              </a:rPr>
              <a:t>ABC Adventure</a:t>
            </a:r>
            <a:endParaRPr lang="en-US" sz="6600" dirty="0">
              <a:solidFill>
                <a:srgbClr val="A4433B"/>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3A4844-03B8-0247-87D5-9005819DA4E7}"/>
              </a:ext>
            </a:extLst>
          </p:cNvPr>
          <p:cNvSpPr/>
          <p:nvPr/>
        </p:nvSpPr>
        <p:spPr>
          <a:xfrm>
            <a:off x="5613537" y="2505545"/>
            <a:ext cx="5279925" cy="584775"/>
          </a:xfrm>
          <a:prstGeom prst="rect">
            <a:avLst/>
          </a:prstGeom>
        </p:spPr>
        <p:txBody>
          <a:bodyPr wrap="square">
            <a:spAutoFit/>
          </a:bodyPr>
          <a:lstStyle/>
          <a:p>
            <a:r>
              <a:rPr lang="en-US" sz="3200" b="1" dirty="0" err="1">
                <a:latin typeface="Arial" panose="020B0604020202020204" pitchFamily="34" charset="0"/>
                <a:cs typeface="Arial" panose="020B0604020202020204" pitchFamily="34" charset="0"/>
              </a:rPr>
              <a:t>Nizzy</a:t>
            </a:r>
            <a:r>
              <a:rPr lang="en-US" sz="3200" b="1" dirty="0">
                <a:latin typeface="Arial" panose="020B0604020202020204" pitchFamily="34" charset="0"/>
                <a:cs typeface="Arial" panose="020B0604020202020204" pitchFamily="34" charset="0"/>
              </a:rPr>
              <a:t> and Cooper’s </a:t>
            </a:r>
            <a:endParaRPr lang="en-US" sz="3200" dirty="0"/>
          </a:p>
        </p:txBody>
      </p:sp>
    </p:spTree>
    <p:extLst>
      <p:ext uri="{BB962C8B-B14F-4D97-AF65-F5344CB8AC3E}">
        <p14:creationId xmlns:p14="http://schemas.microsoft.com/office/powerpoint/2010/main" val="219207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5EE6F6-49D4-4745-9E25-F9F6256E8661}"/>
              </a:ext>
            </a:extLst>
          </p:cNvPr>
          <p:cNvSpPr/>
          <p:nvPr/>
        </p:nvSpPr>
        <p:spPr>
          <a:xfrm>
            <a:off x="7955280" y="0"/>
            <a:ext cx="423672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00A75DBA-4836-B74B-91EC-9A687F2C081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7955280" cy="6858000"/>
          </a:xfrm>
        </p:spPr>
      </p:pic>
      <p:sp>
        <p:nvSpPr>
          <p:cNvPr id="5" name="Content Placeholder 2">
            <a:extLst>
              <a:ext uri="{FF2B5EF4-FFF2-40B4-BE49-F238E27FC236}">
                <a16:creationId xmlns:a16="http://schemas.microsoft.com/office/drawing/2014/main" id="{84129EEE-30D9-FF4C-82FC-1F5F1A53B881}"/>
              </a:ext>
            </a:extLst>
          </p:cNvPr>
          <p:cNvSpPr txBox="1">
            <a:spLocks/>
          </p:cNvSpPr>
          <p:nvPr/>
        </p:nvSpPr>
        <p:spPr>
          <a:xfrm>
            <a:off x="8145140" y="689477"/>
            <a:ext cx="3957409" cy="5283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The sun rises. Today they want to visit Nashville, Tennessee. It is about a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4-hour drive.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have a delicious breakfast and then hit the road! After driving for a while,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asks Cooper, “How about we stop for some delicious ice cream and take a break?” “Well that sounds like a great idea. I will write </a:t>
            </a:r>
            <a:r>
              <a:rPr lang="en-US" sz="2200" b="1" dirty="0">
                <a:latin typeface="Arial" panose="020B0604020202020204" pitchFamily="34" charset="0"/>
                <a:cs typeface="Arial" panose="020B0604020202020204" pitchFamily="34" charset="0"/>
              </a:rPr>
              <a:t>ice cream </a:t>
            </a:r>
            <a:r>
              <a:rPr lang="en-US" sz="2200" dirty="0">
                <a:latin typeface="Arial" panose="020B0604020202020204" pitchFamily="34" charset="0"/>
                <a:cs typeface="Arial" panose="020B0604020202020204" pitchFamily="34" charset="0"/>
              </a:rPr>
              <a:t>on our list next to </a:t>
            </a:r>
            <a:r>
              <a:rPr lang="en-US" sz="2200" b="1" dirty="0">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answers Cooper.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stop at a rest area where there is a gas station and an ice cream shop. </a:t>
            </a:r>
          </a:p>
        </p:txBody>
      </p:sp>
    </p:spTree>
    <p:extLst>
      <p:ext uri="{BB962C8B-B14F-4D97-AF65-F5344CB8AC3E}">
        <p14:creationId xmlns:p14="http://schemas.microsoft.com/office/powerpoint/2010/main" val="86581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FDF8D6-7BEF-BD46-A692-BB1B977D8B95}"/>
              </a:ext>
            </a:extLst>
          </p:cNvPr>
          <p:cNvSpPr/>
          <p:nvPr/>
        </p:nvSpPr>
        <p:spPr>
          <a:xfrm>
            <a:off x="0" y="0"/>
            <a:ext cx="12192000" cy="6858000"/>
          </a:xfrm>
          <a:prstGeom prst="rect">
            <a:avLst/>
          </a:prstGeom>
          <a:solidFill>
            <a:srgbClr val="DCB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735C2F1-C8F6-C047-9CC6-9D0F5648654D}"/>
              </a:ext>
            </a:extLst>
          </p:cNvPr>
          <p:cNvSpPr txBox="1">
            <a:spLocks/>
          </p:cNvSpPr>
          <p:nvPr/>
        </p:nvSpPr>
        <p:spPr>
          <a:xfrm>
            <a:off x="212944" y="4960307"/>
            <a:ext cx="11736886" cy="16910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There are so many flavors! </a:t>
            </a:r>
            <a:r>
              <a:rPr lang="en-US" sz="2400" dirty="0" err="1"/>
              <a:t>Nizzy</a:t>
            </a:r>
            <a:r>
              <a:rPr lang="en-US" sz="2400" dirty="0"/>
              <a:t> is torn between an ice cream cookie sandwich and a cone of bacon-flavored ice cream. Cooper wants either a banana split or a cone of carrot-flavored ice cream. They make a careful choice because they know they can each have only one. </a:t>
            </a:r>
            <a:r>
              <a:rPr lang="en-US" sz="2400" dirty="0" err="1"/>
              <a:t>Nizzy</a:t>
            </a:r>
            <a:r>
              <a:rPr lang="en-US" sz="2400" dirty="0"/>
              <a:t> says, “I choose the cone of bacon-flavored ice cream, please.” “I choose the banana split,” says Cooper. </a:t>
            </a:r>
            <a:endParaRPr lang="en-US" sz="2400"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4" name="Picture Placeholder 3">
            <a:extLst>
              <a:ext uri="{FF2B5EF4-FFF2-40B4-BE49-F238E27FC236}">
                <a16:creationId xmlns:a16="http://schemas.microsoft.com/office/drawing/2014/main" id="{E0B110BE-ED3C-194A-95BA-A5B668BAD38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792690" y="132775"/>
            <a:ext cx="6606620" cy="4688337"/>
          </a:xfrm>
        </p:spPr>
      </p:pic>
    </p:spTree>
    <p:extLst>
      <p:ext uri="{BB962C8B-B14F-4D97-AF65-F5344CB8AC3E}">
        <p14:creationId xmlns:p14="http://schemas.microsoft.com/office/powerpoint/2010/main" val="75206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FEFB66-1423-4E4A-98BD-9F30D0A83340}"/>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4B69F2B-1FD2-654D-B553-A4E029064E7C}"/>
              </a:ext>
            </a:extLst>
          </p:cNvPr>
          <p:cNvSpPr txBox="1">
            <a:spLocks/>
          </p:cNvSpPr>
          <p:nvPr/>
        </p:nvSpPr>
        <p:spPr>
          <a:xfrm>
            <a:off x="276307" y="665922"/>
            <a:ext cx="3600616" cy="53969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accent3">
                    <a:lumMod val="20000"/>
                    <a:lumOff val="80000"/>
                  </a:schemeClr>
                </a:solidFill>
                <a:latin typeface="Arial" panose="020B0604020202020204" pitchFamily="34" charset="0"/>
                <a:cs typeface="Arial" panose="020B0604020202020204" pitchFamily="34" charset="0"/>
              </a:rPr>
              <a:t>As they are leaving the store,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accidentally drops his ice cream cone. Mack the janitor comes right away to help clean it up. He says, “No worries, </a:t>
            </a:r>
            <a:br>
              <a:rPr lang="en-US" sz="2200" dirty="0">
                <a:solidFill>
                  <a:schemeClr val="accent3">
                    <a:lumMod val="20000"/>
                    <a:lumOff val="80000"/>
                  </a:schemeClr>
                </a:solidFill>
                <a:latin typeface="Arial" panose="020B0604020202020204" pitchFamily="34" charset="0"/>
                <a:cs typeface="Arial" panose="020B0604020202020204" pitchFamily="34" charset="0"/>
              </a:rPr>
            </a:br>
            <a:r>
              <a:rPr lang="en-US" sz="2200" dirty="0">
                <a:solidFill>
                  <a:schemeClr val="accent3">
                    <a:lumMod val="20000"/>
                    <a:lumOff val="80000"/>
                  </a:schemeClr>
                </a:solidFill>
                <a:latin typeface="Arial" panose="020B0604020202020204" pitchFamily="34" charset="0"/>
                <a:cs typeface="Arial" panose="020B0604020202020204" pitchFamily="34" charset="0"/>
              </a:rPr>
              <a:t>I can clean it up.” “Thank you very much for your help,” says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a:t>
            </a:r>
          </a:p>
          <a:p>
            <a:pPr marL="0" indent="0">
              <a:buNone/>
            </a:pPr>
            <a:r>
              <a:rPr lang="en-US" sz="2200" dirty="0">
                <a:solidFill>
                  <a:schemeClr val="accent3">
                    <a:lumMod val="20000"/>
                    <a:lumOff val="80000"/>
                  </a:schemeClr>
                </a:solidFill>
                <a:latin typeface="Arial" panose="020B0604020202020204" pitchFamily="34" charset="0"/>
                <a:cs typeface="Arial" panose="020B0604020202020204" pitchFamily="34" charset="0"/>
              </a:rPr>
              <a:t>While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goes back to get another cone, Cooper takes out the notebook. </a:t>
            </a:r>
            <a:br>
              <a:rPr lang="en-US" sz="2200" dirty="0">
                <a:solidFill>
                  <a:schemeClr val="accent3">
                    <a:lumMod val="20000"/>
                    <a:lumOff val="80000"/>
                  </a:schemeClr>
                </a:solidFill>
                <a:latin typeface="Arial" panose="020B0604020202020204" pitchFamily="34" charset="0"/>
                <a:cs typeface="Arial" panose="020B0604020202020204" pitchFamily="34" charset="0"/>
              </a:rPr>
            </a:br>
            <a:r>
              <a:rPr lang="en-US" sz="2200" dirty="0">
                <a:solidFill>
                  <a:schemeClr val="accent3">
                    <a:lumMod val="20000"/>
                    <a:lumOff val="80000"/>
                  </a:schemeClr>
                </a:solidFill>
                <a:latin typeface="Arial" panose="020B0604020202020204" pitchFamily="34" charset="0"/>
                <a:cs typeface="Arial" panose="020B0604020202020204" pitchFamily="34" charset="0"/>
              </a:rPr>
              <a:t>He writes Mack the </a:t>
            </a:r>
            <a:r>
              <a:rPr lang="en-US" sz="2200" b="1" dirty="0">
                <a:solidFill>
                  <a:schemeClr val="accent3">
                    <a:lumMod val="20000"/>
                    <a:lumOff val="80000"/>
                  </a:schemeClr>
                </a:solidFill>
                <a:latin typeface="Arial" panose="020B0604020202020204" pitchFamily="34" charset="0"/>
                <a:cs typeface="Arial" panose="020B0604020202020204" pitchFamily="34" charset="0"/>
              </a:rPr>
              <a:t>janitor</a:t>
            </a:r>
            <a:r>
              <a:rPr lang="en-US" sz="2200" dirty="0">
                <a:solidFill>
                  <a:schemeClr val="accent3">
                    <a:lumMod val="20000"/>
                    <a:lumOff val="80000"/>
                  </a:schemeClr>
                </a:solidFill>
                <a:latin typeface="Arial" panose="020B0604020202020204" pitchFamily="34" charset="0"/>
                <a:cs typeface="Arial" panose="020B0604020202020204" pitchFamily="34" charset="0"/>
              </a:rPr>
              <a:t> next to </a:t>
            </a:r>
            <a:r>
              <a:rPr lang="en-US" sz="2200" b="1" dirty="0">
                <a:solidFill>
                  <a:schemeClr val="accent3">
                    <a:lumMod val="20000"/>
                    <a:lumOff val="80000"/>
                  </a:schemeClr>
                </a:solidFill>
                <a:latin typeface="Arial" panose="020B0604020202020204" pitchFamily="34" charset="0"/>
                <a:cs typeface="Arial" panose="020B0604020202020204" pitchFamily="34" charset="0"/>
              </a:rPr>
              <a:t>J</a:t>
            </a:r>
            <a:r>
              <a:rPr lang="en-US" sz="2200" dirty="0">
                <a:solidFill>
                  <a:schemeClr val="accent3">
                    <a:lumMod val="20000"/>
                    <a:lumOff val="80000"/>
                  </a:schemeClr>
                </a:solidFill>
                <a:latin typeface="Arial" panose="020B0604020202020204" pitchFamily="34" charset="0"/>
                <a:cs typeface="Arial" panose="020B0604020202020204" pitchFamily="34" charset="0"/>
              </a:rPr>
              <a:t> so that they always remember how </a:t>
            </a:r>
            <a:br>
              <a:rPr lang="en-US" sz="2200" dirty="0">
                <a:solidFill>
                  <a:schemeClr val="accent3">
                    <a:lumMod val="20000"/>
                    <a:lumOff val="80000"/>
                  </a:schemeClr>
                </a:solidFill>
                <a:latin typeface="Arial" panose="020B0604020202020204" pitchFamily="34" charset="0"/>
                <a:cs typeface="Arial" panose="020B0604020202020204" pitchFamily="34" charset="0"/>
              </a:rPr>
            </a:br>
            <a:r>
              <a:rPr lang="en-US" sz="2200" dirty="0">
                <a:solidFill>
                  <a:schemeClr val="accent3">
                    <a:lumMod val="20000"/>
                    <a:lumOff val="80000"/>
                  </a:schemeClr>
                </a:solidFill>
                <a:latin typeface="Arial" panose="020B0604020202020204" pitchFamily="34" charset="0"/>
                <a:cs typeface="Arial" panose="020B0604020202020204" pitchFamily="34" charset="0"/>
              </a:rPr>
              <a:t>kind Mack was and what </a:t>
            </a:r>
            <a:br>
              <a:rPr lang="en-US" sz="2200" dirty="0">
                <a:solidFill>
                  <a:schemeClr val="accent3">
                    <a:lumMod val="20000"/>
                    <a:lumOff val="80000"/>
                  </a:schemeClr>
                </a:solidFill>
                <a:latin typeface="Arial" panose="020B0604020202020204" pitchFamily="34" charset="0"/>
                <a:cs typeface="Arial" panose="020B0604020202020204" pitchFamily="34" charset="0"/>
              </a:rPr>
            </a:br>
            <a:r>
              <a:rPr lang="en-US" sz="2200" dirty="0">
                <a:solidFill>
                  <a:schemeClr val="accent3">
                    <a:lumMod val="20000"/>
                    <a:lumOff val="80000"/>
                  </a:schemeClr>
                </a:solidFill>
                <a:latin typeface="Arial" panose="020B0604020202020204" pitchFamily="34" charset="0"/>
                <a:cs typeface="Arial" panose="020B0604020202020204" pitchFamily="34" charset="0"/>
              </a:rPr>
              <a:t>a good janitor he was.</a:t>
            </a:r>
          </a:p>
        </p:txBody>
      </p:sp>
      <p:pic>
        <p:nvPicPr>
          <p:cNvPr id="4" name="Picture Placeholder 3">
            <a:extLst>
              <a:ext uri="{FF2B5EF4-FFF2-40B4-BE49-F238E27FC236}">
                <a16:creationId xmlns:a16="http://schemas.microsoft.com/office/drawing/2014/main" id="{7D09F62B-620D-4145-86D8-6B3EC4A93AF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053840" y="0"/>
            <a:ext cx="8229600" cy="6858000"/>
          </a:xfrm>
        </p:spPr>
      </p:pic>
    </p:spTree>
    <p:extLst>
      <p:ext uri="{BB962C8B-B14F-4D97-AF65-F5344CB8AC3E}">
        <p14:creationId xmlns:p14="http://schemas.microsoft.com/office/powerpoint/2010/main" val="300062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73B5B-2539-0940-83AE-3AC94F70AFB9}"/>
              </a:ext>
            </a:extLst>
          </p:cNvPr>
          <p:cNvSpPr/>
          <p:nvPr/>
        </p:nvSpPr>
        <p:spPr>
          <a:xfrm>
            <a:off x="0" y="0"/>
            <a:ext cx="12192000" cy="6857999"/>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EE7A0AD1-DF38-F440-A061-87D8D933195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796209" y="120262"/>
            <a:ext cx="6599583" cy="4663001"/>
          </a:xfrm>
        </p:spPr>
      </p:pic>
      <p:sp>
        <p:nvSpPr>
          <p:cNvPr id="6" name="Content Placeholder 2">
            <a:extLst>
              <a:ext uri="{FF2B5EF4-FFF2-40B4-BE49-F238E27FC236}">
                <a16:creationId xmlns:a16="http://schemas.microsoft.com/office/drawing/2014/main" id="{D1AD5FF6-E986-AD43-BAE0-C119362EB829}"/>
              </a:ext>
            </a:extLst>
          </p:cNvPr>
          <p:cNvSpPr txBox="1">
            <a:spLocks/>
          </p:cNvSpPr>
          <p:nvPr/>
        </p:nvSpPr>
        <p:spPr>
          <a:xfrm>
            <a:off x="169087" y="5009321"/>
            <a:ext cx="11853826" cy="15405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Arial" panose="020B0604020202020204" pitchFamily="34" charset="0"/>
                <a:cs typeface="Arial" panose="020B0604020202020204" pitchFamily="34" charset="0"/>
              </a:rPr>
              <a:t>They are back on the road for a while when Cooper takes out the notebook. He writes lunch next to L because it is almost that time. They stop for lunch and visit some small shops. They meet a cat who knits and a turtle who is a musician and plays the drums and harmonica. Cooper writes </a:t>
            </a:r>
            <a:r>
              <a:rPr lang="en-US" sz="2200" b="1" dirty="0">
                <a:latin typeface="Arial" panose="020B0604020202020204" pitchFamily="34" charset="0"/>
                <a:cs typeface="Arial" panose="020B0604020202020204" pitchFamily="34" charset="0"/>
              </a:rPr>
              <a:t>knitter</a:t>
            </a:r>
            <a:r>
              <a:rPr lang="en-US" sz="2200" dirty="0">
                <a:latin typeface="Arial" panose="020B0604020202020204" pitchFamily="34" charset="0"/>
                <a:cs typeface="Arial" panose="020B0604020202020204" pitchFamily="34" charset="0"/>
              </a:rPr>
              <a:t> next to </a:t>
            </a:r>
            <a:r>
              <a:rPr lang="en-US" sz="2200" b="1" dirty="0">
                <a:latin typeface="Arial" panose="020B0604020202020204" pitchFamily="34" charset="0"/>
                <a:cs typeface="Arial" panose="020B0604020202020204" pitchFamily="34" charset="0"/>
              </a:rPr>
              <a:t>K</a:t>
            </a:r>
            <a:r>
              <a:rPr lang="en-US" sz="2200" dirty="0">
                <a:latin typeface="Arial" panose="020B0604020202020204" pitchFamily="34" charset="0"/>
                <a:cs typeface="Arial" panose="020B0604020202020204" pitchFamily="34" charset="0"/>
              </a:rPr>
              <a:t> because he bought some knitted socks.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asks him to add </a:t>
            </a:r>
            <a:r>
              <a:rPr lang="en-US" sz="2200" b="1" dirty="0">
                <a:latin typeface="Arial" panose="020B0604020202020204" pitchFamily="34" charset="0"/>
                <a:cs typeface="Arial" panose="020B0604020202020204" pitchFamily="34" charset="0"/>
              </a:rPr>
              <a:t>musician</a:t>
            </a:r>
            <a:r>
              <a:rPr lang="en-US" sz="2200" dirty="0">
                <a:latin typeface="Arial" panose="020B0604020202020204" pitchFamily="34" charset="0"/>
                <a:cs typeface="Arial" panose="020B0604020202020204" pitchFamily="34" charset="0"/>
              </a:rPr>
              <a:t> next to </a:t>
            </a:r>
            <a:r>
              <a:rPr lang="en-US" sz="2200" b="1" dirty="0">
                <a:latin typeface="Arial" panose="020B0604020202020204" pitchFamily="34" charset="0"/>
                <a:cs typeface="Arial" panose="020B0604020202020204" pitchFamily="34" charset="0"/>
              </a:rPr>
              <a:t>M</a:t>
            </a:r>
            <a:r>
              <a:rPr lang="en-US" sz="2200" dirty="0">
                <a:latin typeface="Arial" panose="020B0604020202020204" pitchFamily="34" charset="0"/>
                <a:cs typeface="Arial" panose="020B0604020202020204" pitchFamily="34" charset="0"/>
              </a:rPr>
              <a:t> so that they do not forget the great music the musician turtle played. </a:t>
            </a:r>
          </a:p>
        </p:txBody>
      </p:sp>
    </p:spTree>
    <p:extLst>
      <p:ext uri="{BB962C8B-B14F-4D97-AF65-F5344CB8AC3E}">
        <p14:creationId xmlns:p14="http://schemas.microsoft.com/office/powerpoint/2010/main" val="79795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8300867-960D-A247-9E17-6F5F7F9FA20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r="-3961"/>
          <a:stretch/>
        </p:blipFill>
        <p:spPr>
          <a:xfrm>
            <a:off x="0" y="1"/>
            <a:ext cx="8869680" cy="6858000"/>
          </a:xfrm>
        </p:spPr>
      </p:pic>
      <p:sp>
        <p:nvSpPr>
          <p:cNvPr id="5" name="Rectangle 4">
            <a:extLst>
              <a:ext uri="{FF2B5EF4-FFF2-40B4-BE49-F238E27FC236}">
                <a16:creationId xmlns:a16="http://schemas.microsoft.com/office/drawing/2014/main" id="{97A0EAE3-A91E-BE48-B9B6-4127CC80CB8D}"/>
              </a:ext>
            </a:extLst>
          </p:cNvPr>
          <p:cNvSpPr/>
          <p:nvPr/>
        </p:nvSpPr>
        <p:spPr>
          <a:xfrm>
            <a:off x="8338930" y="0"/>
            <a:ext cx="3853069"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FC6F08E-E329-9D4D-9437-5BD00FF4C3D2}"/>
              </a:ext>
            </a:extLst>
          </p:cNvPr>
          <p:cNvSpPr txBox="1">
            <a:spLocks/>
          </p:cNvSpPr>
          <p:nvPr/>
        </p:nvSpPr>
        <p:spPr>
          <a:xfrm>
            <a:off x="8587407" y="715618"/>
            <a:ext cx="3518453" cy="56454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arrive in Nashville, Tennessee! It is well known for being the “capital of country music.”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decide to sightsee.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takes out the notebook. “Let’s take a bus tour of the city with a narrator who can tell us about all the sites we will see,” says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He writes </a:t>
            </a:r>
            <a:r>
              <a:rPr lang="en-US" sz="2200" b="1" dirty="0">
                <a:latin typeface="Arial" panose="020B0604020202020204" pitchFamily="34" charset="0"/>
                <a:cs typeface="Arial" panose="020B0604020202020204" pitchFamily="34" charset="0"/>
              </a:rPr>
              <a:t>narrator</a:t>
            </a:r>
            <a:r>
              <a:rPr lang="en-US" sz="2200" dirty="0">
                <a:latin typeface="Arial" panose="020B0604020202020204" pitchFamily="34" charset="0"/>
                <a:cs typeface="Arial" panose="020B0604020202020204" pitchFamily="34" charset="0"/>
              </a:rPr>
              <a:t> next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They see a sign for Bailey’s Narrated Bus Tours. “This looks like a great tour. Let’s pay and go!” says Cooper.</a:t>
            </a:r>
          </a:p>
        </p:txBody>
      </p:sp>
    </p:spTree>
    <p:extLst>
      <p:ext uri="{BB962C8B-B14F-4D97-AF65-F5344CB8AC3E}">
        <p14:creationId xmlns:p14="http://schemas.microsoft.com/office/powerpoint/2010/main" val="171949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91C2A6-F32B-944E-AF9F-C1F20321D028}"/>
              </a:ext>
            </a:extLst>
          </p:cNvPr>
          <p:cNvSpPr/>
          <p:nvPr/>
        </p:nvSpPr>
        <p:spPr>
          <a:xfrm>
            <a:off x="0" y="0"/>
            <a:ext cx="12192000" cy="6858000"/>
          </a:xfrm>
          <a:prstGeom prst="rect">
            <a:avLst/>
          </a:prstGeom>
          <a:solidFill>
            <a:srgbClr val="A44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C2F1E37-17C3-104A-BD77-0D60E3C67853}"/>
              </a:ext>
            </a:extLst>
          </p:cNvPr>
          <p:cNvSpPr txBox="1">
            <a:spLocks/>
          </p:cNvSpPr>
          <p:nvPr/>
        </p:nvSpPr>
        <p:spPr>
          <a:xfrm>
            <a:off x="202321" y="1669774"/>
            <a:ext cx="2924093" cy="3826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accent3">
                    <a:lumMod val="20000"/>
                    <a:lumOff val="80000"/>
                  </a:schemeClr>
                </a:solidFill>
                <a:latin typeface="Arial" panose="020B0604020202020204" pitchFamily="34" charset="0"/>
                <a:cs typeface="Arial" panose="020B0604020202020204" pitchFamily="34" charset="0"/>
              </a:rPr>
              <a:t>After a long day of touring the city,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and Cooper head to the RV park, ready to cook a yummy dinner. Cooper writes </a:t>
            </a:r>
            <a:r>
              <a:rPr lang="en-US" sz="2200" b="1" dirty="0">
                <a:solidFill>
                  <a:schemeClr val="accent3">
                    <a:lumMod val="20000"/>
                    <a:lumOff val="80000"/>
                  </a:schemeClr>
                </a:solidFill>
                <a:latin typeface="Arial" panose="020B0604020202020204" pitchFamily="34" charset="0"/>
                <a:cs typeface="Arial" panose="020B0604020202020204" pitchFamily="34" charset="0"/>
              </a:rPr>
              <a:t>onion</a:t>
            </a:r>
            <a:r>
              <a:rPr lang="en-US" sz="2200" dirty="0">
                <a:solidFill>
                  <a:schemeClr val="accent3">
                    <a:lumMod val="20000"/>
                    <a:lumOff val="80000"/>
                  </a:schemeClr>
                </a:solidFill>
                <a:latin typeface="Arial" panose="020B0604020202020204" pitchFamily="34" charset="0"/>
                <a:cs typeface="Arial" panose="020B0604020202020204" pitchFamily="34" charset="0"/>
              </a:rPr>
              <a:t> next to </a:t>
            </a:r>
            <a:r>
              <a:rPr lang="en-US" sz="2200" b="1" dirty="0">
                <a:solidFill>
                  <a:schemeClr val="accent3">
                    <a:lumMod val="20000"/>
                    <a:lumOff val="80000"/>
                  </a:schemeClr>
                </a:solidFill>
                <a:latin typeface="Arial" panose="020B0604020202020204" pitchFamily="34" charset="0"/>
                <a:cs typeface="Arial" panose="020B0604020202020204" pitchFamily="34" charset="0"/>
              </a:rPr>
              <a:t>O</a:t>
            </a:r>
            <a:r>
              <a:rPr lang="en-US" sz="2200" dirty="0">
                <a:solidFill>
                  <a:schemeClr val="accent3">
                    <a:lumMod val="20000"/>
                    <a:lumOff val="80000"/>
                  </a:schemeClr>
                </a:solidFill>
                <a:latin typeface="Arial" panose="020B0604020202020204" pitchFamily="34" charset="0"/>
                <a:cs typeface="Arial" panose="020B0604020202020204" pitchFamily="34" charset="0"/>
              </a:rPr>
              <a:t>. “I want to use the onion in the fridge to make onion soup,” says Cooper. </a:t>
            </a:r>
          </a:p>
        </p:txBody>
      </p:sp>
      <p:pic>
        <p:nvPicPr>
          <p:cNvPr id="4" name="Picture Placeholder 3">
            <a:extLst>
              <a:ext uri="{FF2B5EF4-FFF2-40B4-BE49-F238E27FC236}">
                <a16:creationId xmlns:a16="http://schemas.microsoft.com/office/drawing/2014/main" id="{77136BBD-C917-3944-A02E-CE48FF60C3E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328734" y="0"/>
            <a:ext cx="8875058" cy="6857999"/>
          </a:xfrm>
        </p:spPr>
      </p:pic>
    </p:spTree>
    <p:extLst>
      <p:ext uri="{BB962C8B-B14F-4D97-AF65-F5344CB8AC3E}">
        <p14:creationId xmlns:p14="http://schemas.microsoft.com/office/powerpoint/2010/main" val="399276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35FAB-5E11-8041-8695-6DBBF6CD7BE0}"/>
              </a:ext>
            </a:extLst>
          </p:cNvPr>
          <p:cNvSpPr/>
          <p:nvPr/>
        </p:nvSpPr>
        <p:spPr>
          <a:xfrm>
            <a:off x="0" y="0"/>
            <a:ext cx="12192000" cy="6857999"/>
          </a:xfrm>
          <a:prstGeom prst="rect">
            <a:avLst/>
          </a:prstGeom>
          <a:solidFill>
            <a:srgbClr val="774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C2380DA-EABE-E342-BF58-7B66D0E743A8}"/>
              </a:ext>
            </a:extLst>
          </p:cNvPr>
          <p:cNvSpPr txBox="1">
            <a:spLocks/>
          </p:cNvSpPr>
          <p:nvPr/>
        </p:nvSpPr>
        <p:spPr>
          <a:xfrm>
            <a:off x="169087" y="5088835"/>
            <a:ext cx="11853826" cy="15405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bg1"/>
                </a:solidFill>
                <a:latin typeface="Arial" panose="020B0604020202020204" pitchFamily="34" charset="0"/>
                <a:cs typeface="Arial" panose="020B0604020202020204" pitchFamily="34" charset="0"/>
              </a:rPr>
              <a:t>While Cooper makes dinner, </a:t>
            </a:r>
            <a:r>
              <a:rPr lang="en-US" sz="2200" dirty="0" err="1">
                <a:solidFill>
                  <a:schemeClr val="bg1"/>
                </a:solidFill>
                <a:latin typeface="Arial" panose="020B0604020202020204" pitchFamily="34" charset="0"/>
                <a:cs typeface="Arial" panose="020B0604020202020204" pitchFamily="34" charset="0"/>
              </a:rPr>
              <a:t>Nizzy</a:t>
            </a:r>
            <a:r>
              <a:rPr lang="en-US" sz="2200" dirty="0">
                <a:solidFill>
                  <a:schemeClr val="bg1"/>
                </a:solidFill>
                <a:latin typeface="Arial" panose="020B0604020202020204" pitchFamily="34" charset="0"/>
                <a:cs typeface="Arial" panose="020B0604020202020204" pitchFamily="34" charset="0"/>
              </a:rPr>
              <a:t> visits two friendly ducks. One is making a quilt, and the other is painting a picture. “Hi there. What are you doing?” asks </a:t>
            </a:r>
            <a:r>
              <a:rPr lang="en-US" sz="2200" dirty="0" err="1">
                <a:solidFill>
                  <a:schemeClr val="bg1"/>
                </a:solidFill>
                <a:latin typeface="Arial" panose="020B0604020202020204" pitchFamily="34" charset="0"/>
                <a:cs typeface="Arial" panose="020B0604020202020204" pitchFamily="34" charset="0"/>
              </a:rPr>
              <a:t>Nizzy</a:t>
            </a:r>
            <a:r>
              <a:rPr lang="en-US" sz="2200" dirty="0">
                <a:solidFill>
                  <a:schemeClr val="bg1"/>
                </a:solidFill>
                <a:latin typeface="Arial" panose="020B0604020202020204" pitchFamily="34" charset="0"/>
                <a:cs typeface="Arial" panose="020B0604020202020204" pitchFamily="34" charset="0"/>
              </a:rPr>
              <a:t>. “I am a quilter, and I am making a quilt for our sister for her birthday,” answers one duck. “And I am a painter, so I am painting her a picture of the lake,” answers the other duck. “Well those are going to be lovely gifts. I am sure she will really like them,” says </a:t>
            </a:r>
            <a:r>
              <a:rPr lang="en-US" sz="2200" dirty="0" err="1">
                <a:solidFill>
                  <a:schemeClr val="bg1"/>
                </a:solidFill>
                <a:latin typeface="Arial" panose="020B0604020202020204" pitchFamily="34" charset="0"/>
                <a:cs typeface="Arial" panose="020B0604020202020204" pitchFamily="34" charset="0"/>
              </a:rPr>
              <a:t>Nizzy</a:t>
            </a:r>
            <a:r>
              <a:rPr lang="en-US" sz="2200" dirty="0">
                <a:solidFill>
                  <a:schemeClr val="bg1"/>
                </a:solidFill>
                <a:latin typeface="Arial" panose="020B0604020202020204" pitchFamily="34" charset="0"/>
                <a:cs typeface="Arial" panose="020B0604020202020204" pitchFamily="34" charset="0"/>
              </a:rPr>
              <a:t>.</a:t>
            </a:r>
          </a:p>
        </p:txBody>
      </p:sp>
      <p:pic>
        <p:nvPicPr>
          <p:cNvPr id="4" name="Picture Placeholder 3">
            <a:extLst>
              <a:ext uri="{FF2B5EF4-FFF2-40B4-BE49-F238E27FC236}">
                <a16:creationId xmlns:a16="http://schemas.microsoft.com/office/drawing/2014/main" id="{D459CADA-4F5C-AA42-AA76-A2415B95939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346225" y="107341"/>
            <a:ext cx="7499550" cy="4836505"/>
          </a:xfrm>
        </p:spPr>
      </p:pic>
    </p:spTree>
    <p:extLst>
      <p:ext uri="{BB962C8B-B14F-4D97-AF65-F5344CB8AC3E}">
        <p14:creationId xmlns:p14="http://schemas.microsoft.com/office/powerpoint/2010/main" val="298958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F62B8-110F-8442-B9B9-AEA9D3715119}"/>
              </a:ext>
            </a:extLst>
          </p:cNvPr>
          <p:cNvSpPr/>
          <p:nvPr/>
        </p:nvSpPr>
        <p:spPr>
          <a:xfrm>
            <a:off x="8166970" y="0"/>
            <a:ext cx="4025030" cy="6858000"/>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0F6F5505-D9D2-6248-A110-83A7659BD7B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8875060" cy="6858000"/>
          </a:xfrm>
        </p:spPr>
      </p:pic>
      <p:sp>
        <p:nvSpPr>
          <p:cNvPr id="6" name="Content Placeholder 2">
            <a:extLst>
              <a:ext uri="{FF2B5EF4-FFF2-40B4-BE49-F238E27FC236}">
                <a16:creationId xmlns:a16="http://schemas.microsoft.com/office/drawing/2014/main" id="{E1F9330B-A0B8-B746-8670-B8988CB93A06}"/>
              </a:ext>
            </a:extLst>
          </p:cNvPr>
          <p:cNvSpPr txBox="1">
            <a:spLocks/>
          </p:cNvSpPr>
          <p:nvPr/>
        </p:nvSpPr>
        <p:spPr>
          <a:xfrm>
            <a:off x="6211331" y="734362"/>
            <a:ext cx="5327458" cy="14621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Back at the RV, </a:t>
            </a: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takes out the notebook and writes </a:t>
            </a:r>
            <a:r>
              <a:rPr lang="en-US" sz="2400" b="1" dirty="0">
                <a:latin typeface="Arial" panose="020B0604020202020204" pitchFamily="34" charset="0"/>
                <a:cs typeface="Arial" panose="020B0604020202020204" pitchFamily="34" charset="0"/>
              </a:rPr>
              <a:t>painter</a:t>
            </a:r>
            <a:r>
              <a:rPr lang="en-US" sz="2400" dirty="0">
                <a:latin typeface="Arial" panose="020B0604020202020204" pitchFamily="34" charset="0"/>
                <a:cs typeface="Arial" panose="020B0604020202020204" pitchFamily="34" charset="0"/>
              </a:rPr>
              <a:t> next to </a:t>
            </a:r>
            <a:r>
              <a:rPr lang="en-US" sz="2400" b="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quilter</a:t>
            </a:r>
            <a:r>
              <a:rPr lang="en-US" sz="2400" dirty="0">
                <a:latin typeface="Arial" panose="020B0604020202020204" pitchFamily="34" charset="0"/>
                <a:cs typeface="Arial" panose="020B0604020202020204" pitchFamily="34" charset="0"/>
              </a:rPr>
              <a:t> next to </a:t>
            </a:r>
            <a:r>
              <a:rPr lang="en-US" sz="2400" b="1" dirty="0">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He had never met a painter or a quilter before.</a:t>
            </a:r>
          </a:p>
        </p:txBody>
      </p:sp>
    </p:spTree>
    <p:extLst>
      <p:ext uri="{BB962C8B-B14F-4D97-AF65-F5344CB8AC3E}">
        <p14:creationId xmlns:p14="http://schemas.microsoft.com/office/powerpoint/2010/main" val="188981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A97AEB-FB58-1A48-AF4F-E8F673D357C6}"/>
              </a:ext>
            </a:extLst>
          </p:cNvPr>
          <p:cNvSpPr/>
          <p:nvPr/>
        </p:nvSpPr>
        <p:spPr>
          <a:xfrm>
            <a:off x="0" y="0"/>
            <a:ext cx="12192000" cy="6858000"/>
          </a:xfrm>
          <a:prstGeom prst="rect">
            <a:avLst/>
          </a:prstGeom>
          <a:solidFill>
            <a:srgbClr val="CF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EA7215E-673F-AF48-A068-65E8C0702400}"/>
              </a:ext>
            </a:extLst>
          </p:cNvPr>
          <p:cNvSpPr txBox="1">
            <a:spLocks/>
          </p:cNvSpPr>
          <p:nvPr/>
        </p:nvSpPr>
        <p:spPr>
          <a:xfrm>
            <a:off x="6907695" y="327991"/>
            <a:ext cx="5135095" cy="63312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The next morning,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are extra excited because today they drive all the way to St. Louis, Missouri to see the Gateway Arch! Before they leave, Cooper notices that one of the tires on the RV is flat. He takes out his notebook and writes </a:t>
            </a:r>
            <a:r>
              <a:rPr lang="en-US" sz="2200" b="1" dirty="0">
                <a:latin typeface="Arial" panose="020B0604020202020204" pitchFamily="34" charset="0"/>
                <a:cs typeface="Arial" panose="020B0604020202020204" pitchFamily="34" charset="0"/>
              </a:rPr>
              <a:t>repair </a:t>
            </a:r>
            <a:r>
              <a:rPr lang="en-US" sz="2200" dirty="0">
                <a:latin typeface="Arial" panose="020B0604020202020204" pitchFamily="34" charset="0"/>
                <a:cs typeface="Arial" panose="020B0604020202020204" pitchFamily="34" charset="0"/>
              </a:rPr>
              <a:t>next to </a:t>
            </a:r>
            <a:r>
              <a:rPr lang="en-US" sz="2200" b="1" dirty="0">
                <a:latin typeface="Arial" panose="020B0604020202020204" pitchFamily="34" charset="0"/>
                <a:cs typeface="Arial" panose="020B0604020202020204" pitchFamily="34" charset="0"/>
              </a:rPr>
              <a:t>R</a:t>
            </a:r>
            <a:r>
              <a:rPr lang="en-US" sz="2200" dirty="0">
                <a:latin typeface="Arial" panose="020B0604020202020204" pitchFamily="34" charset="0"/>
                <a:cs typeface="Arial" panose="020B0604020202020204" pitchFamily="34" charset="0"/>
              </a:rPr>
              <a: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 will call a tire repair shop we passed by called Bella’s Tire Repair Service,” says Cooper. Cooper calls and Bella picks up the phone. “I am happy to come to the campground and replace your tire with a new one. I will be there in 10 minutes,” says Bella.</a:t>
            </a:r>
          </a:p>
          <a:p>
            <a:pPr marL="0" indent="0">
              <a:buNone/>
            </a:pPr>
            <a:r>
              <a:rPr lang="en-US" sz="2200" dirty="0">
                <a:latin typeface="Arial" panose="020B0604020202020204" pitchFamily="34" charset="0"/>
                <a:cs typeface="Arial" panose="020B0604020202020204" pitchFamily="34" charset="0"/>
              </a:rPr>
              <a:t>As they wait for Bella, Cooper takes out the notebook. “I am going to write </a:t>
            </a:r>
            <a:r>
              <a:rPr lang="en-US" sz="2200" b="1" dirty="0">
                <a:latin typeface="Arial" panose="020B0604020202020204" pitchFamily="34" charset="0"/>
                <a:cs typeface="Arial" panose="020B0604020202020204" pitchFamily="34" charset="0"/>
              </a:rPr>
              <a:t>souvenirs</a:t>
            </a:r>
            <a:r>
              <a:rPr lang="en-US" sz="2200" dirty="0">
                <a:latin typeface="Arial" panose="020B0604020202020204" pitchFamily="34" charset="0"/>
                <a:cs typeface="Arial" panose="020B0604020202020204" pitchFamily="34" charset="0"/>
              </a:rPr>
              <a:t> next to </a:t>
            </a:r>
            <a:r>
              <a:rPr lang="en-US" sz="2200" b="1" dirty="0">
                <a:latin typeface="Arial" panose="020B0604020202020204" pitchFamily="34" charset="0"/>
                <a:cs typeface="Arial" panose="020B0604020202020204" pitchFamily="34" charset="0"/>
              </a:rPr>
              <a:t>S</a:t>
            </a:r>
            <a:r>
              <a:rPr lang="en-US" sz="2200" dirty="0">
                <a:latin typeface="Arial" panose="020B0604020202020204" pitchFamily="34" charset="0"/>
                <a:cs typeface="Arial" panose="020B0604020202020204" pitchFamily="34" charset="0"/>
              </a:rPr>
              <a:t>. That way we won’t forget to stop by the gift shop when we get to the Arch,” says Cooper.</a:t>
            </a:r>
          </a:p>
        </p:txBody>
      </p:sp>
      <p:pic>
        <p:nvPicPr>
          <p:cNvPr id="4" name="Picture Placeholder 3">
            <a:extLst>
              <a:ext uri="{FF2B5EF4-FFF2-40B4-BE49-F238E27FC236}">
                <a16:creationId xmlns:a16="http://schemas.microsoft.com/office/drawing/2014/main" id="{CACF9CF4-9DE8-7941-BBDE-7FED74504B9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69088" y="763274"/>
            <a:ext cx="6549641" cy="5061086"/>
          </a:xfrm>
        </p:spPr>
      </p:pic>
    </p:spTree>
    <p:extLst>
      <p:ext uri="{BB962C8B-B14F-4D97-AF65-F5344CB8AC3E}">
        <p14:creationId xmlns:p14="http://schemas.microsoft.com/office/powerpoint/2010/main" val="295237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112BE-C7B5-264B-BFFA-CFA3239CD49E}"/>
              </a:ext>
            </a:extLst>
          </p:cNvPr>
          <p:cNvSpPr/>
          <p:nvPr/>
        </p:nvSpPr>
        <p:spPr>
          <a:xfrm>
            <a:off x="0" y="0"/>
            <a:ext cx="12192000" cy="6858000"/>
          </a:xfrm>
          <a:prstGeom prst="rect">
            <a:avLst/>
          </a:prstGeom>
          <a:solidFill>
            <a:srgbClr val="A44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9208BB7-B54A-AE4C-9B27-3C09F52F4807}"/>
              </a:ext>
            </a:extLst>
          </p:cNvPr>
          <p:cNvSpPr txBox="1">
            <a:spLocks/>
          </p:cNvSpPr>
          <p:nvPr/>
        </p:nvSpPr>
        <p:spPr>
          <a:xfrm>
            <a:off x="202321" y="4602362"/>
            <a:ext cx="11677200" cy="21133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accent3">
                    <a:lumMod val="20000"/>
                    <a:lumOff val="80000"/>
                  </a:schemeClr>
                </a:solidFill>
                <a:latin typeface="Arial" panose="020B0604020202020204" pitchFamily="34" charset="0"/>
                <a:cs typeface="Arial" panose="020B0604020202020204" pitchFamily="34" charset="0"/>
              </a:rPr>
              <a:t>Once the tire is fixed,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and Cooper hit the road. Cooper takes out the notebook and writes </a:t>
            </a:r>
            <a:r>
              <a:rPr lang="en-US" sz="2200" b="1" dirty="0">
                <a:solidFill>
                  <a:schemeClr val="accent3">
                    <a:lumMod val="20000"/>
                    <a:lumOff val="80000"/>
                  </a:schemeClr>
                </a:solidFill>
                <a:latin typeface="Arial" panose="020B0604020202020204" pitchFamily="34" charset="0"/>
                <a:cs typeface="Arial" panose="020B0604020202020204" pitchFamily="34" charset="0"/>
              </a:rPr>
              <a:t>tire</a:t>
            </a:r>
            <a:r>
              <a:rPr lang="en-US" sz="2200" dirty="0">
                <a:solidFill>
                  <a:schemeClr val="accent3">
                    <a:lumMod val="20000"/>
                    <a:lumOff val="80000"/>
                  </a:schemeClr>
                </a:solidFill>
                <a:latin typeface="Arial" panose="020B0604020202020204" pitchFamily="34" charset="0"/>
                <a:cs typeface="Arial" panose="020B0604020202020204" pitchFamily="34" charset="0"/>
              </a:rPr>
              <a:t> for the letter </a:t>
            </a:r>
            <a:r>
              <a:rPr lang="en-US" sz="2200" b="1" dirty="0">
                <a:solidFill>
                  <a:schemeClr val="accent3">
                    <a:lumMod val="20000"/>
                    <a:lumOff val="80000"/>
                  </a:schemeClr>
                </a:solidFill>
                <a:latin typeface="Arial" panose="020B0604020202020204" pitchFamily="34" charset="0"/>
                <a:cs typeface="Arial" panose="020B0604020202020204" pitchFamily="34" charset="0"/>
              </a:rPr>
              <a:t>T</a:t>
            </a:r>
            <a:r>
              <a:rPr lang="en-US" sz="2200" dirty="0">
                <a:solidFill>
                  <a:schemeClr val="accent3">
                    <a:lumMod val="20000"/>
                    <a:lumOff val="80000"/>
                  </a:schemeClr>
                </a:solidFill>
                <a:latin typeface="Arial" panose="020B0604020202020204" pitchFamily="34" charset="0"/>
                <a:cs typeface="Arial" panose="020B0604020202020204" pitchFamily="34" charset="0"/>
              </a:rPr>
              <a:t> so that they do not forget they replaced one on the RV. </a:t>
            </a:r>
          </a:p>
          <a:p>
            <a:pPr marL="0" indent="0" algn="ctr">
              <a:buNone/>
            </a:pPr>
            <a:r>
              <a:rPr lang="en-US" sz="2200" dirty="0">
                <a:solidFill>
                  <a:schemeClr val="accent3">
                    <a:lumMod val="20000"/>
                    <a:lumOff val="80000"/>
                  </a:schemeClr>
                </a:solidFill>
                <a:latin typeface="Arial" panose="020B0604020202020204" pitchFamily="34" charset="0"/>
                <a:cs typeface="Arial" panose="020B0604020202020204" pitchFamily="34" charset="0"/>
              </a:rPr>
              <a:t>They should be in St. Louis by the afternoon and just in time to visit the Gateway Arch. As they make the drive and get closer,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asks Cooper to write something in the notebook. “Can you please write </a:t>
            </a:r>
            <a:r>
              <a:rPr lang="en-US" sz="2200" b="1" dirty="0">
                <a:solidFill>
                  <a:schemeClr val="accent3">
                    <a:lumMod val="20000"/>
                    <a:lumOff val="80000"/>
                  </a:schemeClr>
                </a:solidFill>
                <a:latin typeface="Arial" panose="020B0604020202020204" pitchFamily="34" charset="0"/>
                <a:cs typeface="Arial" panose="020B0604020202020204" pitchFamily="34" charset="0"/>
              </a:rPr>
              <a:t>umbrella</a:t>
            </a:r>
            <a:r>
              <a:rPr lang="en-US" sz="2200" dirty="0">
                <a:solidFill>
                  <a:schemeClr val="accent3">
                    <a:lumMod val="20000"/>
                    <a:lumOff val="80000"/>
                  </a:schemeClr>
                </a:solidFill>
                <a:latin typeface="Arial" panose="020B0604020202020204" pitchFamily="34" charset="0"/>
                <a:cs typeface="Arial" panose="020B0604020202020204" pitchFamily="34" charset="0"/>
              </a:rPr>
              <a:t> for the letter </a:t>
            </a:r>
            <a:r>
              <a:rPr lang="en-US" sz="2200" b="1" dirty="0">
                <a:solidFill>
                  <a:schemeClr val="accent3">
                    <a:lumMod val="20000"/>
                    <a:lumOff val="80000"/>
                  </a:schemeClr>
                </a:solidFill>
                <a:latin typeface="Arial" panose="020B0604020202020204" pitchFamily="34" charset="0"/>
                <a:cs typeface="Arial" panose="020B0604020202020204" pitchFamily="34" charset="0"/>
              </a:rPr>
              <a:t>U</a:t>
            </a:r>
            <a:r>
              <a:rPr lang="en-US" sz="2200" dirty="0">
                <a:solidFill>
                  <a:schemeClr val="accent3">
                    <a:lumMod val="20000"/>
                    <a:lumOff val="80000"/>
                  </a:schemeClr>
                </a:solidFill>
                <a:latin typeface="Arial" panose="020B0604020202020204" pitchFamily="34" charset="0"/>
                <a:cs typeface="Arial" panose="020B0604020202020204" pitchFamily="34" charset="0"/>
              </a:rPr>
              <a:t>. I would like to buy one at the gift shop, just in case. I heard that St. Louis weather can be unpredictable,” says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a:t>
            </a:r>
          </a:p>
        </p:txBody>
      </p:sp>
      <p:pic>
        <p:nvPicPr>
          <p:cNvPr id="4" name="Picture Placeholder 3">
            <a:extLst>
              <a:ext uri="{FF2B5EF4-FFF2-40B4-BE49-F238E27FC236}">
                <a16:creationId xmlns:a16="http://schemas.microsoft.com/office/drawing/2014/main" id="{CC160BBB-A8A0-224C-BEB3-1E05C4E621F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499153" y="150274"/>
            <a:ext cx="9193695" cy="4258364"/>
          </a:xfrm>
        </p:spPr>
      </p:pic>
    </p:spTree>
    <p:extLst>
      <p:ext uri="{BB962C8B-B14F-4D97-AF65-F5344CB8AC3E}">
        <p14:creationId xmlns:p14="http://schemas.microsoft.com/office/powerpoint/2010/main" val="351286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A8AED5-859C-F44B-B328-A355775B23CE}"/>
              </a:ext>
            </a:extLst>
          </p:cNvPr>
          <p:cNvSpPr/>
          <p:nvPr/>
        </p:nvSpPr>
        <p:spPr>
          <a:xfrm>
            <a:off x="8166970" y="0"/>
            <a:ext cx="4025030" cy="6858000"/>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A5E016D-5D0C-A64C-83B8-C1D89E0BB2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3" name="Content Placeholder 2">
            <a:extLst>
              <a:ext uri="{FF2B5EF4-FFF2-40B4-BE49-F238E27FC236}">
                <a16:creationId xmlns:a16="http://schemas.microsoft.com/office/drawing/2014/main" id="{0B8220A6-A50B-5846-924D-0226AA2F0775}"/>
              </a:ext>
            </a:extLst>
          </p:cNvPr>
          <p:cNvSpPr>
            <a:spLocks noGrp="1"/>
          </p:cNvSpPr>
          <p:nvPr>
            <p:ph idx="1"/>
          </p:nvPr>
        </p:nvSpPr>
        <p:spPr>
          <a:xfrm>
            <a:off x="7792680" y="2058172"/>
            <a:ext cx="4025030" cy="2138047"/>
          </a:xfrm>
        </p:spPr>
        <p:txBody>
          <a:bodyPr>
            <a:normAutofit/>
          </a:bodyPr>
          <a:lstStyle/>
          <a:p>
            <a:pPr marL="0" indent="0">
              <a:buNone/>
            </a:pPr>
            <a:r>
              <a:rPr lang="en-US" sz="2400" dirty="0">
                <a:latin typeface="Arial" panose="020B0604020202020204" pitchFamily="34" charset="0"/>
                <a:cs typeface="Arial" panose="020B0604020202020204" pitchFamily="34" charset="0"/>
              </a:rPr>
              <a:t>This is </a:t>
            </a: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and Cooper. </a:t>
            </a: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and Cooper are going on a camping adventure from their home in sunny Florida to see the Gateway Arch in St. Louis, Missouri.	</a:t>
            </a:r>
          </a:p>
        </p:txBody>
      </p:sp>
    </p:spTree>
    <p:extLst>
      <p:ext uri="{BB962C8B-B14F-4D97-AF65-F5344CB8AC3E}">
        <p14:creationId xmlns:p14="http://schemas.microsoft.com/office/powerpoint/2010/main" val="23114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7E5CD8-072C-9D49-9DF0-D669AD24E5EC}"/>
              </a:ext>
            </a:extLst>
          </p:cNvPr>
          <p:cNvSpPr/>
          <p:nvPr/>
        </p:nvSpPr>
        <p:spPr>
          <a:xfrm>
            <a:off x="0" y="0"/>
            <a:ext cx="12192000" cy="6858000"/>
          </a:xfrm>
          <a:prstGeom prst="rect">
            <a:avLst/>
          </a:prstGeom>
          <a:solidFill>
            <a:srgbClr val="FBD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4AD04224-ED2C-7249-97B9-D73F24CADAE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316940" y="0"/>
            <a:ext cx="8875060" cy="6858000"/>
          </a:xfrm>
        </p:spPr>
      </p:pic>
      <p:sp>
        <p:nvSpPr>
          <p:cNvPr id="6" name="Content Placeholder 2">
            <a:extLst>
              <a:ext uri="{FF2B5EF4-FFF2-40B4-BE49-F238E27FC236}">
                <a16:creationId xmlns:a16="http://schemas.microsoft.com/office/drawing/2014/main" id="{AE87547B-5D18-2346-9BF3-4413A3129E72}"/>
              </a:ext>
            </a:extLst>
          </p:cNvPr>
          <p:cNvSpPr txBox="1">
            <a:spLocks/>
          </p:cNvSpPr>
          <p:nvPr/>
        </p:nvSpPr>
        <p:spPr>
          <a:xfrm>
            <a:off x="242078" y="1679713"/>
            <a:ext cx="2868870" cy="3419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Cooper arrive at the Gateway Arch! They cannot believe how tall and shiny the Arch is. As they walk toward the entrance, they hear beautiful music from a cat playing the violin under a tree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in the park. </a:t>
            </a:r>
          </a:p>
        </p:txBody>
      </p:sp>
    </p:spTree>
    <p:extLst>
      <p:ext uri="{BB962C8B-B14F-4D97-AF65-F5344CB8AC3E}">
        <p14:creationId xmlns:p14="http://schemas.microsoft.com/office/powerpoint/2010/main" val="369319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9F2D-CA1C-C346-AC52-D6A954DB71C7}"/>
              </a:ext>
            </a:extLst>
          </p:cNvPr>
          <p:cNvSpPr/>
          <p:nvPr/>
        </p:nvSpPr>
        <p:spPr>
          <a:xfrm>
            <a:off x="0" y="0"/>
            <a:ext cx="12192000" cy="6858000"/>
          </a:xfrm>
          <a:prstGeom prst="rect">
            <a:avLst/>
          </a:prstGeom>
          <a:solidFill>
            <a:srgbClr val="D18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C92B7D2A-79E4-6F4E-9B06-5C1FCAB0BC72}"/>
              </a:ext>
            </a:extLst>
          </p:cNvPr>
          <p:cNvSpPr txBox="1">
            <a:spLocks/>
          </p:cNvSpPr>
          <p:nvPr/>
        </p:nvSpPr>
        <p:spPr>
          <a:xfrm>
            <a:off x="8875642" y="1709531"/>
            <a:ext cx="3117451" cy="29320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As they enter the museum,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declares that he would like to stop by the café. “I see they sell waffle fries. Those are my favorite!” But before stopping by the café, they go to the gift shop. </a:t>
            </a:r>
          </a:p>
        </p:txBody>
      </p:sp>
      <p:pic>
        <p:nvPicPr>
          <p:cNvPr id="4" name="Picture Placeholder 3">
            <a:extLst>
              <a:ext uri="{FF2B5EF4-FFF2-40B4-BE49-F238E27FC236}">
                <a16:creationId xmlns:a16="http://schemas.microsoft.com/office/drawing/2014/main" id="{2665742F-64A8-7640-8345-A3E574ACD94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8595360" cy="6858451"/>
          </a:xfrm>
        </p:spPr>
      </p:pic>
    </p:spTree>
    <p:extLst>
      <p:ext uri="{BB962C8B-B14F-4D97-AF65-F5344CB8AC3E}">
        <p14:creationId xmlns:p14="http://schemas.microsoft.com/office/powerpoint/2010/main" val="375854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DCDAB-489E-7746-A4A4-67C9A9B66192}"/>
              </a:ext>
            </a:extLst>
          </p:cNvPr>
          <p:cNvSpPr/>
          <p:nvPr/>
        </p:nvSpPr>
        <p:spPr>
          <a:xfrm>
            <a:off x="0" y="0"/>
            <a:ext cx="12192000" cy="6858000"/>
          </a:xfrm>
          <a:prstGeom prst="rect">
            <a:avLst/>
          </a:prstGeom>
          <a:solidFill>
            <a:srgbClr val="774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31692B"/>
              </a:highlight>
            </a:endParaRPr>
          </a:p>
        </p:txBody>
      </p:sp>
      <p:sp>
        <p:nvSpPr>
          <p:cNvPr id="6" name="Content Placeholder 2">
            <a:extLst>
              <a:ext uri="{FF2B5EF4-FFF2-40B4-BE49-F238E27FC236}">
                <a16:creationId xmlns:a16="http://schemas.microsoft.com/office/drawing/2014/main" id="{AA43EF60-CCF9-D84B-90E0-D26E9C91878F}"/>
              </a:ext>
            </a:extLst>
          </p:cNvPr>
          <p:cNvSpPr txBox="1">
            <a:spLocks/>
          </p:cNvSpPr>
          <p:nvPr/>
        </p:nvSpPr>
        <p:spPr>
          <a:xfrm>
            <a:off x="202321" y="5013370"/>
            <a:ext cx="11677200" cy="1702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sees the umbrella he wants. It has a beautiful picture of the Arch on it. Then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spots a section with toy souvenirs. He likes the small xylophone and a yo-yo. “These are great souvenirs because they are a shiny silver color just like the Arch, but I can choose only one,” says </a:t>
            </a:r>
            <a:r>
              <a:rPr lang="en-US" sz="22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200" dirty="0">
                <a:solidFill>
                  <a:schemeClr val="accent3">
                    <a:lumMod val="20000"/>
                    <a:lumOff val="80000"/>
                  </a:schemeClr>
                </a:solidFill>
                <a:latin typeface="Arial" panose="020B0604020202020204" pitchFamily="34" charset="0"/>
                <a:cs typeface="Arial" panose="020B0604020202020204" pitchFamily="34" charset="0"/>
              </a:rPr>
              <a:t>. Cooper has an idea! “What if you buy the yo-yo, and I get the xylophone. Then we can take turns using them,” he says. </a:t>
            </a:r>
          </a:p>
        </p:txBody>
      </p:sp>
      <p:pic>
        <p:nvPicPr>
          <p:cNvPr id="4" name="Picture Placeholder 3">
            <a:extLst>
              <a:ext uri="{FF2B5EF4-FFF2-40B4-BE49-F238E27FC236}">
                <a16:creationId xmlns:a16="http://schemas.microsoft.com/office/drawing/2014/main" id="{5C1425D8-B6D1-C64A-B543-75AA3ED229E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070716" y="168966"/>
            <a:ext cx="6050567" cy="4675438"/>
          </a:xfrm>
        </p:spPr>
      </p:pic>
    </p:spTree>
    <p:extLst>
      <p:ext uri="{BB962C8B-B14F-4D97-AF65-F5344CB8AC3E}">
        <p14:creationId xmlns:p14="http://schemas.microsoft.com/office/powerpoint/2010/main" val="102024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66B57E-648A-7F48-A923-E8A940DE0155}"/>
              </a:ext>
            </a:extLst>
          </p:cNvPr>
          <p:cNvSpPr/>
          <p:nvPr/>
        </p:nvSpPr>
        <p:spPr>
          <a:xfrm>
            <a:off x="0" y="0"/>
            <a:ext cx="12192000" cy="6858000"/>
          </a:xfrm>
          <a:prstGeom prst="rect">
            <a:avLst/>
          </a:prstGeom>
          <a:solidFill>
            <a:srgbClr val="CF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A031120-B709-3749-925F-112D9F6A6E01}"/>
              </a:ext>
            </a:extLst>
          </p:cNvPr>
          <p:cNvSpPr txBox="1">
            <a:spLocks/>
          </p:cNvSpPr>
          <p:nvPr/>
        </p:nvSpPr>
        <p:spPr>
          <a:xfrm>
            <a:off x="9124122" y="1272210"/>
            <a:ext cx="2829215" cy="38464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They pay for their souvenirs and then stop by the café for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to enjoy waffle fries and for Cooper to try zucchini fries. As they finish their food,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writes in the notebook the things that they have enjoyed so far while visiting the Arch.</a:t>
            </a:r>
          </a:p>
        </p:txBody>
      </p:sp>
      <p:pic>
        <p:nvPicPr>
          <p:cNvPr id="4" name="Picture Placeholder 3">
            <a:extLst>
              <a:ext uri="{FF2B5EF4-FFF2-40B4-BE49-F238E27FC236}">
                <a16:creationId xmlns:a16="http://schemas.microsoft.com/office/drawing/2014/main" id="{3BECC54C-A9CC-8E4E-BC5C-7AE2AB78624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8875060" cy="6858000"/>
          </a:xfrm>
        </p:spPr>
      </p:pic>
    </p:spTree>
    <p:extLst>
      <p:ext uri="{BB962C8B-B14F-4D97-AF65-F5344CB8AC3E}">
        <p14:creationId xmlns:p14="http://schemas.microsoft.com/office/powerpoint/2010/main" val="102882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32FF7E-E243-994F-BEB7-99DC2428F267}"/>
              </a:ext>
            </a:extLst>
          </p:cNvPr>
          <p:cNvSpPr/>
          <p:nvPr/>
        </p:nvSpPr>
        <p:spPr>
          <a:xfrm>
            <a:off x="0" y="0"/>
            <a:ext cx="4025030" cy="6858000"/>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93550657-36F0-6A4F-AF9B-85E5CB4DEE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299791" y="-4205"/>
            <a:ext cx="8892209" cy="6871252"/>
          </a:xfrm>
        </p:spPr>
      </p:pic>
      <p:sp>
        <p:nvSpPr>
          <p:cNvPr id="6" name="Content Placeholder 2">
            <a:extLst>
              <a:ext uri="{FF2B5EF4-FFF2-40B4-BE49-F238E27FC236}">
                <a16:creationId xmlns:a16="http://schemas.microsoft.com/office/drawing/2014/main" id="{E0D4D389-FE10-9042-B97A-B38B9B0EA984}"/>
              </a:ext>
            </a:extLst>
          </p:cNvPr>
          <p:cNvSpPr txBox="1">
            <a:spLocks/>
          </p:cNvSpPr>
          <p:nvPr/>
        </p:nvSpPr>
        <p:spPr>
          <a:xfrm>
            <a:off x="210439" y="496956"/>
            <a:ext cx="2938547" cy="61324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For the letter </a:t>
            </a:r>
            <a:r>
              <a:rPr lang="en-US" sz="2200" b="1" dirty="0">
                <a:latin typeface="Arial" panose="020B0604020202020204" pitchFamily="34" charset="0"/>
                <a:cs typeface="Arial" panose="020B0604020202020204" pitchFamily="34" charset="0"/>
              </a:rPr>
              <a:t>V</a:t>
            </a:r>
            <a:r>
              <a:rPr lang="en-US" sz="2200" dirty="0">
                <a:latin typeface="Arial" panose="020B0604020202020204" pitchFamily="34" charset="0"/>
                <a:cs typeface="Arial" panose="020B0604020202020204" pitchFamily="34" charset="0"/>
              </a:rPr>
              <a:t>, he writes </a:t>
            </a:r>
            <a:r>
              <a:rPr lang="en-US" sz="2200" b="1" dirty="0">
                <a:latin typeface="Arial" panose="020B0604020202020204" pitchFamily="34" charset="0"/>
                <a:cs typeface="Arial" panose="020B0604020202020204" pitchFamily="34" charset="0"/>
              </a:rPr>
              <a:t>violinist</a:t>
            </a:r>
            <a:r>
              <a:rPr lang="en-US" sz="2200" dirty="0">
                <a:latin typeface="Arial" panose="020B0604020202020204" pitchFamily="34" charset="0"/>
                <a:cs typeface="Arial" panose="020B0604020202020204" pitchFamily="34" charset="0"/>
              </a:rPr>
              <a:t> for the cat who played sweet music in the park. For the letter </a:t>
            </a:r>
            <a:r>
              <a:rPr lang="en-US" sz="2200" b="1" dirty="0">
                <a:latin typeface="Arial" panose="020B0604020202020204" pitchFamily="34" charset="0"/>
                <a:cs typeface="Arial" panose="020B0604020202020204" pitchFamily="34" charset="0"/>
              </a:rPr>
              <a:t>W</a:t>
            </a:r>
            <a:r>
              <a:rPr lang="en-US" sz="2200" dirty="0">
                <a:latin typeface="Arial" panose="020B0604020202020204" pitchFamily="34" charset="0"/>
                <a:cs typeface="Arial" panose="020B0604020202020204" pitchFamily="34" charset="0"/>
              </a:rPr>
              <a:t>, he writes </a:t>
            </a:r>
            <a:r>
              <a:rPr lang="en-US" sz="2200" b="1" dirty="0">
                <a:latin typeface="Arial" panose="020B0604020202020204" pitchFamily="34" charset="0"/>
                <a:cs typeface="Arial" panose="020B0604020202020204" pitchFamily="34" charset="0"/>
              </a:rPr>
              <a:t>waffle fries</a:t>
            </a:r>
            <a:r>
              <a:rPr lang="en-US" sz="2200" dirty="0">
                <a:latin typeface="Arial" panose="020B0604020202020204" pitchFamily="34" charset="0"/>
                <a:cs typeface="Arial" panose="020B0604020202020204" pitchFamily="34" charset="0"/>
              </a:rPr>
              <a:t>. He writes </a:t>
            </a:r>
            <a:r>
              <a:rPr lang="en-US" sz="2200" b="1" dirty="0">
                <a:latin typeface="Arial" panose="020B0604020202020204" pitchFamily="34" charset="0"/>
                <a:cs typeface="Arial" panose="020B0604020202020204" pitchFamily="34" charset="0"/>
              </a:rPr>
              <a:t>xylophone</a:t>
            </a:r>
            <a:r>
              <a:rPr lang="en-US" sz="2200" dirty="0">
                <a:latin typeface="Arial" panose="020B0604020202020204" pitchFamily="34" charset="0"/>
                <a:cs typeface="Arial" panose="020B0604020202020204" pitchFamily="34" charset="0"/>
              </a:rPr>
              <a:t> next to </a:t>
            </a:r>
            <a:r>
              <a:rPr lang="en-US" sz="2200" b="1" dirty="0">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yo-yo</a:t>
            </a:r>
            <a:r>
              <a:rPr lang="en-US" sz="2200" dirty="0">
                <a:latin typeface="Arial" panose="020B0604020202020204" pitchFamily="34" charset="0"/>
                <a:cs typeface="Arial" panose="020B0604020202020204" pitchFamily="34" charset="0"/>
              </a:rPr>
              <a:t> next to </a:t>
            </a:r>
            <a:r>
              <a:rPr lang="en-US" sz="2200" b="1" dirty="0">
                <a:latin typeface="Arial" panose="020B0604020202020204" pitchFamily="34" charset="0"/>
                <a:cs typeface="Arial" panose="020B0604020202020204" pitchFamily="34" charset="0"/>
              </a:rPr>
              <a:t>Y</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zucchini</a:t>
            </a:r>
            <a:r>
              <a:rPr lang="en-US" sz="2200" dirty="0">
                <a:latin typeface="Arial" panose="020B0604020202020204" pitchFamily="34" charset="0"/>
                <a:cs typeface="Arial" panose="020B0604020202020204" pitchFamily="34" charset="0"/>
              </a:rPr>
              <a:t> fries next to </a:t>
            </a:r>
            <a:r>
              <a:rPr lang="en-US" sz="2200" b="1" dirty="0">
                <a:latin typeface="Arial" panose="020B0604020202020204" pitchFamily="34" charset="0"/>
                <a:cs typeface="Arial" panose="020B0604020202020204" pitchFamily="34" charset="0"/>
              </a:rPr>
              <a:t>Z</a:t>
            </a:r>
            <a:r>
              <a:rPr lang="en-US" sz="2200" dirty="0">
                <a:latin typeface="Arial" panose="020B0604020202020204" pitchFamily="34" charset="0"/>
                <a:cs typeface="Arial" panose="020B0604020202020204" pitchFamily="34" charset="0"/>
              </a:rPr>
              <a:t>. “Now I’m ready to learn more about the history of Missouri and how they built the Arch,” says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“And I’m ready for the best part—riding the elevator to the top!” says Cooper.</a:t>
            </a:r>
          </a:p>
        </p:txBody>
      </p:sp>
    </p:spTree>
    <p:extLst>
      <p:ext uri="{BB962C8B-B14F-4D97-AF65-F5344CB8AC3E}">
        <p14:creationId xmlns:p14="http://schemas.microsoft.com/office/powerpoint/2010/main" val="71621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20A874-BAFA-1542-B57F-02EEB2C7AAB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BD9710A-5360-3F4D-977C-C338CC86104D}"/>
              </a:ext>
            </a:extLst>
          </p:cNvPr>
          <p:cNvSpPr txBox="1">
            <a:spLocks/>
          </p:cNvSpPr>
          <p:nvPr/>
        </p:nvSpPr>
        <p:spPr>
          <a:xfrm>
            <a:off x="9211917" y="1530628"/>
            <a:ext cx="2723321" cy="4025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As they finish their day, Cooper and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look at the list in their notebook. They are happy about everything and everyone they saw and enjoyed from A to Z on their great journey to see the St. Louis Arch! </a:t>
            </a:r>
          </a:p>
        </p:txBody>
      </p:sp>
      <p:pic>
        <p:nvPicPr>
          <p:cNvPr id="4" name="Picture Placeholder 3">
            <a:extLst>
              <a:ext uri="{FF2B5EF4-FFF2-40B4-BE49-F238E27FC236}">
                <a16:creationId xmlns:a16="http://schemas.microsoft.com/office/drawing/2014/main" id="{F8D30F09-8A6B-544B-8E7A-2CD88713E4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8895522" cy="6873812"/>
          </a:xfrm>
        </p:spPr>
      </p:pic>
    </p:spTree>
    <p:extLst>
      <p:ext uri="{BB962C8B-B14F-4D97-AF65-F5344CB8AC3E}">
        <p14:creationId xmlns:p14="http://schemas.microsoft.com/office/powerpoint/2010/main" val="210479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389026-C707-A147-A530-DABA2A59B434}"/>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359EA790-EFA7-5842-B133-75EBA8FCDA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851921" y="211689"/>
            <a:ext cx="8488159" cy="5608997"/>
          </a:xfrm>
        </p:spPr>
      </p:pic>
      <p:sp>
        <p:nvSpPr>
          <p:cNvPr id="3" name="Content Placeholder 2">
            <a:extLst>
              <a:ext uri="{FF2B5EF4-FFF2-40B4-BE49-F238E27FC236}">
                <a16:creationId xmlns:a16="http://schemas.microsoft.com/office/drawing/2014/main" id="{65B2BA92-3629-E149-B067-994CE98AD2B1}"/>
              </a:ext>
            </a:extLst>
          </p:cNvPr>
          <p:cNvSpPr txBox="1">
            <a:spLocks/>
          </p:cNvSpPr>
          <p:nvPr/>
        </p:nvSpPr>
        <p:spPr>
          <a:xfrm>
            <a:off x="221024" y="6090035"/>
            <a:ext cx="11749952" cy="4680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and Cooper are travelling in an RV. </a:t>
            </a: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drives</a:t>
            </a:r>
            <a:r>
              <a:rPr lang="en-US" sz="2400" dirty="0">
                <a:latin typeface="Arial" panose="020B0604020202020204" pitchFamily="34" charset="0"/>
                <a:cs typeface="Arial" panose="020B0604020202020204" pitchFamily="34" charset="0"/>
              </a:rPr>
              <a:t> and Cooper helps with directions. </a:t>
            </a:r>
          </a:p>
        </p:txBody>
      </p:sp>
    </p:spTree>
    <p:extLst>
      <p:ext uri="{BB962C8B-B14F-4D97-AF65-F5344CB8AC3E}">
        <p14:creationId xmlns:p14="http://schemas.microsoft.com/office/powerpoint/2010/main" val="132507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38383F-41F4-A347-B108-F289643A9FE2}"/>
              </a:ext>
            </a:extLst>
          </p:cNvPr>
          <p:cNvSpPr/>
          <p:nvPr/>
        </p:nvSpPr>
        <p:spPr>
          <a:xfrm>
            <a:off x="8166970" y="0"/>
            <a:ext cx="4025030" cy="6858000"/>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054CA6C6-BD90-5145-A4A2-56971C6232D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0757" y="0"/>
            <a:ext cx="8875058" cy="6857999"/>
          </a:xfrm>
        </p:spPr>
      </p:pic>
      <p:sp>
        <p:nvSpPr>
          <p:cNvPr id="6" name="Content Placeholder 2">
            <a:extLst>
              <a:ext uri="{FF2B5EF4-FFF2-40B4-BE49-F238E27FC236}">
                <a16:creationId xmlns:a16="http://schemas.microsoft.com/office/drawing/2014/main" id="{768926A4-8197-7B46-AA14-0DB030C893F9}"/>
              </a:ext>
            </a:extLst>
          </p:cNvPr>
          <p:cNvSpPr txBox="1">
            <a:spLocks/>
          </p:cNvSpPr>
          <p:nvPr/>
        </p:nvSpPr>
        <p:spPr>
          <a:xfrm>
            <a:off x="8948540" y="1736656"/>
            <a:ext cx="3099221" cy="33846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 and Cooper have a book they will use to keep track of things they want to take with them and things they will see and do along the road from A to Z.</a:t>
            </a:r>
          </a:p>
        </p:txBody>
      </p:sp>
    </p:spTree>
    <p:extLst>
      <p:ext uri="{BB962C8B-B14F-4D97-AF65-F5344CB8AC3E}">
        <p14:creationId xmlns:p14="http://schemas.microsoft.com/office/powerpoint/2010/main" val="351327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0460E2C-F552-A345-A74D-DE865A1641E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311391" y="1"/>
            <a:ext cx="8880609" cy="6862288"/>
          </a:xfrm>
        </p:spPr>
      </p:pic>
      <p:sp>
        <p:nvSpPr>
          <p:cNvPr id="6" name="Rectangle 5">
            <a:extLst>
              <a:ext uri="{FF2B5EF4-FFF2-40B4-BE49-F238E27FC236}">
                <a16:creationId xmlns:a16="http://schemas.microsoft.com/office/drawing/2014/main" id="{D132B0A9-09AF-3343-9ED1-4B3E994A6F7C}"/>
              </a:ext>
            </a:extLst>
          </p:cNvPr>
          <p:cNvSpPr/>
          <p:nvPr/>
        </p:nvSpPr>
        <p:spPr>
          <a:xfrm>
            <a:off x="0" y="0"/>
            <a:ext cx="439782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5C016442-D51B-A640-AEE4-74B708EF84CC}"/>
              </a:ext>
            </a:extLst>
          </p:cNvPr>
          <p:cNvSpPr txBox="1">
            <a:spLocks/>
          </p:cNvSpPr>
          <p:nvPr/>
        </p:nvSpPr>
        <p:spPr>
          <a:xfrm>
            <a:off x="221024" y="402769"/>
            <a:ext cx="4013520" cy="645523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As they get ready to get on the road, they add things to their book that they want to take. They stop by the store and get apples for Cooper. It is his favorite snack. “Apple slices will be a delicious treat for me, so I will write </a:t>
            </a:r>
            <a:r>
              <a:rPr lang="en-US" sz="2400" b="1" dirty="0">
                <a:solidFill>
                  <a:schemeClr val="bg1"/>
                </a:solidFill>
                <a:latin typeface="Arial" panose="020B0604020202020204" pitchFamily="34" charset="0"/>
                <a:cs typeface="Arial" panose="020B0604020202020204" pitchFamily="34" charset="0"/>
              </a:rPr>
              <a:t>apples </a:t>
            </a:r>
            <a:r>
              <a:rPr lang="en-US" sz="2400" dirty="0">
                <a:solidFill>
                  <a:schemeClr val="bg1"/>
                </a:solidFill>
                <a:latin typeface="Arial" panose="020B0604020202020204" pitchFamily="34" charset="0"/>
                <a:cs typeface="Arial" panose="020B0604020202020204" pitchFamily="34" charset="0"/>
              </a:rPr>
              <a:t>next to </a:t>
            </a:r>
            <a:r>
              <a:rPr lang="en-US" sz="2400" b="1" dirty="0">
                <a:solidFill>
                  <a:schemeClr val="bg1"/>
                </a:solidFill>
                <a:latin typeface="Arial" panose="020B0604020202020204" pitchFamily="34" charset="0"/>
                <a:cs typeface="Arial" panose="020B0604020202020204" pitchFamily="34" charset="0"/>
              </a:rPr>
              <a:t>A</a:t>
            </a:r>
            <a:r>
              <a:rPr lang="en-US" sz="2400" dirty="0">
                <a:solidFill>
                  <a:schemeClr val="bg1"/>
                </a:solidFill>
                <a:latin typeface="Arial" panose="020B0604020202020204" pitchFamily="34" charset="0"/>
                <a:cs typeface="Arial" panose="020B0604020202020204" pitchFamily="34" charset="0"/>
              </a:rPr>
              <a:t>,”</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says Cooper. </a:t>
            </a:r>
            <a:r>
              <a:rPr lang="en-US" sz="2400" dirty="0" err="1">
                <a:solidFill>
                  <a:schemeClr val="bg1"/>
                </a:solidFill>
                <a:latin typeface="Arial" panose="020B0604020202020204" pitchFamily="34" charset="0"/>
                <a:cs typeface="Arial" panose="020B0604020202020204" pitchFamily="34" charset="0"/>
              </a:rPr>
              <a:t>Nizzy</a:t>
            </a:r>
            <a:r>
              <a:rPr lang="en-US" sz="2400" dirty="0">
                <a:solidFill>
                  <a:schemeClr val="bg1"/>
                </a:solidFill>
                <a:latin typeface="Arial" panose="020B0604020202020204" pitchFamily="34" charset="0"/>
                <a:cs typeface="Arial" panose="020B0604020202020204" pitchFamily="34" charset="0"/>
              </a:rPr>
              <a:t> likes freshly baked treats, so they add </a:t>
            </a:r>
            <a:r>
              <a:rPr lang="en-US" sz="2400" b="1" dirty="0">
                <a:solidFill>
                  <a:schemeClr val="bg1"/>
                </a:solidFill>
                <a:latin typeface="Arial" panose="020B0604020202020204" pitchFamily="34" charset="0"/>
                <a:cs typeface="Arial" panose="020B0604020202020204" pitchFamily="34" charset="0"/>
              </a:rPr>
              <a:t>baker </a:t>
            </a:r>
            <a:r>
              <a:rPr lang="en-US" sz="2400" dirty="0">
                <a:solidFill>
                  <a:schemeClr val="bg1"/>
                </a:solidFill>
                <a:latin typeface="Arial" panose="020B0604020202020204" pitchFamily="34" charset="0"/>
                <a:cs typeface="Arial" panose="020B0604020202020204" pitchFamily="34" charset="0"/>
              </a:rPr>
              <a:t>next to </a:t>
            </a:r>
            <a:r>
              <a:rPr lang="en-US" sz="2400" b="1" dirty="0">
                <a:solidFill>
                  <a:schemeClr val="bg1"/>
                </a:solidFill>
                <a:latin typeface="Arial" panose="020B0604020202020204" pitchFamily="34" charset="0"/>
                <a:cs typeface="Arial" panose="020B0604020202020204" pitchFamily="34" charset="0"/>
              </a:rPr>
              <a:t>B</a:t>
            </a:r>
            <a:r>
              <a:rPr lang="en-US" sz="2400" dirty="0">
                <a:solidFill>
                  <a:schemeClr val="bg1"/>
                </a:solidFill>
                <a:latin typeface="Arial" panose="020B0604020202020204" pitchFamily="34" charset="0"/>
                <a:cs typeface="Arial" panose="020B0604020202020204" pitchFamily="34" charset="0"/>
              </a:rPr>
              <a:t>.</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“Felipe the baker will have some fresh cookies for me,” says </a:t>
            </a:r>
            <a:r>
              <a:rPr lang="en-US" sz="2400" dirty="0" err="1">
                <a:solidFill>
                  <a:schemeClr val="bg1"/>
                </a:solidFill>
                <a:latin typeface="Arial" panose="020B0604020202020204" pitchFamily="34" charset="0"/>
                <a:cs typeface="Arial" panose="020B0604020202020204" pitchFamily="34" charset="0"/>
              </a:rPr>
              <a:t>Nizzy</a:t>
            </a:r>
            <a:r>
              <a:rPr lang="en-US" sz="2400" dirty="0">
                <a:solidFill>
                  <a:schemeClr val="bg1"/>
                </a:solidFill>
                <a:latin typeface="Arial" panose="020B0604020202020204" pitchFamily="34" charset="0"/>
                <a:cs typeface="Arial" panose="020B0604020202020204" pitchFamily="34" charset="0"/>
              </a:rPr>
              <a:t>. </a:t>
            </a:r>
          </a:p>
          <a:p>
            <a:pPr marL="0" indent="0">
              <a:buNone/>
            </a:pPr>
            <a:r>
              <a:rPr lang="en-US" sz="2400" dirty="0">
                <a:solidFill>
                  <a:schemeClr val="bg1"/>
                </a:solidFill>
                <a:latin typeface="Arial" panose="020B0604020202020204" pitchFamily="34" charset="0"/>
                <a:cs typeface="Arial" panose="020B0604020202020204" pitchFamily="34" charset="0"/>
              </a:rPr>
              <a:t> </a:t>
            </a:r>
          </a:p>
          <a:p>
            <a:pPr marL="0" indent="0">
              <a:buNone/>
            </a:pPr>
            <a:r>
              <a:rPr lang="en-US" sz="2400" dirty="0">
                <a:solidFill>
                  <a:schemeClr val="bg1"/>
                </a:solidFill>
                <a:latin typeface="Arial" panose="020B0604020202020204" pitchFamily="34" charset="0"/>
                <a:cs typeface="Arial" panose="020B0604020202020204" pitchFamily="34" charset="0"/>
              </a:rPr>
              <a:t>Their friend </a:t>
            </a:r>
            <a:r>
              <a:rPr lang="en-US" sz="2400" dirty="0" err="1">
                <a:solidFill>
                  <a:schemeClr val="bg1"/>
                </a:solidFill>
                <a:latin typeface="Arial" panose="020B0604020202020204" pitchFamily="34" charset="0"/>
                <a:cs typeface="Arial" panose="020B0604020202020204" pitchFamily="34" charset="0"/>
              </a:rPr>
              <a:t>Mookey</a:t>
            </a:r>
            <a:r>
              <a:rPr lang="en-US" sz="2400" dirty="0">
                <a:solidFill>
                  <a:schemeClr val="bg1"/>
                </a:solidFill>
                <a:latin typeface="Arial" panose="020B0604020202020204" pitchFamily="34" charset="0"/>
                <a:cs typeface="Arial" panose="020B0604020202020204" pitchFamily="34" charset="0"/>
              </a:rPr>
              <a:t> is a cashier at the store. They add </a:t>
            </a:r>
            <a:r>
              <a:rPr lang="en-US" sz="2400" b="1" dirty="0">
                <a:solidFill>
                  <a:schemeClr val="bg1"/>
                </a:solidFill>
                <a:latin typeface="Arial" panose="020B0604020202020204" pitchFamily="34" charset="0"/>
                <a:cs typeface="Arial" panose="020B0604020202020204" pitchFamily="34" charset="0"/>
              </a:rPr>
              <a:t>cashier </a:t>
            </a:r>
            <a:r>
              <a:rPr lang="en-US" sz="2400" dirty="0">
                <a:solidFill>
                  <a:schemeClr val="bg1"/>
                </a:solidFill>
                <a:latin typeface="Arial" panose="020B0604020202020204" pitchFamily="34" charset="0"/>
                <a:cs typeface="Arial" panose="020B0604020202020204" pitchFamily="34" charset="0"/>
              </a:rPr>
              <a:t>next to </a:t>
            </a:r>
            <a:r>
              <a:rPr lang="en-US" sz="2400" b="1" dirty="0">
                <a:solidFill>
                  <a:schemeClr val="bg1"/>
                </a:solidFill>
                <a:latin typeface="Arial" panose="020B0604020202020204" pitchFamily="34" charset="0"/>
                <a:cs typeface="Arial" panose="020B0604020202020204" pitchFamily="34" charset="0"/>
              </a:rPr>
              <a:t>C </a:t>
            </a:r>
            <a:r>
              <a:rPr lang="en-US" sz="2400" dirty="0">
                <a:solidFill>
                  <a:schemeClr val="bg1"/>
                </a:solidFill>
                <a:latin typeface="Arial" panose="020B0604020202020204" pitchFamily="34" charset="0"/>
                <a:cs typeface="Arial" panose="020B0604020202020204" pitchFamily="34" charset="0"/>
              </a:rPr>
              <a:t>so that they are sure to stop by to pay and say hi. </a:t>
            </a:r>
          </a:p>
        </p:txBody>
      </p:sp>
    </p:spTree>
    <p:extLst>
      <p:ext uri="{BB962C8B-B14F-4D97-AF65-F5344CB8AC3E}">
        <p14:creationId xmlns:p14="http://schemas.microsoft.com/office/powerpoint/2010/main" val="168842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3481C5-76E3-B14E-B619-7FA28EF6DDB1}"/>
              </a:ext>
            </a:extLst>
          </p:cNvPr>
          <p:cNvSpPr/>
          <p:nvPr/>
        </p:nvSpPr>
        <p:spPr>
          <a:xfrm>
            <a:off x="0" y="0"/>
            <a:ext cx="12192000" cy="6858000"/>
          </a:xfrm>
          <a:prstGeom prst="rect">
            <a:avLst/>
          </a:prstGeom>
          <a:solidFill>
            <a:srgbClr val="CF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4676F596-DB9C-0F47-B641-E7BA8ECD13C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832298" y="163285"/>
            <a:ext cx="6527405" cy="5043903"/>
          </a:xfrm>
        </p:spPr>
      </p:pic>
      <p:sp>
        <p:nvSpPr>
          <p:cNvPr id="5" name="Content Placeholder 2">
            <a:extLst>
              <a:ext uri="{FF2B5EF4-FFF2-40B4-BE49-F238E27FC236}">
                <a16:creationId xmlns:a16="http://schemas.microsoft.com/office/drawing/2014/main" id="{7629C7D7-2630-5740-9E98-164880D5A3A0}"/>
              </a:ext>
            </a:extLst>
          </p:cNvPr>
          <p:cNvSpPr txBox="1">
            <a:spLocks/>
          </p:cNvSpPr>
          <p:nvPr/>
        </p:nvSpPr>
        <p:spPr>
          <a:xfrm>
            <a:off x="370115" y="5355772"/>
            <a:ext cx="11451770" cy="15022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Arial" panose="020B0604020202020204" pitchFamily="34" charset="0"/>
                <a:cs typeface="Arial" panose="020B0604020202020204" pitchFamily="34" charset="0"/>
              </a:rPr>
              <a:t>They go into the store with their list in hand and get the apples.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chooses some freshly baked cookies. </a:t>
            </a:r>
            <a:r>
              <a:rPr lang="en-US" sz="2200" dirty="0" err="1">
                <a:latin typeface="Arial" panose="020B0604020202020204" pitchFamily="34" charset="0"/>
                <a:cs typeface="Arial" panose="020B0604020202020204" pitchFamily="34" charset="0"/>
              </a:rPr>
              <a:t>Nizzy</a:t>
            </a:r>
            <a:r>
              <a:rPr lang="en-US" sz="2200" dirty="0">
                <a:latin typeface="Arial" panose="020B0604020202020204" pitchFamily="34" charset="0"/>
                <a:cs typeface="Arial" panose="020B0604020202020204" pitchFamily="34" charset="0"/>
              </a:rPr>
              <a:t> remembers that they need to keep their dishes clean, so he adds </a:t>
            </a:r>
            <a:r>
              <a:rPr lang="en-US" sz="2200" b="1" dirty="0">
                <a:latin typeface="Arial" panose="020B0604020202020204" pitchFamily="34" charset="0"/>
                <a:cs typeface="Arial" panose="020B0604020202020204" pitchFamily="34" charset="0"/>
              </a:rPr>
              <a:t>dish soap</a:t>
            </a:r>
            <a:r>
              <a:rPr lang="en-US" sz="2200" dirty="0">
                <a:latin typeface="Arial" panose="020B0604020202020204" pitchFamily="34" charset="0"/>
                <a:cs typeface="Arial" panose="020B0604020202020204" pitchFamily="34" charset="0"/>
              </a:rPr>
              <a:t> to the list next to </a:t>
            </a:r>
            <a:r>
              <a:rPr lang="en-US" sz="2200" b="1" dirty="0">
                <a:latin typeface="Arial" panose="020B0604020202020204" pitchFamily="34" charset="0"/>
                <a:cs typeface="Arial" panose="020B0604020202020204" pitchFamily="34" charset="0"/>
              </a:rPr>
              <a:t>D</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Mookey</a:t>
            </a:r>
            <a:r>
              <a:rPr lang="en-US" sz="2200" dirty="0">
                <a:latin typeface="Arial" panose="020B0604020202020204" pitchFamily="34" charset="0"/>
                <a:cs typeface="Arial" panose="020B0604020202020204" pitchFamily="34" charset="0"/>
              </a:rPr>
              <a:t> is helpful and sweet, and she tells them, “Good luck on your trip, my friends!”</a:t>
            </a:r>
          </a:p>
        </p:txBody>
      </p:sp>
    </p:spTree>
    <p:extLst>
      <p:ext uri="{BB962C8B-B14F-4D97-AF65-F5344CB8AC3E}">
        <p14:creationId xmlns:p14="http://schemas.microsoft.com/office/powerpoint/2010/main" val="299801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2E8AF-94E5-B846-A2D3-062E6B4A632D}"/>
              </a:ext>
            </a:extLst>
          </p:cNvPr>
          <p:cNvSpPr/>
          <p:nvPr/>
        </p:nvSpPr>
        <p:spPr>
          <a:xfrm>
            <a:off x="8166970" y="0"/>
            <a:ext cx="4025030" cy="6858000"/>
          </a:xfrm>
          <a:prstGeom prst="rect">
            <a:avLst/>
          </a:prstGeom>
          <a:solidFill>
            <a:srgbClr val="FF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DABC08EF-5911-8949-B940-A55B3E54D93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8412480" cy="6862554"/>
          </a:xfrm>
        </p:spPr>
      </p:pic>
      <p:sp>
        <p:nvSpPr>
          <p:cNvPr id="6" name="Content Placeholder 2">
            <a:extLst>
              <a:ext uri="{FF2B5EF4-FFF2-40B4-BE49-F238E27FC236}">
                <a16:creationId xmlns:a16="http://schemas.microsoft.com/office/drawing/2014/main" id="{56DA613B-07FD-A247-8F2E-E69548CCCE05}"/>
              </a:ext>
            </a:extLst>
          </p:cNvPr>
          <p:cNvSpPr txBox="1">
            <a:spLocks/>
          </p:cNvSpPr>
          <p:nvPr/>
        </p:nvSpPr>
        <p:spPr>
          <a:xfrm>
            <a:off x="8571750" y="1803749"/>
            <a:ext cx="3460980" cy="3532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Back at the RV, Cooper writes </a:t>
            </a:r>
            <a:r>
              <a:rPr lang="en-US" sz="2400" b="1" dirty="0">
                <a:latin typeface="Arial" panose="020B0604020202020204" pitchFamily="34" charset="0"/>
                <a:cs typeface="Arial" panose="020B0604020202020204" pitchFamily="34" charset="0"/>
              </a:rPr>
              <a:t>eggs</a:t>
            </a:r>
            <a:r>
              <a:rPr lang="en-US" sz="2400" dirty="0">
                <a:latin typeface="Arial" panose="020B0604020202020204" pitchFamily="34" charset="0"/>
                <a:cs typeface="Arial" panose="020B0604020202020204" pitchFamily="34" charset="0"/>
              </a:rPr>
              <a:t> next to </a:t>
            </a:r>
            <a:r>
              <a:rPr lang="en-US" sz="2400" b="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flashlight</a:t>
            </a:r>
            <a:r>
              <a:rPr lang="en-US" sz="2400" dirty="0">
                <a:latin typeface="Arial" panose="020B0604020202020204" pitchFamily="34" charset="0"/>
                <a:cs typeface="Arial" panose="020B0604020202020204" pitchFamily="34" charset="0"/>
              </a:rPr>
              <a:t> next to </a:t>
            </a: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in the book. He checks the fridge for eggs. They have 12. He also checks the drawer for his flashlight, and he sees one for him and another for </a:t>
            </a:r>
            <a:r>
              <a:rPr lang="en-US" sz="2400" dirty="0" err="1">
                <a:latin typeface="Arial" panose="020B0604020202020204" pitchFamily="34" charset="0"/>
                <a:cs typeface="Arial" panose="020B0604020202020204" pitchFamily="34" charset="0"/>
              </a:rPr>
              <a:t>Nizzy</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00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BD7075-E34E-0D47-8490-D96E7A196EFB}"/>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C5A1F768-CB32-5140-9F2D-8C0B548949A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779520" y="0"/>
            <a:ext cx="8412480" cy="6858000"/>
          </a:xfrm>
        </p:spPr>
      </p:pic>
      <p:sp>
        <p:nvSpPr>
          <p:cNvPr id="5" name="Content Placeholder 2">
            <a:extLst>
              <a:ext uri="{FF2B5EF4-FFF2-40B4-BE49-F238E27FC236}">
                <a16:creationId xmlns:a16="http://schemas.microsoft.com/office/drawing/2014/main" id="{7624D3FA-F0DB-E741-8ABE-025E9601092D}"/>
              </a:ext>
            </a:extLst>
          </p:cNvPr>
          <p:cNvSpPr txBox="1">
            <a:spLocks/>
          </p:cNvSpPr>
          <p:nvPr/>
        </p:nvSpPr>
        <p:spPr>
          <a:xfrm>
            <a:off x="212943" y="1424836"/>
            <a:ext cx="3382027" cy="4008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solidFill>
                  <a:schemeClr val="accent3">
                    <a:lumMod val="20000"/>
                    <a:lumOff val="80000"/>
                  </a:schemeClr>
                </a:solidFill>
                <a:latin typeface="Arial" panose="020B0604020202020204" pitchFamily="34" charset="0"/>
                <a:cs typeface="Arial" panose="020B0604020202020204" pitchFamily="34" charset="0"/>
              </a:rPr>
              <a:t>Nizzy</a:t>
            </a:r>
            <a:r>
              <a:rPr lang="en-US" sz="2400" dirty="0">
                <a:solidFill>
                  <a:schemeClr val="accent3">
                    <a:lumMod val="20000"/>
                    <a:lumOff val="80000"/>
                  </a:schemeClr>
                </a:solidFill>
                <a:latin typeface="Arial" panose="020B0604020202020204" pitchFamily="34" charset="0"/>
                <a:cs typeface="Arial" panose="020B0604020202020204" pitchFamily="34" charset="0"/>
              </a:rPr>
              <a:t> reminds Cooper that it is time to get some gas. Cooper adds </a:t>
            </a:r>
            <a:r>
              <a:rPr lang="en-US" sz="2400" b="1" dirty="0">
                <a:solidFill>
                  <a:schemeClr val="accent3">
                    <a:lumMod val="20000"/>
                    <a:lumOff val="80000"/>
                  </a:schemeClr>
                </a:solidFill>
                <a:latin typeface="Arial" panose="020B0604020202020204" pitchFamily="34" charset="0"/>
                <a:cs typeface="Arial" panose="020B0604020202020204" pitchFamily="34" charset="0"/>
              </a:rPr>
              <a:t>gas</a:t>
            </a:r>
            <a:r>
              <a:rPr lang="en-US" sz="2400" dirty="0">
                <a:solidFill>
                  <a:schemeClr val="accent3">
                    <a:lumMod val="20000"/>
                    <a:lumOff val="80000"/>
                  </a:schemeClr>
                </a:solidFill>
                <a:latin typeface="Arial" panose="020B0604020202020204" pitchFamily="34" charset="0"/>
                <a:cs typeface="Arial" panose="020B0604020202020204" pitchFamily="34" charset="0"/>
              </a:rPr>
              <a:t> next to </a:t>
            </a:r>
            <a:r>
              <a:rPr lang="en-US" sz="2400" b="1" dirty="0">
                <a:solidFill>
                  <a:schemeClr val="accent3">
                    <a:lumMod val="20000"/>
                    <a:lumOff val="80000"/>
                  </a:schemeClr>
                </a:solidFill>
                <a:latin typeface="Arial" panose="020B0604020202020204" pitchFamily="34" charset="0"/>
                <a:cs typeface="Arial" panose="020B0604020202020204" pitchFamily="34" charset="0"/>
              </a:rPr>
              <a:t>G</a:t>
            </a:r>
            <a:r>
              <a:rPr lang="en-US" sz="2400" dirty="0">
                <a:solidFill>
                  <a:schemeClr val="accent3">
                    <a:lumMod val="20000"/>
                    <a:lumOff val="80000"/>
                  </a:schemeClr>
                </a:solidFill>
                <a:latin typeface="Arial" panose="020B0604020202020204" pitchFamily="34" charset="0"/>
                <a:cs typeface="Arial" panose="020B0604020202020204" pitchFamily="34" charset="0"/>
              </a:rPr>
              <a:t> in the book. They drive to </a:t>
            </a:r>
            <a:r>
              <a:rPr lang="en-US" sz="2400" dirty="0" err="1">
                <a:solidFill>
                  <a:schemeClr val="accent3">
                    <a:lumMod val="20000"/>
                    <a:lumOff val="80000"/>
                  </a:schemeClr>
                </a:solidFill>
                <a:latin typeface="Arial" panose="020B0604020202020204" pitchFamily="34" charset="0"/>
                <a:cs typeface="Arial" panose="020B0604020202020204" pitchFamily="34" charset="0"/>
              </a:rPr>
              <a:t>Rudee’s</a:t>
            </a:r>
            <a:r>
              <a:rPr lang="en-US" sz="2400" dirty="0">
                <a:solidFill>
                  <a:schemeClr val="accent3">
                    <a:lumMod val="20000"/>
                    <a:lumOff val="80000"/>
                  </a:schemeClr>
                </a:solidFill>
                <a:latin typeface="Arial" panose="020B0604020202020204" pitchFamily="34" charset="0"/>
                <a:cs typeface="Arial" panose="020B0604020202020204" pitchFamily="34" charset="0"/>
              </a:rPr>
              <a:t> Gas Station. </a:t>
            </a:r>
            <a:r>
              <a:rPr lang="en-US" sz="2400" dirty="0" err="1">
                <a:solidFill>
                  <a:schemeClr val="accent3">
                    <a:lumMod val="20000"/>
                    <a:lumOff val="80000"/>
                  </a:schemeClr>
                </a:solidFill>
                <a:latin typeface="Arial" panose="020B0604020202020204" pitchFamily="34" charset="0"/>
                <a:cs typeface="Arial" panose="020B0604020202020204" pitchFamily="34" charset="0"/>
              </a:rPr>
              <a:t>Rudee</a:t>
            </a:r>
            <a:r>
              <a:rPr lang="en-US" sz="2400" dirty="0">
                <a:solidFill>
                  <a:schemeClr val="accent3">
                    <a:lumMod val="20000"/>
                    <a:lumOff val="80000"/>
                  </a:schemeClr>
                </a:solidFill>
                <a:latin typeface="Arial" panose="020B0604020202020204" pitchFamily="34" charset="0"/>
                <a:cs typeface="Arial" panose="020B0604020202020204" pitchFamily="34" charset="0"/>
              </a:rPr>
              <a:t> helps them fill up the RV. They write her name in their book as well, next to G. She is a friendly helper who they want to remember. </a:t>
            </a:r>
          </a:p>
        </p:txBody>
      </p:sp>
    </p:spTree>
    <p:extLst>
      <p:ext uri="{BB962C8B-B14F-4D97-AF65-F5344CB8AC3E}">
        <p14:creationId xmlns:p14="http://schemas.microsoft.com/office/powerpoint/2010/main" val="254098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B6120C-43F2-E34E-A93B-460663694AD3}"/>
              </a:ext>
            </a:extLst>
          </p:cNvPr>
          <p:cNvSpPr/>
          <p:nvPr/>
        </p:nvSpPr>
        <p:spPr>
          <a:xfrm>
            <a:off x="0" y="0"/>
            <a:ext cx="12192000" cy="6858000"/>
          </a:xfrm>
          <a:prstGeom prst="rect">
            <a:avLst/>
          </a:prstGeom>
          <a:solidFill>
            <a:srgbClr val="A44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18279E48-3EEC-2A4D-AE3D-8BD65EAEB40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962242" y="137786"/>
            <a:ext cx="6267516" cy="4843080"/>
          </a:xfrm>
        </p:spPr>
      </p:pic>
      <p:sp>
        <p:nvSpPr>
          <p:cNvPr id="5" name="Content Placeholder 2">
            <a:extLst>
              <a:ext uri="{FF2B5EF4-FFF2-40B4-BE49-F238E27FC236}">
                <a16:creationId xmlns:a16="http://schemas.microsoft.com/office/drawing/2014/main" id="{2C08C67D-85C9-9C40-82F7-1CAD6579678D}"/>
              </a:ext>
            </a:extLst>
          </p:cNvPr>
          <p:cNvSpPr txBox="1">
            <a:spLocks/>
          </p:cNvSpPr>
          <p:nvPr/>
        </p:nvSpPr>
        <p:spPr>
          <a:xfrm>
            <a:off x="237995" y="5118652"/>
            <a:ext cx="11665528" cy="1601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bg1"/>
                </a:solidFill>
                <a:latin typeface="Arial" panose="020B0604020202020204" pitchFamily="34" charset="0"/>
                <a:cs typeface="Arial" panose="020B0604020202020204" pitchFamily="34" charset="0"/>
              </a:rPr>
              <a:t>They start their drive out of Florida. It takes a few hours for them to arrive in the state of Georgia. There they find a great RV park where they can spend the night. They drive up and are greeted by the RV park host, Ruffles. “Welcome, friends!” says Ruffles. Ruffles helps them check in, find a spot to park, and plug in the RV. Ruffles is so helpful. They were glad to meet him, so they write </a:t>
            </a:r>
            <a:r>
              <a:rPr lang="en-US" sz="2200" b="1" dirty="0">
                <a:solidFill>
                  <a:schemeClr val="bg1"/>
                </a:solidFill>
                <a:latin typeface="Arial" panose="020B0604020202020204" pitchFamily="34" charset="0"/>
                <a:cs typeface="Arial" panose="020B0604020202020204" pitchFamily="34" charset="0"/>
              </a:rPr>
              <a:t>host</a:t>
            </a:r>
            <a:r>
              <a:rPr lang="en-US" sz="2200" dirty="0">
                <a:solidFill>
                  <a:schemeClr val="bg1"/>
                </a:solidFill>
                <a:latin typeface="Arial" panose="020B0604020202020204" pitchFamily="34" charset="0"/>
                <a:cs typeface="Arial" panose="020B0604020202020204" pitchFamily="34" charset="0"/>
              </a:rPr>
              <a:t> next to </a:t>
            </a:r>
            <a:r>
              <a:rPr lang="en-US" sz="2200" b="1" dirty="0">
                <a:solidFill>
                  <a:schemeClr val="bg1"/>
                </a:solidFill>
                <a:latin typeface="Arial" panose="020B0604020202020204" pitchFamily="34" charset="0"/>
                <a:cs typeface="Arial" panose="020B0604020202020204" pitchFamily="34" charset="0"/>
              </a:rPr>
              <a:t>H</a:t>
            </a:r>
            <a:r>
              <a:rPr lang="en-US" sz="2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67939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1788</Words>
  <Application>Microsoft Office PowerPoint</Application>
  <PresentationFormat>Widescreen</PresentationFormat>
  <Paragraphs>32</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ABC Adventure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Nizzy and Cooper’s ABC Adventure</dc:title>
  <dc:creator>Microsoft Office User</dc:creator>
  <cp:lastModifiedBy>Caceres- Santamaria, Andrea J</cp:lastModifiedBy>
  <cp:revision>21</cp:revision>
  <dcterms:created xsi:type="dcterms:W3CDTF">2021-04-01T19:35:45Z</dcterms:created>
  <dcterms:modified xsi:type="dcterms:W3CDTF">2021-04-08T19:40:32Z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cdaf7cdf-294e-462b-a3c7-0a84fc0d02ae</vt:lpwstr>
  </property>
</Properties>
</file>