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40"/>
  </p:notesMasterIdLst>
  <p:handoutMasterIdLst>
    <p:handoutMasterId r:id="rId41"/>
  </p:handoutMasterIdLst>
  <p:sldIdLst>
    <p:sldId id="257" r:id="rId5"/>
    <p:sldId id="303" r:id="rId6"/>
    <p:sldId id="304" r:id="rId7"/>
    <p:sldId id="305" r:id="rId8"/>
    <p:sldId id="306" r:id="rId9"/>
    <p:sldId id="307" r:id="rId10"/>
    <p:sldId id="262"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333" r:id="rId37"/>
    <p:sldId id="334" r:id="rId38"/>
    <p:sldId id="335" r:id="rId39"/>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2" autoAdjust="0"/>
    <p:restoredTop sz="86441" autoAdjust="0"/>
  </p:normalViewPr>
  <p:slideViewPr>
    <p:cSldViewPr>
      <p:cViewPr varScale="1">
        <p:scale>
          <a:sx n="112" d="100"/>
          <a:sy n="112" d="100"/>
        </p:scale>
        <p:origin x="366" y="486"/>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7/2/2026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7/2/2026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62224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8.4: UNDERSTANDING THE FINANCIAL AID PROCESS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video" Target="https://www.youtube.com/embed/aMw3oLDqxHs?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3F7D2C-B3C2-B15C-22A8-335A70A848D1}"/>
              </a:ext>
            </a:extLst>
          </p:cNvPr>
          <p:cNvSpPr>
            <a:spLocks noGrp="1"/>
          </p:cNvSpPr>
          <p:nvPr>
            <p:ph type="ctrTitle"/>
          </p:nvPr>
        </p:nvSpPr>
        <p:spPr>
          <a:xfrm>
            <a:off x="1057982" y="1769743"/>
            <a:ext cx="6257218" cy="1354040"/>
          </a:xfrm>
        </p:spPr>
        <p:txBody>
          <a:bodyPr/>
          <a:lstStyle/>
          <a:p>
            <a:r>
              <a:rPr lang="en-US" sz="4000" dirty="0"/>
              <a:t>Understanding the Financial Aid Process</a:t>
            </a:r>
          </a:p>
        </p:txBody>
      </p:sp>
      <p:sp>
        <p:nvSpPr>
          <p:cNvPr id="4" name="Text Placeholder 3">
            <a:extLst>
              <a:ext uri="{FF2B5EF4-FFF2-40B4-BE49-F238E27FC236}">
                <a16:creationId xmlns:a16="http://schemas.microsoft.com/office/drawing/2014/main" id="{EE5DD36A-4351-440D-1482-DE92B7EF4A83}"/>
              </a:ext>
            </a:extLst>
          </p:cNvPr>
          <p:cNvSpPr>
            <a:spLocks noGrp="1"/>
          </p:cNvSpPr>
          <p:nvPr>
            <p:ph type="body" sz="quarter" idx="10"/>
          </p:nvPr>
        </p:nvSpPr>
        <p:spPr/>
        <p:txBody>
          <a:bodyPr/>
          <a:lstStyle/>
          <a:p>
            <a:r>
              <a:rPr lang="en-US" dirty="0"/>
              <a:t>Slides for Keys to Financial Success Lesson 8.4</a:t>
            </a:r>
          </a:p>
        </p:txBody>
      </p:sp>
    </p:spTree>
    <p:extLst>
      <p:ext uri="{BB962C8B-B14F-4D97-AF65-F5344CB8AC3E}">
        <p14:creationId xmlns:p14="http://schemas.microsoft.com/office/powerpoint/2010/main" val="584051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4B900-112D-AE19-EBC7-4ED9CC70C54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198217-B6C9-F553-D530-2361C949A266}"/>
              </a:ext>
            </a:extLst>
          </p:cNvPr>
          <p:cNvSpPr>
            <a:spLocks noGrp="1"/>
          </p:cNvSpPr>
          <p:nvPr>
            <p:ph type="title"/>
          </p:nvPr>
        </p:nvSpPr>
        <p:spPr/>
        <p:txBody>
          <a:bodyPr/>
          <a:lstStyle/>
          <a:p>
            <a:r>
              <a:rPr lang="en-US" dirty="0"/>
              <a:t>Loan Limits</a:t>
            </a:r>
          </a:p>
        </p:txBody>
      </p:sp>
      <p:graphicFrame>
        <p:nvGraphicFramePr>
          <p:cNvPr id="4" name="Google Shape;107;p22">
            <a:extLst>
              <a:ext uri="{FF2B5EF4-FFF2-40B4-BE49-F238E27FC236}">
                <a16:creationId xmlns:a16="http://schemas.microsoft.com/office/drawing/2014/main" id="{B666093B-6BD9-7038-6384-1E3C80164CD4}"/>
              </a:ext>
            </a:extLst>
          </p:cNvPr>
          <p:cNvGraphicFramePr/>
          <p:nvPr>
            <p:extLst>
              <p:ext uri="{D42A27DB-BD31-4B8C-83A1-F6EECF244321}">
                <p14:modId xmlns:p14="http://schemas.microsoft.com/office/powerpoint/2010/main" val="2237166655"/>
              </p:ext>
            </p:extLst>
          </p:nvPr>
        </p:nvGraphicFramePr>
        <p:xfrm>
          <a:off x="711750" y="895350"/>
          <a:ext cx="7720500" cy="3769300"/>
        </p:xfrm>
        <a:graphic>
          <a:graphicData uri="http://schemas.openxmlformats.org/drawingml/2006/table">
            <a:tbl>
              <a:tblPr firstRow="1">
                <a:noFill/>
              </a:tblPr>
              <a:tblGrid>
                <a:gridCol w="3860250">
                  <a:extLst>
                    <a:ext uri="{9D8B030D-6E8A-4147-A177-3AD203B41FA5}">
                      <a16:colId xmlns:a16="http://schemas.microsoft.com/office/drawing/2014/main" val="20000"/>
                    </a:ext>
                  </a:extLst>
                </a:gridCol>
                <a:gridCol w="3860250">
                  <a:extLst>
                    <a:ext uri="{9D8B030D-6E8A-4147-A177-3AD203B41FA5}">
                      <a16:colId xmlns:a16="http://schemas.microsoft.com/office/drawing/2014/main" val="20001"/>
                    </a:ext>
                  </a:extLst>
                </a:gridCol>
              </a:tblGrid>
              <a:tr h="403850">
                <a:tc>
                  <a:txBody>
                    <a:bodyPr/>
                    <a:lstStyle/>
                    <a:p>
                      <a:pPr marL="0" lvl="0" indent="0" algn="ctr" rtl="0">
                        <a:spcBef>
                          <a:spcPts val="0"/>
                        </a:spcBef>
                        <a:spcAft>
                          <a:spcPts val="0"/>
                        </a:spcAft>
                        <a:buNone/>
                      </a:pPr>
                      <a:r>
                        <a:rPr lang="en" sz="1700" b="1"/>
                        <a:t>Federal Loans</a:t>
                      </a:r>
                      <a:endParaRPr sz="1700" b="1"/>
                    </a:p>
                  </a:txBody>
                  <a:tcPr marL="91425" marR="91425" marT="91425" marB="91425"/>
                </a:tc>
                <a:tc>
                  <a:txBody>
                    <a:bodyPr/>
                    <a:lstStyle/>
                    <a:p>
                      <a:pPr marL="0" lvl="0" indent="0" algn="ctr" rtl="0">
                        <a:spcBef>
                          <a:spcPts val="0"/>
                        </a:spcBef>
                        <a:spcAft>
                          <a:spcPts val="0"/>
                        </a:spcAft>
                        <a:buNone/>
                      </a:pPr>
                      <a:r>
                        <a:rPr lang="en" sz="1700" b="1"/>
                        <a:t>Private Loans</a:t>
                      </a:r>
                      <a:endParaRPr sz="1700" b="1"/>
                    </a:p>
                  </a:txBody>
                  <a:tcPr marL="91425" marR="91425" marT="91425" marB="91425"/>
                </a:tc>
                <a:extLst>
                  <a:ext uri="{0D108BD9-81ED-4DB2-BD59-A6C34878D82A}">
                    <a16:rowId xmlns:a16="http://schemas.microsoft.com/office/drawing/2014/main" val="10000"/>
                  </a:ext>
                </a:extLst>
              </a:tr>
              <a:tr h="2569525">
                <a:tc>
                  <a:txBody>
                    <a:bodyPr/>
                    <a:lstStyle/>
                    <a:p>
                      <a:pPr marL="457200" lvl="0" indent="-342900" algn="l" rtl="0">
                        <a:spcBef>
                          <a:spcPts val="0"/>
                        </a:spcBef>
                        <a:spcAft>
                          <a:spcPts val="0"/>
                        </a:spcAft>
                        <a:buSzPts val="1800"/>
                        <a:buChar char="●"/>
                      </a:pPr>
                      <a:r>
                        <a:rPr lang="en" sz="1800"/>
                        <a:t>First year dependent undergraduates can borrow no more than $5,500, but the annual maximum increases each year they are in school and may increase if they become an independent student.</a:t>
                      </a:r>
                      <a:endParaRPr sz="1800"/>
                    </a:p>
                    <a:p>
                      <a:pPr marL="457200" lvl="0" indent="-342900" algn="l" rtl="0">
                        <a:spcBef>
                          <a:spcPts val="1000"/>
                        </a:spcBef>
                        <a:spcAft>
                          <a:spcPts val="1000"/>
                        </a:spcAft>
                        <a:buSzPts val="1800"/>
                        <a:buChar char="●"/>
                      </a:pPr>
                      <a:r>
                        <a:rPr lang="en" sz="1800"/>
                        <a:t>Your borrowed amount cannot exceed the cost of attendance minus any other federal aid you receive.</a:t>
                      </a:r>
                      <a:endParaRPr sz="1800"/>
                    </a:p>
                  </a:txBody>
                  <a:tcPr marL="91425" marR="91425" marT="91425" marB="91425"/>
                </a:tc>
                <a:tc>
                  <a:txBody>
                    <a:bodyPr/>
                    <a:lstStyle/>
                    <a:p>
                      <a:pPr marL="457200" lvl="0" indent="-355600" algn="l" rtl="0">
                        <a:spcBef>
                          <a:spcPts val="0"/>
                        </a:spcBef>
                        <a:spcAft>
                          <a:spcPts val="0"/>
                        </a:spcAft>
                        <a:buSzPts val="2000"/>
                        <a:buChar char="●"/>
                      </a:pPr>
                      <a:r>
                        <a:rPr lang="en" sz="2000" dirty="0"/>
                        <a:t>How much a student can borrow varies, depending on your credit and other factors.</a:t>
                      </a:r>
                      <a:endParaRPr sz="2000" dirty="0"/>
                    </a:p>
                    <a:p>
                      <a:pPr marL="457200" lvl="0" indent="-355600" algn="l" rtl="0">
                        <a:spcBef>
                          <a:spcPts val="1000"/>
                        </a:spcBef>
                        <a:spcAft>
                          <a:spcPts val="1000"/>
                        </a:spcAft>
                        <a:buSzPts val="2000"/>
                        <a:buChar char="●"/>
                      </a:pPr>
                      <a:r>
                        <a:rPr lang="en" sz="2000" dirty="0"/>
                        <a:t>Most lenders require a cosigner.</a:t>
                      </a:r>
                      <a:endParaRPr sz="2000"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5935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2DC203-A6DF-2E6C-EE70-D44DF253554F}"/>
              </a:ext>
            </a:extLst>
          </p:cNvPr>
          <p:cNvSpPr>
            <a:spLocks noGrp="1"/>
          </p:cNvSpPr>
          <p:nvPr>
            <p:ph type="title"/>
          </p:nvPr>
        </p:nvSpPr>
        <p:spPr>
          <a:xfrm>
            <a:off x="762000" y="2111573"/>
            <a:ext cx="7886700" cy="920353"/>
          </a:xfrm>
        </p:spPr>
        <p:txBody>
          <a:bodyPr/>
          <a:lstStyle/>
          <a:p>
            <a:pPr algn="ctr"/>
            <a:r>
              <a:rPr lang="en-US" dirty="0"/>
              <a:t>Interest rates are often variable.</a:t>
            </a:r>
          </a:p>
        </p:txBody>
      </p:sp>
    </p:spTree>
    <p:extLst>
      <p:ext uri="{BB962C8B-B14F-4D97-AF65-F5344CB8AC3E}">
        <p14:creationId xmlns:p14="http://schemas.microsoft.com/office/powerpoint/2010/main" val="1462828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4DDA7-BB37-9D8A-D38A-ADDB56862AB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40D6217-8A1C-B127-D858-C6B77E8F4A69}"/>
              </a:ext>
            </a:extLst>
          </p:cNvPr>
          <p:cNvSpPr>
            <a:spLocks noGrp="1"/>
          </p:cNvSpPr>
          <p:nvPr>
            <p:ph type="title"/>
          </p:nvPr>
        </p:nvSpPr>
        <p:spPr>
          <a:xfrm>
            <a:off x="685800" y="1921073"/>
            <a:ext cx="7886700" cy="1301353"/>
          </a:xfrm>
        </p:spPr>
        <p:txBody>
          <a:bodyPr/>
          <a:lstStyle/>
          <a:p>
            <a:pPr algn="ctr"/>
            <a:r>
              <a:rPr lang="en-US" dirty="0"/>
              <a:t>Interest rates are often variable.</a:t>
            </a:r>
            <a:br>
              <a:rPr lang="en-US" dirty="0"/>
            </a:br>
            <a:r>
              <a:rPr lang="en-US" dirty="0">
                <a:solidFill>
                  <a:srgbClr val="FF0000"/>
                </a:solidFill>
              </a:rPr>
              <a:t>(Private Loan)</a:t>
            </a:r>
          </a:p>
        </p:txBody>
      </p:sp>
    </p:spTree>
    <p:extLst>
      <p:ext uri="{BB962C8B-B14F-4D97-AF65-F5344CB8AC3E}">
        <p14:creationId xmlns:p14="http://schemas.microsoft.com/office/powerpoint/2010/main" val="2114678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3FFD1-0856-6504-3AF9-41AFBBE2F59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CA152FD-8B1E-6B4C-D756-0699E6BAECB9}"/>
              </a:ext>
            </a:extLst>
          </p:cNvPr>
          <p:cNvSpPr>
            <a:spLocks noGrp="1"/>
          </p:cNvSpPr>
          <p:nvPr>
            <p:ph type="title"/>
          </p:nvPr>
        </p:nvSpPr>
        <p:spPr>
          <a:xfrm>
            <a:off x="762000" y="2111573"/>
            <a:ext cx="7886700" cy="920353"/>
          </a:xfrm>
        </p:spPr>
        <p:txBody>
          <a:bodyPr/>
          <a:lstStyle/>
          <a:p>
            <a:pPr algn="ctr"/>
            <a:r>
              <a:rPr lang="en-US" dirty="0"/>
              <a:t>There is interest on the loan.</a:t>
            </a:r>
          </a:p>
        </p:txBody>
      </p:sp>
    </p:spTree>
    <p:extLst>
      <p:ext uri="{BB962C8B-B14F-4D97-AF65-F5344CB8AC3E}">
        <p14:creationId xmlns:p14="http://schemas.microsoft.com/office/powerpoint/2010/main" val="866058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2E9A5-B350-D95F-BF94-57201F6117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7E7DBD-E236-6A05-1230-F62BB3482BF9}"/>
              </a:ext>
            </a:extLst>
          </p:cNvPr>
          <p:cNvSpPr>
            <a:spLocks noGrp="1"/>
          </p:cNvSpPr>
          <p:nvPr>
            <p:ph type="title"/>
          </p:nvPr>
        </p:nvSpPr>
        <p:spPr>
          <a:xfrm>
            <a:off x="685800" y="1882973"/>
            <a:ext cx="7886700" cy="1377553"/>
          </a:xfrm>
        </p:spPr>
        <p:txBody>
          <a:bodyPr/>
          <a:lstStyle/>
          <a:p>
            <a:pPr algn="ctr"/>
            <a:r>
              <a:rPr lang="en-US" dirty="0"/>
              <a:t>There is interest on the loan. </a:t>
            </a:r>
            <a:r>
              <a:rPr lang="en-US" dirty="0">
                <a:solidFill>
                  <a:srgbClr val="FF0000"/>
                </a:solidFill>
              </a:rPr>
              <a:t>(Both)</a:t>
            </a:r>
          </a:p>
        </p:txBody>
      </p:sp>
    </p:spTree>
    <p:extLst>
      <p:ext uri="{BB962C8B-B14F-4D97-AF65-F5344CB8AC3E}">
        <p14:creationId xmlns:p14="http://schemas.microsoft.com/office/powerpoint/2010/main" val="722397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E3273-33EB-2854-0A3D-C121E887EAB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7B751AC-6E22-8C4E-01C9-23C114C93CFB}"/>
              </a:ext>
            </a:extLst>
          </p:cNvPr>
          <p:cNvSpPr>
            <a:spLocks noGrp="1"/>
          </p:cNvSpPr>
          <p:nvPr>
            <p:ph type="title"/>
          </p:nvPr>
        </p:nvSpPr>
        <p:spPr>
          <a:xfrm>
            <a:off x="762000" y="2111573"/>
            <a:ext cx="7886700" cy="920353"/>
          </a:xfrm>
        </p:spPr>
        <p:txBody>
          <a:bodyPr/>
          <a:lstStyle/>
          <a:p>
            <a:pPr algn="ctr"/>
            <a:r>
              <a:rPr lang="en-US" dirty="0"/>
              <a:t>Almost everyone is eligible.</a:t>
            </a:r>
          </a:p>
        </p:txBody>
      </p:sp>
    </p:spTree>
    <p:extLst>
      <p:ext uri="{BB962C8B-B14F-4D97-AF65-F5344CB8AC3E}">
        <p14:creationId xmlns:p14="http://schemas.microsoft.com/office/powerpoint/2010/main" val="1404156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B0257-3838-3837-8757-A5C46AEA890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DB705E-24F1-856B-0AAF-073EFBE06308}"/>
              </a:ext>
            </a:extLst>
          </p:cNvPr>
          <p:cNvSpPr>
            <a:spLocks noGrp="1"/>
          </p:cNvSpPr>
          <p:nvPr>
            <p:ph type="title"/>
          </p:nvPr>
        </p:nvSpPr>
        <p:spPr>
          <a:xfrm>
            <a:off x="762000" y="1882973"/>
            <a:ext cx="7886700" cy="1377553"/>
          </a:xfrm>
        </p:spPr>
        <p:txBody>
          <a:bodyPr/>
          <a:lstStyle/>
          <a:p>
            <a:pPr algn="ctr"/>
            <a:r>
              <a:rPr lang="en-US" dirty="0"/>
              <a:t>Almost everyone is eligible.</a:t>
            </a:r>
            <a:br>
              <a:rPr lang="en-US" dirty="0"/>
            </a:br>
            <a:r>
              <a:rPr lang="en-US" dirty="0">
                <a:solidFill>
                  <a:srgbClr val="FF0000"/>
                </a:solidFill>
              </a:rPr>
              <a:t>(Federal)</a:t>
            </a:r>
          </a:p>
        </p:txBody>
      </p:sp>
    </p:spTree>
    <p:extLst>
      <p:ext uri="{BB962C8B-B14F-4D97-AF65-F5344CB8AC3E}">
        <p14:creationId xmlns:p14="http://schemas.microsoft.com/office/powerpoint/2010/main" val="3689554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08615-A9CD-6B47-71B0-BD601628B9A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433D973-BEE8-6619-6E45-AA5427377540}"/>
              </a:ext>
            </a:extLst>
          </p:cNvPr>
          <p:cNvSpPr>
            <a:spLocks noGrp="1"/>
          </p:cNvSpPr>
          <p:nvPr>
            <p:ph type="title"/>
          </p:nvPr>
        </p:nvSpPr>
        <p:spPr>
          <a:xfrm>
            <a:off x="762000" y="2170212"/>
            <a:ext cx="7886700" cy="803076"/>
          </a:xfrm>
        </p:spPr>
        <p:txBody>
          <a:bodyPr/>
          <a:lstStyle/>
          <a:p>
            <a:pPr algn="ctr"/>
            <a:r>
              <a:rPr lang="en-US" dirty="0"/>
              <a:t>Interest rates are fixed.</a:t>
            </a:r>
          </a:p>
        </p:txBody>
      </p:sp>
    </p:spTree>
    <p:extLst>
      <p:ext uri="{BB962C8B-B14F-4D97-AF65-F5344CB8AC3E}">
        <p14:creationId xmlns:p14="http://schemas.microsoft.com/office/powerpoint/2010/main" val="300559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2EC0E-ECDC-3187-653D-8E61D4FE79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9D1F61F-5F7B-6A48-17A8-5DBA1A49298E}"/>
              </a:ext>
            </a:extLst>
          </p:cNvPr>
          <p:cNvSpPr>
            <a:spLocks noGrp="1"/>
          </p:cNvSpPr>
          <p:nvPr>
            <p:ph type="title"/>
          </p:nvPr>
        </p:nvSpPr>
        <p:spPr>
          <a:xfrm>
            <a:off x="762000" y="1921073"/>
            <a:ext cx="7886700" cy="1301353"/>
          </a:xfrm>
        </p:spPr>
        <p:txBody>
          <a:bodyPr/>
          <a:lstStyle/>
          <a:p>
            <a:pPr algn="ctr"/>
            <a:r>
              <a:rPr lang="en-US" dirty="0"/>
              <a:t>Interest rates are fixed.</a:t>
            </a:r>
            <a:br>
              <a:rPr lang="en-US" dirty="0"/>
            </a:br>
            <a:r>
              <a:rPr lang="en-US" dirty="0">
                <a:solidFill>
                  <a:srgbClr val="FF0000"/>
                </a:solidFill>
              </a:rPr>
              <a:t>(Federal)</a:t>
            </a:r>
          </a:p>
        </p:txBody>
      </p:sp>
    </p:spTree>
    <p:extLst>
      <p:ext uri="{BB962C8B-B14F-4D97-AF65-F5344CB8AC3E}">
        <p14:creationId xmlns:p14="http://schemas.microsoft.com/office/powerpoint/2010/main" val="3633179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F75A5-0CC6-32EA-0769-31DDC9B4CDE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9BA793E-3CBA-788D-8718-A38C3818F4C5}"/>
              </a:ext>
            </a:extLst>
          </p:cNvPr>
          <p:cNvSpPr>
            <a:spLocks noGrp="1"/>
          </p:cNvSpPr>
          <p:nvPr>
            <p:ph type="title"/>
          </p:nvPr>
        </p:nvSpPr>
        <p:spPr>
          <a:xfrm>
            <a:off x="685800" y="1844873"/>
            <a:ext cx="7886700" cy="1453753"/>
          </a:xfrm>
        </p:spPr>
        <p:txBody>
          <a:bodyPr/>
          <a:lstStyle/>
          <a:p>
            <a:pPr algn="ctr"/>
            <a:r>
              <a:rPr lang="en-US" dirty="0"/>
              <a:t>Loan forgiveness is not available.</a:t>
            </a:r>
          </a:p>
        </p:txBody>
      </p:sp>
    </p:spTree>
    <p:extLst>
      <p:ext uri="{BB962C8B-B14F-4D97-AF65-F5344CB8AC3E}">
        <p14:creationId xmlns:p14="http://schemas.microsoft.com/office/powerpoint/2010/main" val="204392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2079F3-40E1-4281-E58A-4043BA6C80EB}"/>
              </a:ext>
            </a:extLst>
          </p:cNvPr>
          <p:cNvSpPr>
            <a:spLocks noGrp="1"/>
          </p:cNvSpPr>
          <p:nvPr>
            <p:ph type="title"/>
          </p:nvPr>
        </p:nvSpPr>
        <p:spPr/>
        <p:txBody>
          <a:bodyPr/>
          <a:lstStyle/>
          <a:p>
            <a:r>
              <a:rPr lang="en-US" dirty="0"/>
              <a:t>Introduction</a:t>
            </a:r>
          </a:p>
        </p:txBody>
      </p:sp>
      <p:sp>
        <p:nvSpPr>
          <p:cNvPr id="2" name="Content Placeholder 1">
            <a:extLst>
              <a:ext uri="{FF2B5EF4-FFF2-40B4-BE49-F238E27FC236}">
                <a16:creationId xmlns:a16="http://schemas.microsoft.com/office/drawing/2014/main" id="{9B7614FA-A9FC-1117-E57C-856A5167921A}"/>
              </a:ext>
            </a:extLst>
          </p:cNvPr>
          <p:cNvSpPr>
            <a:spLocks noGrp="1"/>
          </p:cNvSpPr>
          <p:nvPr>
            <p:ph idx="1"/>
          </p:nvPr>
        </p:nvSpPr>
        <p:spPr/>
        <p:txBody>
          <a:bodyPr/>
          <a:lstStyle/>
          <a:p>
            <a:pPr marL="0" indent="0">
              <a:buNone/>
            </a:pPr>
            <a:r>
              <a:rPr lang="en-US" dirty="0"/>
              <a:t>Make a prediction!</a:t>
            </a:r>
          </a:p>
          <a:p>
            <a:pPr marL="0" indent="0">
              <a:buNone/>
            </a:pPr>
            <a:endParaRPr lang="en-US" dirty="0"/>
          </a:p>
          <a:p>
            <a:pPr marL="457200" indent="-457200">
              <a:buAutoNum type="arabicPeriod"/>
            </a:pPr>
            <a:r>
              <a:rPr lang="en-US" dirty="0"/>
              <a:t>What percentage of families use loans to pay for college?</a:t>
            </a:r>
          </a:p>
          <a:p>
            <a:pPr marL="457200" indent="-457200">
              <a:buAutoNum type="arabicPeriod"/>
            </a:pPr>
            <a:r>
              <a:rPr lang="en-US" dirty="0"/>
              <a:t>What percentage of college costs come from scholarships or grants?</a:t>
            </a:r>
          </a:p>
          <a:p>
            <a:pPr marL="457200" indent="-457200">
              <a:buAutoNum type="arabicPeriod"/>
            </a:pPr>
            <a:r>
              <a:rPr lang="en-US" dirty="0"/>
              <a:t>What is the largest source of funding for most families for postsecondary education? </a:t>
            </a:r>
          </a:p>
        </p:txBody>
      </p:sp>
    </p:spTree>
    <p:extLst>
      <p:ext uri="{BB962C8B-B14F-4D97-AF65-F5344CB8AC3E}">
        <p14:creationId xmlns:p14="http://schemas.microsoft.com/office/powerpoint/2010/main" val="3867727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9D5A8-9DEF-8789-630E-EB31D11CBF4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9991A56-4CBE-4F0D-0EF1-464B70FD6D0A}"/>
              </a:ext>
            </a:extLst>
          </p:cNvPr>
          <p:cNvSpPr>
            <a:spLocks noGrp="1"/>
          </p:cNvSpPr>
          <p:nvPr>
            <p:ph type="title"/>
          </p:nvPr>
        </p:nvSpPr>
        <p:spPr>
          <a:xfrm>
            <a:off x="685800" y="1501973"/>
            <a:ext cx="7886700" cy="2139553"/>
          </a:xfrm>
        </p:spPr>
        <p:txBody>
          <a:bodyPr/>
          <a:lstStyle/>
          <a:p>
            <a:pPr algn="ctr"/>
            <a:r>
              <a:rPr lang="en-US" dirty="0"/>
              <a:t>Loan forgiveness is not available. </a:t>
            </a:r>
            <a:br>
              <a:rPr lang="en-US" dirty="0"/>
            </a:br>
            <a:r>
              <a:rPr lang="en-US" dirty="0">
                <a:solidFill>
                  <a:srgbClr val="FF0000"/>
                </a:solidFill>
              </a:rPr>
              <a:t>(Private)</a:t>
            </a:r>
          </a:p>
        </p:txBody>
      </p:sp>
    </p:spTree>
    <p:extLst>
      <p:ext uri="{BB962C8B-B14F-4D97-AF65-F5344CB8AC3E}">
        <p14:creationId xmlns:p14="http://schemas.microsoft.com/office/powerpoint/2010/main" val="2524266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50A53-E6B3-1636-7107-8DE19233DE3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986545E-FE61-43CB-D689-C7E99D153A50}"/>
              </a:ext>
            </a:extLst>
          </p:cNvPr>
          <p:cNvSpPr>
            <a:spLocks noGrp="1"/>
          </p:cNvSpPr>
          <p:nvPr>
            <p:ph type="title"/>
          </p:nvPr>
        </p:nvSpPr>
        <p:spPr>
          <a:xfrm>
            <a:off x="685800" y="1882973"/>
            <a:ext cx="7886700" cy="1377553"/>
          </a:xfrm>
        </p:spPr>
        <p:txBody>
          <a:bodyPr/>
          <a:lstStyle/>
          <a:p>
            <a:pPr algn="ctr"/>
            <a:r>
              <a:rPr lang="en-US" dirty="0"/>
              <a:t>Six-month grace period for loans after graduation.</a:t>
            </a:r>
          </a:p>
        </p:txBody>
      </p:sp>
    </p:spTree>
    <p:extLst>
      <p:ext uri="{BB962C8B-B14F-4D97-AF65-F5344CB8AC3E}">
        <p14:creationId xmlns:p14="http://schemas.microsoft.com/office/powerpoint/2010/main" val="2957658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8C8DA-D27D-1C86-9C40-6EBAE5BAB57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A8C8621-064C-1867-BE25-35554CA14997}"/>
              </a:ext>
            </a:extLst>
          </p:cNvPr>
          <p:cNvSpPr>
            <a:spLocks noGrp="1"/>
          </p:cNvSpPr>
          <p:nvPr>
            <p:ph type="title"/>
          </p:nvPr>
        </p:nvSpPr>
        <p:spPr>
          <a:xfrm>
            <a:off x="685800" y="1501973"/>
            <a:ext cx="7886700" cy="2139553"/>
          </a:xfrm>
        </p:spPr>
        <p:txBody>
          <a:bodyPr/>
          <a:lstStyle/>
          <a:p>
            <a:pPr algn="ctr"/>
            <a:r>
              <a:rPr lang="en-US" dirty="0"/>
              <a:t>Six-month grace period for loans after graduation. </a:t>
            </a:r>
            <a:br>
              <a:rPr lang="en-US" dirty="0"/>
            </a:br>
            <a:r>
              <a:rPr lang="en-US" dirty="0">
                <a:solidFill>
                  <a:srgbClr val="FF0000"/>
                </a:solidFill>
              </a:rPr>
              <a:t>(Both)</a:t>
            </a:r>
          </a:p>
        </p:txBody>
      </p:sp>
    </p:spTree>
    <p:extLst>
      <p:ext uri="{BB962C8B-B14F-4D97-AF65-F5344CB8AC3E}">
        <p14:creationId xmlns:p14="http://schemas.microsoft.com/office/powerpoint/2010/main" val="1783866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86AB1-0895-BCA3-E5AF-E54989DDF8C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44E1044-CEC9-AABB-B7C6-136DADE690ED}"/>
              </a:ext>
            </a:extLst>
          </p:cNvPr>
          <p:cNvSpPr>
            <a:spLocks noGrp="1"/>
          </p:cNvSpPr>
          <p:nvPr>
            <p:ph type="title"/>
          </p:nvPr>
        </p:nvSpPr>
        <p:spPr>
          <a:xfrm>
            <a:off x="685800" y="2187773"/>
            <a:ext cx="7886700" cy="767953"/>
          </a:xfrm>
        </p:spPr>
        <p:txBody>
          <a:bodyPr/>
          <a:lstStyle/>
          <a:p>
            <a:pPr algn="ctr"/>
            <a:r>
              <a:rPr lang="en-US" dirty="0"/>
              <a:t>Higher interest rates</a:t>
            </a:r>
          </a:p>
        </p:txBody>
      </p:sp>
    </p:spTree>
    <p:extLst>
      <p:ext uri="{BB962C8B-B14F-4D97-AF65-F5344CB8AC3E}">
        <p14:creationId xmlns:p14="http://schemas.microsoft.com/office/powerpoint/2010/main" val="2205020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42AFA-7F3F-A3DF-C24A-CC82FFC7CCD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5062444-4D9F-30EE-6C33-4E7ED3639E0F}"/>
              </a:ext>
            </a:extLst>
          </p:cNvPr>
          <p:cNvSpPr>
            <a:spLocks noGrp="1"/>
          </p:cNvSpPr>
          <p:nvPr>
            <p:ph type="title"/>
          </p:nvPr>
        </p:nvSpPr>
        <p:spPr>
          <a:xfrm>
            <a:off x="685800" y="1882973"/>
            <a:ext cx="7886700" cy="1377553"/>
          </a:xfrm>
        </p:spPr>
        <p:txBody>
          <a:bodyPr/>
          <a:lstStyle/>
          <a:p>
            <a:pPr algn="ctr"/>
            <a:r>
              <a:rPr lang="en-US" dirty="0"/>
              <a:t>Higher interest rates</a:t>
            </a:r>
            <a:br>
              <a:rPr lang="en-US" dirty="0"/>
            </a:br>
            <a:r>
              <a:rPr lang="en-US" dirty="0">
                <a:solidFill>
                  <a:srgbClr val="FF0000"/>
                </a:solidFill>
              </a:rPr>
              <a:t>(Private)</a:t>
            </a:r>
          </a:p>
        </p:txBody>
      </p:sp>
    </p:spTree>
    <p:extLst>
      <p:ext uri="{BB962C8B-B14F-4D97-AF65-F5344CB8AC3E}">
        <p14:creationId xmlns:p14="http://schemas.microsoft.com/office/powerpoint/2010/main" val="4681459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C5B27-8721-C74A-07E5-2FCC42F0C7B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3E513D0-FB10-7E11-8D9D-4CFBB2B248F5}"/>
              </a:ext>
            </a:extLst>
          </p:cNvPr>
          <p:cNvSpPr>
            <a:spLocks noGrp="1"/>
          </p:cNvSpPr>
          <p:nvPr>
            <p:ph type="title"/>
          </p:nvPr>
        </p:nvSpPr>
        <p:spPr>
          <a:xfrm>
            <a:off x="685800" y="1501973"/>
            <a:ext cx="7886700" cy="2139553"/>
          </a:xfrm>
        </p:spPr>
        <p:txBody>
          <a:bodyPr/>
          <a:lstStyle/>
          <a:p>
            <a:pPr algn="ctr"/>
            <a:r>
              <a:rPr lang="en" sz="4800" dirty="0"/>
              <a:t>Loan forgiveness is possible in some cases depending on your location and profession.</a:t>
            </a:r>
            <a:endParaRPr lang="en-US" dirty="0"/>
          </a:p>
        </p:txBody>
      </p:sp>
    </p:spTree>
    <p:extLst>
      <p:ext uri="{BB962C8B-B14F-4D97-AF65-F5344CB8AC3E}">
        <p14:creationId xmlns:p14="http://schemas.microsoft.com/office/powerpoint/2010/main" val="2247744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65BF1-F8FF-6DE6-2BC1-65C473C5A26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17DAE7-5BED-CD4E-3B0D-BB0A3977B9C0}"/>
              </a:ext>
            </a:extLst>
          </p:cNvPr>
          <p:cNvSpPr>
            <a:spLocks noGrp="1"/>
          </p:cNvSpPr>
          <p:nvPr>
            <p:ph type="title"/>
          </p:nvPr>
        </p:nvSpPr>
        <p:spPr>
          <a:xfrm>
            <a:off x="685800" y="1235273"/>
            <a:ext cx="7886700" cy="2672953"/>
          </a:xfrm>
        </p:spPr>
        <p:txBody>
          <a:bodyPr/>
          <a:lstStyle/>
          <a:p>
            <a:pPr algn="ctr"/>
            <a:r>
              <a:rPr lang="en" sz="4800" dirty="0"/>
              <a:t>Loan forgiveness is possible in some cases depending on your location and profession.</a:t>
            </a:r>
            <a:br>
              <a:rPr lang="en" sz="4800" dirty="0"/>
            </a:br>
            <a:r>
              <a:rPr lang="en" sz="4800" dirty="0">
                <a:solidFill>
                  <a:srgbClr val="FF0000"/>
                </a:solidFill>
              </a:rPr>
              <a:t>(Federal)</a:t>
            </a:r>
            <a:endParaRPr lang="en-US" dirty="0">
              <a:solidFill>
                <a:srgbClr val="FF0000"/>
              </a:solidFill>
            </a:endParaRPr>
          </a:p>
        </p:txBody>
      </p:sp>
    </p:spTree>
    <p:extLst>
      <p:ext uri="{BB962C8B-B14F-4D97-AF65-F5344CB8AC3E}">
        <p14:creationId xmlns:p14="http://schemas.microsoft.com/office/powerpoint/2010/main" val="3340175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6E58F-97E3-D18C-45FD-B62839E882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7A82C2C-4D89-430A-D918-623A2B0CE62A}"/>
              </a:ext>
            </a:extLst>
          </p:cNvPr>
          <p:cNvSpPr>
            <a:spLocks noGrp="1"/>
          </p:cNvSpPr>
          <p:nvPr>
            <p:ph type="title"/>
          </p:nvPr>
        </p:nvSpPr>
        <p:spPr>
          <a:xfrm>
            <a:off x="685800" y="1198662"/>
            <a:ext cx="7886700" cy="2746176"/>
          </a:xfrm>
        </p:spPr>
        <p:txBody>
          <a:bodyPr/>
          <a:lstStyle/>
          <a:p>
            <a:pPr algn="ctr"/>
            <a:r>
              <a:rPr lang="en" sz="4800" dirty="0"/>
              <a:t>The federal government may pay interest on your loan while you’re in school (subsidized loan).</a:t>
            </a:r>
            <a:endParaRPr lang="en-US" dirty="0"/>
          </a:p>
        </p:txBody>
      </p:sp>
    </p:spTree>
    <p:extLst>
      <p:ext uri="{BB962C8B-B14F-4D97-AF65-F5344CB8AC3E}">
        <p14:creationId xmlns:p14="http://schemas.microsoft.com/office/powerpoint/2010/main" val="1502952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48B39-4258-CC8E-B245-6CC54DDAF1F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D010B6B-3B81-5557-2372-77D0582D96AA}"/>
              </a:ext>
            </a:extLst>
          </p:cNvPr>
          <p:cNvSpPr>
            <a:spLocks noGrp="1"/>
          </p:cNvSpPr>
          <p:nvPr>
            <p:ph type="title"/>
          </p:nvPr>
        </p:nvSpPr>
        <p:spPr>
          <a:xfrm>
            <a:off x="685800" y="894606"/>
            <a:ext cx="7886700" cy="3354288"/>
          </a:xfrm>
        </p:spPr>
        <p:txBody>
          <a:bodyPr/>
          <a:lstStyle/>
          <a:p>
            <a:pPr algn="ctr"/>
            <a:r>
              <a:rPr lang="en" sz="4800" dirty="0"/>
              <a:t>The federal government may pay interest on your loan while you’re in school (subsidized loan).</a:t>
            </a:r>
            <a:br>
              <a:rPr lang="en" sz="4800" dirty="0"/>
            </a:br>
            <a:r>
              <a:rPr lang="en" sz="4800" dirty="0">
                <a:solidFill>
                  <a:srgbClr val="FF0000"/>
                </a:solidFill>
              </a:rPr>
              <a:t>(Federal)</a:t>
            </a:r>
            <a:endParaRPr lang="en-US" dirty="0">
              <a:solidFill>
                <a:srgbClr val="FF0000"/>
              </a:solidFill>
            </a:endParaRPr>
          </a:p>
        </p:txBody>
      </p:sp>
    </p:spTree>
    <p:extLst>
      <p:ext uri="{BB962C8B-B14F-4D97-AF65-F5344CB8AC3E}">
        <p14:creationId xmlns:p14="http://schemas.microsoft.com/office/powerpoint/2010/main" val="27822287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83D58-93A8-8FA8-366D-59595D7248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263684C-25C0-403D-B6C8-D60431C01A35}"/>
              </a:ext>
            </a:extLst>
          </p:cNvPr>
          <p:cNvSpPr>
            <a:spLocks noGrp="1"/>
          </p:cNvSpPr>
          <p:nvPr>
            <p:ph type="title"/>
          </p:nvPr>
        </p:nvSpPr>
        <p:spPr>
          <a:xfrm>
            <a:off x="685800" y="1501973"/>
            <a:ext cx="7886700" cy="2139553"/>
          </a:xfrm>
        </p:spPr>
        <p:txBody>
          <a:bodyPr/>
          <a:lstStyle/>
          <a:p>
            <a:pPr algn="ctr"/>
            <a:r>
              <a:rPr lang="en" sz="4800" dirty="0"/>
              <a:t>Lenders decide eligibility based on your credit history and other factors. </a:t>
            </a:r>
            <a:endParaRPr lang="en-US" dirty="0"/>
          </a:p>
        </p:txBody>
      </p:sp>
    </p:spTree>
    <p:extLst>
      <p:ext uri="{BB962C8B-B14F-4D97-AF65-F5344CB8AC3E}">
        <p14:creationId xmlns:p14="http://schemas.microsoft.com/office/powerpoint/2010/main" val="1713647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C12A9-3AF9-1AF6-19EA-75ED1EA0B87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23344B9-D637-417D-5FA2-71DEAF312B8B}"/>
              </a:ext>
            </a:extLst>
          </p:cNvPr>
          <p:cNvSpPr>
            <a:spLocks noGrp="1"/>
          </p:cNvSpPr>
          <p:nvPr>
            <p:ph type="title"/>
          </p:nvPr>
        </p:nvSpPr>
        <p:spPr/>
        <p:txBody>
          <a:bodyPr/>
          <a:lstStyle/>
          <a:p>
            <a:r>
              <a:rPr lang="en-US" dirty="0"/>
              <a:t>Introduction (Answers)</a:t>
            </a:r>
          </a:p>
        </p:txBody>
      </p:sp>
      <p:sp>
        <p:nvSpPr>
          <p:cNvPr id="2" name="Content Placeholder 1">
            <a:extLst>
              <a:ext uri="{FF2B5EF4-FFF2-40B4-BE49-F238E27FC236}">
                <a16:creationId xmlns:a16="http://schemas.microsoft.com/office/drawing/2014/main" id="{304728B8-DC46-0F84-DC7D-22A59E336ABE}"/>
              </a:ext>
            </a:extLst>
          </p:cNvPr>
          <p:cNvSpPr>
            <a:spLocks noGrp="1"/>
          </p:cNvSpPr>
          <p:nvPr>
            <p:ph idx="1"/>
          </p:nvPr>
        </p:nvSpPr>
        <p:spPr/>
        <p:txBody>
          <a:bodyPr/>
          <a:lstStyle/>
          <a:p>
            <a:pPr marL="0" indent="0">
              <a:buNone/>
            </a:pPr>
            <a:r>
              <a:rPr lang="en-US" dirty="0"/>
              <a:t>Make a prediction!</a:t>
            </a:r>
          </a:p>
          <a:p>
            <a:pPr marL="0" indent="0">
              <a:buNone/>
            </a:pPr>
            <a:endParaRPr lang="en-US" dirty="0"/>
          </a:p>
          <a:p>
            <a:pPr marL="457200" indent="-457200">
              <a:buAutoNum type="arabicPeriod"/>
            </a:pPr>
            <a:r>
              <a:rPr lang="en-US" dirty="0"/>
              <a:t>What percentage of families use loans to pay for college? </a:t>
            </a:r>
            <a:r>
              <a:rPr lang="en-US" b="1" dirty="0">
                <a:solidFill>
                  <a:srgbClr val="FF0000"/>
                </a:solidFill>
              </a:rPr>
              <a:t>(48%)</a:t>
            </a:r>
            <a:endParaRPr lang="en-US" dirty="0"/>
          </a:p>
          <a:p>
            <a:pPr marL="457200" indent="-457200">
              <a:buFont typeface="Arial"/>
              <a:buAutoNum type="arabicPeriod"/>
            </a:pPr>
            <a:r>
              <a:rPr lang="en-US" dirty="0"/>
              <a:t>What percentage of college costs come from scholarships or grants? </a:t>
            </a:r>
            <a:r>
              <a:rPr lang="en-US" b="1" dirty="0">
                <a:solidFill>
                  <a:srgbClr val="FF0000"/>
                </a:solidFill>
              </a:rPr>
              <a:t>(27%)</a:t>
            </a:r>
            <a:endParaRPr lang="en-US" dirty="0"/>
          </a:p>
          <a:p>
            <a:pPr marL="457200" indent="-457200">
              <a:buFont typeface="Arial"/>
              <a:buAutoNum type="arabicPeriod"/>
            </a:pPr>
            <a:r>
              <a:rPr lang="en-US" dirty="0"/>
              <a:t>What is the largest source of funding for most families for postsecondary education? </a:t>
            </a:r>
            <a:r>
              <a:rPr lang="en-US" b="1" dirty="0">
                <a:solidFill>
                  <a:srgbClr val="FF0000"/>
                </a:solidFill>
              </a:rPr>
              <a:t>(Family income/savings – 48%)</a:t>
            </a:r>
            <a:endParaRPr lang="en-US" dirty="0"/>
          </a:p>
          <a:p>
            <a:pPr marL="0" indent="0">
              <a:buNone/>
            </a:pPr>
            <a:endParaRPr lang="en-US" dirty="0"/>
          </a:p>
        </p:txBody>
      </p:sp>
    </p:spTree>
    <p:extLst>
      <p:ext uri="{BB962C8B-B14F-4D97-AF65-F5344CB8AC3E}">
        <p14:creationId xmlns:p14="http://schemas.microsoft.com/office/powerpoint/2010/main" val="40895562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10E92-AE2C-151E-99B0-541F1375D61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93EB41-375B-4B19-D6B7-05AD41B791FB}"/>
              </a:ext>
            </a:extLst>
          </p:cNvPr>
          <p:cNvSpPr>
            <a:spLocks noGrp="1"/>
          </p:cNvSpPr>
          <p:nvPr>
            <p:ph type="title"/>
          </p:nvPr>
        </p:nvSpPr>
        <p:spPr>
          <a:xfrm>
            <a:off x="685800" y="1501973"/>
            <a:ext cx="7886700" cy="2139553"/>
          </a:xfrm>
        </p:spPr>
        <p:txBody>
          <a:bodyPr/>
          <a:lstStyle/>
          <a:p>
            <a:pPr algn="ctr"/>
            <a:r>
              <a:rPr lang="en" sz="4800" dirty="0"/>
              <a:t>Lenders decide eligibility based on your credit history and other factors. </a:t>
            </a:r>
            <a:br>
              <a:rPr lang="en" sz="4800" dirty="0"/>
            </a:br>
            <a:r>
              <a:rPr lang="en" sz="4800" dirty="0">
                <a:solidFill>
                  <a:srgbClr val="FF0000"/>
                </a:solidFill>
              </a:rPr>
              <a:t>(Private)</a:t>
            </a:r>
            <a:endParaRPr lang="en-US" dirty="0">
              <a:solidFill>
                <a:srgbClr val="FF0000"/>
              </a:solidFill>
            </a:endParaRPr>
          </a:p>
        </p:txBody>
      </p:sp>
    </p:spTree>
    <p:extLst>
      <p:ext uri="{BB962C8B-B14F-4D97-AF65-F5344CB8AC3E}">
        <p14:creationId xmlns:p14="http://schemas.microsoft.com/office/powerpoint/2010/main" val="7048355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13D18-36FE-AB0D-71D2-0776AA2066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4AC8AEC-D31B-3A4E-95A6-12E6E7D45487}"/>
              </a:ext>
            </a:extLst>
          </p:cNvPr>
          <p:cNvSpPr>
            <a:spLocks noGrp="1"/>
          </p:cNvSpPr>
          <p:nvPr>
            <p:ph type="title"/>
          </p:nvPr>
        </p:nvSpPr>
        <p:spPr>
          <a:xfrm>
            <a:off x="685800" y="2227362"/>
            <a:ext cx="7886700" cy="688776"/>
          </a:xfrm>
        </p:spPr>
        <p:txBody>
          <a:bodyPr/>
          <a:lstStyle/>
          <a:p>
            <a:pPr algn="ctr"/>
            <a:r>
              <a:rPr lang="en" sz="4800" dirty="0"/>
              <a:t>Lower interest rates</a:t>
            </a:r>
            <a:endParaRPr lang="en-US" dirty="0"/>
          </a:p>
        </p:txBody>
      </p:sp>
    </p:spTree>
    <p:extLst>
      <p:ext uri="{BB962C8B-B14F-4D97-AF65-F5344CB8AC3E}">
        <p14:creationId xmlns:p14="http://schemas.microsoft.com/office/powerpoint/2010/main" val="1450763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8E035-2A6C-9E2C-4524-3E766857BE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6927BB0-BAF3-E69D-F0F0-3E31A2BD1F00}"/>
              </a:ext>
            </a:extLst>
          </p:cNvPr>
          <p:cNvSpPr>
            <a:spLocks noGrp="1"/>
          </p:cNvSpPr>
          <p:nvPr>
            <p:ph type="title"/>
          </p:nvPr>
        </p:nvSpPr>
        <p:spPr>
          <a:xfrm>
            <a:off x="685800" y="2227362"/>
            <a:ext cx="7886700" cy="688776"/>
          </a:xfrm>
        </p:spPr>
        <p:txBody>
          <a:bodyPr/>
          <a:lstStyle/>
          <a:p>
            <a:pPr algn="ctr"/>
            <a:r>
              <a:rPr lang="en" sz="4800" dirty="0"/>
              <a:t>Lower interest rates</a:t>
            </a:r>
            <a:br>
              <a:rPr lang="en" sz="4800" dirty="0"/>
            </a:br>
            <a:r>
              <a:rPr lang="en" sz="4800" dirty="0">
                <a:solidFill>
                  <a:srgbClr val="FF0000"/>
                </a:solidFill>
              </a:rPr>
              <a:t>(Federal)</a:t>
            </a:r>
            <a:endParaRPr lang="en-US" dirty="0">
              <a:solidFill>
                <a:srgbClr val="FF0000"/>
              </a:solidFill>
            </a:endParaRPr>
          </a:p>
        </p:txBody>
      </p:sp>
    </p:spTree>
    <p:extLst>
      <p:ext uri="{BB962C8B-B14F-4D97-AF65-F5344CB8AC3E}">
        <p14:creationId xmlns:p14="http://schemas.microsoft.com/office/powerpoint/2010/main" val="20331120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B679A-2331-95D7-28D8-F1857CD35D2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36A0C1B-8AF9-47B7-E50F-6BB67D7BEAD0}"/>
              </a:ext>
            </a:extLst>
          </p:cNvPr>
          <p:cNvSpPr>
            <a:spLocks noGrp="1"/>
          </p:cNvSpPr>
          <p:nvPr>
            <p:ph type="title"/>
          </p:nvPr>
        </p:nvSpPr>
        <p:spPr>
          <a:xfrm>
            <a:off x="685800" y="1846362"/>
            <a:ext cx="7886700" cy="1450776"/>
          </a:xfrm>
        </p:spPr>
        <p:txBody>
          <a:bodyPr/>
          <a:lstStyle/>
          <a:p>
            <a:pPr algn="ctr"/>
            <a:r>
              <a:rPr lang="en" sz="4800" dirty="0"/>
              <a:t>You’re charged interest while still in school.</a:t>
            </a:r>
            <a:endParaRPr lang="en-US" dirty="0"/>
          </a:p>
        </p:txBody>
      </p:sp>
    </p:spTree>
    <p:extLst>
      <p:ext uri="{BB962C8B-B14F-4D97-AF65-F5344CB8AC3E}">
        <p14:creationId xmlns:p14="http://schemas.microsoft.com/office/powerpoint/2010/main" val="719915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1F069-6DC2-27C5-C866-0C5D796774D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9FE423-8161-5266-E4BF-C71E4BAEEB58}"/>
              </a:ext>
            </a:extLst>
          </p:cNvPr>
          <p:cNvSpPr>
            <a:spLocks noGrp="1"/>
          </p:cNvSpPr>
          <p:nvPr>
            <p:ph type="title"/>
          </p:nvPr>
        </p:nvSpPr>
        <p:spPr>
          <a:xfrm>
            <a:off x="685800" y="1523256"/>
            <a:ext cx="7886700" cy="2096988"/>
          </a:xfrm>
        </p:spPr>
        <p:txBody>
          <a:bodyPr/>
          <a:lstStyle/>
          <a:p>
            <a:pPr algn="ctr"/>
            <a:r>
              <a:rPr lang="en" sz="4800" dirty="0"/>
              <a:t>You’re charged interest while still in school.</a:t>
            </a:r>
            <a:br>
              <a:rPr lang="en" sz="4800" dirty="0"/>
            </a:br>
            <a:r>
              <a:rPr lang="en" sz="4800" dirty="0">
                <a:solidFill>
                  <a:srgbClr val="FF0000"/>
                </a:solidFill>
              </a:rPr>
              <a:t>(Private)</a:t>
            </a:r>
            <a:endParaRPr lang="en-US" dirty="0">
              <a:solidFill>
                <a:srgbClr val="FF0000"/>
              </a:solidFill>
            </a:endParaRPr>
          </a:p>
        </p:txBody>
      </p:sp>
    </p:spTree>
    <p:extLst>
      <p:ext uri="{BB962C8B-B14F-4D97-AF65-F5344CB8AC3E}">
        <p14:creationId xmlns:p14="http://schemas.microsoft.com/office/powerpoint/2010/main" val="2309004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E94C96-B85D-36B6-B602-24962A65303D}"/>
              </a:ext>
            </a:extLst>
          </p:cNvPr>
          <p:cNvSpPr>
            <a:spLocks noGrp="1"/>
          </p:cNvSpPr>
          <p:nvPr>
            <p:ph type="title"/>
          </p:nvPr>
        </p:nvSpPr>
        <p:spPr/>
        <p:txBody>
          <a:bodyPr/>
          <a:lstStyle/>
          <a:p>
            <a:r>
              <a:rPr lang="en-US" dirty="0"/>
              <a:t>Closure</a:t>
            </a:r>
          </a:p>
        </p:txBody>
      </p:sp>
      <p:sp>
        <p:nvSpPr>
          <p:cNvPr id="5" name="Content Placeholder 4">
            <a:extLst>
              <a:ext uri="{FF2B5EF4-FFF2-40B4-BE49-F238E27FC236}">
                <a16:creationId xmlns:a16="http://schemas.microsoft.com/office/drawing/2014/main" id="{5E978ECA-9E16-B6B7-E25E-4F9A6153AEC9}"/>
              </a:ext>
            </a:extLst>
          </p:cNvPr>
          <p:cNvSpPr>
            <a:spLocks noGrp="1"/>
          </p:cNvSpPr>
          <p:nvPr>
            <p:ph idx="1"/>
          </p:nvPr>
        </p:nvSpPr>
        <p:spPr/>
        <p:txBody>
          <a:bodyPr/>
          <a:lstStyle/>
          <a:p>
            <a:pPr marL="457200" lvl="0" indent="-342900">
              <a:spcAft>
                <a:spcPts val="0"/>
              </a:spcAft>
              <a:buSzPts val="1800"/>
              <a:buAutoNum type="arabicParenR"/>
            </a:pPr>
            <a:r>
              <a:rPr lang="en-US" dirty="0"/>
              <a:t>Explain the basic steps in applying for federal financial aid.</a:t>
            </a:r>
          </a:p>
          <a:p>
            <a:pPr marL="457200" lvl="0" indent="-342900">
              <a:spcBef>
                <a:spcPts val="1000"/>
              </a:spcBef>
              <a:spcAft>
                <a:spcPts val="0"/>
              </a:spcAft>
              <a:buSzPts val="1800"/>
              <a:buAutoNum type="arabicParenR"/>
            </a:pPr>
            <a:r>
              <a:rPr lang="en-US" dirty="0"/>
              <a:t>What are three major differences between federal and private student loans?</a:t>
            </a:r>
          </a:p>
          <a:p>
            <a:pPr marL="457200" lvl="0" indent="-342900">
              <a:spcBef>
                <a:spcPts val="1000"/>
              </a:spcBef>
              <a:spcAft>
                <a:spcPts val="1000"/>
              </a:spcAft>
              <a:buSzPts val="1800"/>
              <a:buAutoNum type="arabicParenR"/>
            </a:pPr>
            <a:r>
              <a:rPr lang="en-US" dirty="0"/>
              <a:t>Why should students explore federal student loan options before private loan options?</a:t>
            </a:r>
          </a:p>
        </p:txBody>
      </p:sp>
    </p:spTree>
    <p:extLst>
      <p:ext uri="{BB962C8B-B14F-4D97-AF65-F5344CB8AC3E}">
        <p14:creationId xmlns:p14="http://schemas.microsoft.com/office/powerpoint/2010/main" val="702286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DAA524-27F8-6219-69F8-FD564DCF78CA}"/>
              </a:ext>
            </a:extLst>
          </p:cNvPr>
          <p:cNvSpPr>
            <a:spLocks noGrp="1"/>
          </p:cNvSpPr>
          <p:nvPr>
            <p:ph type="title"/>
          </p:nvPr>
        </p:nvSpPr>
        <p:spPr/>
        <p:txBody>
          <a:bodyPr/>
          <a:lstStyle/>
          <a:p>
            <a:r>
              <a:rPr lang="en-US" dirty="0"/>
              <a:t>The Different Types of Federal Student Loans Video</a:t>
            </a:r>
          </a:p>
        </p:txBody>
      </p:sp>
      <p:pic>
        <p:nvPicPr>
          <p:cNvPr id="4" name="Online Media 3" title="CentsibleStudent - The Different Types of Federal Student Loans">
            <a:hlinkClick r:id="" action="ppaction://media"/>
            <a:extLst>
              <a:ext uri="{FF2B5EF4-FFF2-40B4-BE49-F238E27FC236}">
                <a16:creationId xmlns:a16="http://schemas.microsoft.com/office/drawing/2014/main" id="{F922B511-85F1-FACA-5331-3DC039115BAB}"/>
              </a:ext>
            </a:extLst>
          </p:cNvPr>
          <p:cNvPicPr>
            <a:picLocks noGrp="1" noRot="1" noChangeAspect="1"/>
          </p:cNvPicPr>
          <p:nvPr>
            <p:ph idx="1"/>
            <a:videoFile r:link="rId1"/>
          </p:nvPr>
        </p:nvPicPr>
        <p:blipFill>
          <a:blip r:embed="rId3"/>
          <a:stretch>
            <a:fillRect/>
          </a:stretch>
        </p:blipFill>
        <p:spPr>
          <a:xfrm>
            <a:off x="1851025" y="1276350"/>
            <a:ext cx="5360988" cy="3028950"/>
          </a:xfrm>
          <a:prstGeom prst="rect">
            <a:avLst/>
          </a:prstGeom>
        </p:spPr>
      </p:pic>
    </p:spTree>
    <p:extLst>
      <p:ext uri="{BB962C8B-B14F-4D97-AF65-F5344CB8AC3E}">
        <p14:creationId xmlns:p14="http://schemas.microsoft.com/office/powerpoint/2010/main" val="1144578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F2E60EE-416B-5C63-CF18-C7B905E5BBBD}"/>
              </a:ext>
            </a:extLst>
          </p:cNvPr>
          <p:cNvSpPr>
            <a:spLocks noGrp="1"/>
          </p:cNvSpPr>
          <p:nvPr>
            <p:ph type="title"/>
          </p:nvPr>
        </p:nvSpPr>
        <p:spPr/>
        <p:txBody>
          <a:bodyPr/>
          <a:lstStyle/>
          <a:p>
            <a:r>
              <a:rPr lang="en-US" dirty="0"/>
              <a:t>The Different Types of Federal Student Loans</a:t>
            </a:r>
          </a:p>
        </p:txBody>
      </p:sp>
      <p:sp>
        <p:nvSpPr>
          <p:cNvPr id="2" name="Content Placeholder 1">
            <a:extLst>
              <a:ext uri="{FF2B5EF4-FFF2-40B4-BE49-F238E27FC236}">
                <a16:creationId xmlns:a16="http://schemas.microsoft.com/office/drawing/2014/main" id="{ADF9223A-2993-88DB-B303-16CA935E5FF9}"/>
              </a:ext>
            </a:extLst>
          </p:cNvPr>
          <p:cNvSpPr>
            <a:spLocks noGrp="1"/>
          </p:cNvSpPr>
          <p:nvPr>
            <p:ph idx="1"/>
          </p:nvPr>
        </p:nvSpPr>
        <p:spPr/>
        <p:txBody>
          <a:bodyPr/>
          <a:lstStyle/>
          <a:p>
            <a:pPr marL="457200" indent="-457200">
              <a:buFont typeface="+mj-lt"/>
              <a:buAutoNum type="arabicPeriod"/>
            </a:pPr>
            <a:r>
              <a:rPr lang="en-US" dirty="0"/>
              <a:t>All three loan types are fixed-interest loans. What is a benefit of having a fixed-interest loan?</a:t>
            </a:r>
          </a:p>
          <a:p>
            <a:pPr marL="457200" indent="-457200">
              <a:buFont typeface="+mj-lt"/>
              <a:buAutoNum type="arabicPeriod"/>
            </a:pPr>
            <a:r>
              <a:rPr lang="en-US" dirty="0"/>
              <a:t>What is a Subsidized Direct Loan?</a:t>
            </a:r>
          </a:p>
          <a:p>
            <a:pPr marL="457200" indent="-457200">
              <a:buFont typeface="+mj-lt"/>
              <a:buAutoNum type="arabicPeriod"/>
            </a:pPr>
            <a:r>
              <a:rPr lang="en-US" dirty="0"/>
              <a:t>What is an Unsubsidized Direct Loan?</a:t>
            </a:r>
          </a:p>
          <a:p>
            <a:pPr marL="457200" indent="-457200">
              <a:buFont typeface="+mj-lt"/>
              <a:buAutoNum type="arabicPeriod"/>
            </a:pPr>
            <a:r>
              <a:rPr lang="en-US" dirty="0"/>
              <a:t>If you have an Unsubsidized Direct Loan, why might making interest payments during college be a good strategy?</a:t>
            </a:r>
          </a:p>
          <a:p>
            <a:pPr marL="457200" indent="-457200">
              <a:buFont typeface="+mj-lt"/>
              <a:buAutoNum type="arabicPeriod"/>
            </a:pPr>
            <a:r>
              <a:rPr lang="en-US" dirty="0"/>
              <a:t>What is the benefit of the Direct PLUS Loans?</a:t>
            </a:r>
          </a:p>
          <a:p>
            <a:endParaRPr lang="en-US" dirty="0"/>
          </a:p>
        </p:txBody>
      </p:sp>
    </p:spTree>
    <p:extLst>
      <p:ext uri="{BB962C8B-B14F-4D97-AF65-F5344CB8AC3E}">
        <p14:creationId xmlns:p14="http://schemas.microsoft.com/office/powerpoint/2010/main" val="141494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15B5DB2-B3E9-36E1-2E2A-93BD19AA2B88}"/>
              </a:ext>
            </a:extLst>
          </p:cNvPr>
          <p:cNvSpPr>
            <a:spLocks noGrp="1"/>
          </p:cNvSpPr>
          <p:nvPr>
            <p:ph type="title" idx="4294967295"/>
          </p:nvPr>
        </p:nvSpPr>
        <p:spPr bwMode="auto">
          <a:xfrm>
            <a:off x="1779588" y="1843088"/>
            <a:ext cx="5889625" cy="1344612"/>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90000"/>
              </a:lnSpc>
              <a:spcBef>
                <a:spcPts val="0"/>
              </a:spcBef>
              <a:spcAft>
                <a:spcPts val="1200"/>
              </a:spcAft>
              <a:buClr>
                <a:schemeClr val="tx1"/>
              </a:buClr>
              <a:buSzPct val="125000"/>
              <a:buFont typeface="Arial"/>
              <a:buNone/>
              <a:tabLst/>
              <a:defRPr/>
            </a:pPr>
            <a:r>
              <a:rPr kumimoji="0" lang="en-US" sz="3600" b="1" i="0" u="none" strike="noStrike" kern="0" cap="none" spc="-150" normalizeH="0" baseline="0" noProof="0" dirty="0">
                <a:ln>
                  <a:noFill/>
                </a:ln>
                <a:solidFill>
                  <a:schemeClr val="tx2"/>
                </a:solidFill>
                <a:effectLst/>
                <a:uLnTx/>
                <a:uFillTx/>
                <a:latin typeface="+mn-lt"/>
                <a:ea typeface="+mn-ea"/>
                <a:cs typeface="Arial"/>
              </a:rPr>
              <a:t>Federal v. Private </a:t>
            </a:r>
          </a:p>
          <a:p>
            <a:pPr marL="0" marR="0" lvl="0" indent="0" algn="ctr" defTabSz="914400" rtl="0" eaLnBrk="1" fontAlgn="base" latinLnBrk="0" hangingPunct="1">
              <a:lnSpc>
                <a:spcPct val="90000"/>
              </a:lnSpc>
              <a:spcBef>
                <a:spcPts val="0"/>
              </a:spcBef>
              <a:spcAft>
                <a:spcPts val="1200"/>
              </a:spcAft>
              <a:buClr>
                <a:schemeClr val="tx1"/>
              </a:buClr>
              <a:buSzPct val="125000"/>
              <a:buFont typeface="Arial"/>
              <a:buNone/>
              <a:tabLst/>
              <a:defRPr/>
            </a:pPr>
            <a:r>
              <a:rPr kumimoji="0" lang="en-US" sz="3600" b="1" i="0" u="none" strike="noStrike" kern="0" cap="none" spc="-150" normalizeH="0" baseline="0" noProof="0" dirty="0">
                <a:ln>
                  <a:noFill/>
                </a:ln>
                <a:solidFill>
                  <a:schemeClr val="tx2"/>
                </a:solidFill>
                <a:effectLst/>
                <a:uLnTx/>
                <a:uFillTx/>
                <a:latin typeface="+mn-lt"/>
                <a:ea typeface="+mn-ea"/>
                <a:cs typeface="Arial"/>
              </a:rPr>
              <a:t>Student Loans</a:t>
            </a:r>
          </a:p>
        </p:txBody>
      </p:sp>
    </p:spTree>
    <p:extLst>
      <p:ext uri="{BB962C8B-B14F-4D97-AF65-F5344CB8AC3E}">
        <p14:creationId xmlns:p14="http://schemas.microsoft.com/office/powerpoint/2010/main" val="341904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77B6B2-F6E8-9B4B-9556-E0137EF96BD0}"/>
              </a:ext>
            </a:extLst>
          </p:cNvPr>
          <p:cNvSpPr>
            <a:spLocks noGrp="1"/>
          </p:cNvSpPr>
          <p:nvPr>
            <p:ph type="title"/>
          </p:nvPr>
        </p:nvSpPr>
        <p:spPr/>
        <p:txBody>
          <a:bodyPr/>
          <a:lstStyle/>
          <a:p>
            <a:r>
              <a:rPr lang="en-US" dirty="0"/>
              <a:t>How to Repay</a:t>
            </a:r>
          </a:p>
        </p:txBody>
      </p:sp>
      <p:graphicFrame>
        <p:nvGraphicFramePr>
          <p:cNvPr id="6" name="Google Shape;89;p19">
            <a:extLst>
              <a:ext uri="{FF2B5EF4-FFF2-40B4-BE49-F238E27FC236}">
                <a16:creationId xmlns:a16="http://schemas.microsoft.com/office/drawing/2014/main" id="{A6020182-FCDA-5B76-7A06-3AC37C961CD5}"/>
              </a:ext>
            </a:extLst>
          </p:cNvPr>
          <p:cNvGraphicFramePr/>
          <p:nvPr>
            <p:extLst>
              <p:ext uri="{D42A27DB-BD31-4B8C-83A1-F6EECF244321}">
                <p14:modId xmlns:p14="http://schemas.microsoft.com/office/powerpoint/2010/main" val="1564113785"/>
              </p:ext>
            </p:extLst>
          </p:nvPr>
        </p:nvGraphicFramePr>
        <p:xfrm>
          <a:off x="670507" y="1228725"/>
          <a:ext cx="7720500" cy="3011455"/>
        </p:xfrm>
        <a:graphic>
          <a:graphicData uri="http://schemas.openxmlformats.org/drawingml/2006/table">
            <a:tbl>
              <a:tblPr firstRow="1">
                <a:noFill/>
              </a:tblPr>
              <a:tblGrid>
                <a:gridCol w="3860250">
                  <a:extLst>
                    <a:ext uri="{9D8B030D-6E8A-4147-A177-3AD203B41FA5}">
                      <a16:colId xmlns:a16="http://schemas.microsoft.com/office/drawing/2014/main" val="20000"/>
                    </a:ext>
                  </a:extLst>
                </a:gridCol>
                <a:gridCol w="3860250">
                  <a:extLst>
                    <a:ext uri="{9D8B030D-6E8A-4147-A177-3AD203B41FA5}">
                      <a16:colId xmlns:a16="http://schemas.microsoft.com/office/drawing/2014/main" val="20001"/>
                    </a:ext>
                  </a:extLst>
                </a:gridCol>
              </a:tblGrid>
              <a:tr h="403850">
                <a:tc>
                  <a:txBody>
                    <a:bodyPr/>
                    <a:lstStyle/>
                    <a:p>
                      <a:pPr marL="0" lvl="0" indent="0" algn="ctr" rtl="0">
                        <a:spcBef>
                          <a:spcPts val="0"/>
                        </a:spcBef>
                        <a:spcAft>
                          <a:spcPts val="0"/>
                        </a:spcAft>
                        <a:buNone/>
                      </a:pPr>
                      <a:r>
                        <a:rPr lang="en" sz="1700" b="1"/>
                        <a:t>Federal Loans</a:t>
                      </a:r>
                      <a:endParaRPr sz="1700" b="1"/>
                    </a:p>
                  </a:txBody>
                  <a:tcPr marL="91425" marR="91425" marT="91425" marB="91425"/>
                </a:tc>
                <a:tc>
                  <a:txBody>
                    <a:bodyPr/>
                    <a:lstStyle/>
                    <a:p>
                      <a:pPr marL="0" lvl="0" indent="0" algn="ctr" rtl="0">
                        <a:spcBef>
                          <a:spcPts val="0"/>
                        </a:spcBef>
                        <a:spcAft>
                          <a:spcPts val="0"/>
                        </a:spcAft>
                        <a:buNone/>
                      </a:pPr>
                      <a:r>
                        <a:rPr lang="en" sz="1700" b="1"/>
                        <a:t>Private Loans</a:t>
                      </a:r>
                      <a:endParaRPr sz="1700" b="1"/>
                    </a:p>
                  </a:txBody>
                  <a:tcPr marL="91425" marR="91425" marT="91425" marB="91425"/>
                </a:tc>
                <a:extLst>
                  <a:ext uri="{0D108BD9-81ED-4DB2-BD59-A6C34878D82A}">
                    <a16:rowId xmlns:a16="http://schemas.microsoft.com/office/drawing/2014/main" val="10000"/>
                  </a:ext>
                </a:extLst>
              </a:tr>
              <a:tr h="2569525">
                <a:tc>
                  <a:txBody>
                    <a:bodyPr/>
                    <a:lstStyle/>
                    <a:p>
                      <a:pPr marL="457200" lvl="0" indent="-330200" algn="l" rtl="0">
                        <a:spcBef>
                          <a:spcPts val="0"/>
                        </a:spcBef>
                        <a:spcAft>
                          <a:spcPts val="0"/>
                        </a:spcAft>
                        <a:buSzPts val="1600"/>
                        <a:buChar char="●"/>
                      </a:pPr>
                      <a:r>
                        <a:rPr lang="en" sz="1600" dirty="0"/>
                        <a:t>6-month grace period for loans made to undergraduates.</a:t>
                      </a:r>
                      <a:endParaRPr sz="1600" dirty="0"/>
                    </a:p>
                    <a:p>
                      <a:pPr marL="457200" lvl="0" indent="-330200" algn="l" rtl="0">
                        <a:spcBef>
                          <a:spcPts val="1000"/>
                        </a:spcBef>
                        <a:spcAft>
                          <a:spcPts val="0"/>
                        </a:spcAft>
                        <a:buSzPts val="1600"/>
                        <a:buChar char="●"/>
                      </a:pPr>
                      <a:r>
                        <a:rPr lang="en" sz="1600" dirty="0"/>
                        <a:t>Flexible monthly payments available, baked on income or financial hardship.</a:t>
                      </a:r>
                      <a:endParaRPr sz="1600" dirty="0"/>
                    </a:p>
                    <a:p>
                      <a:pPr marL="457200" lvl="0" indent="-330200" algn="l" rtl="0">
                        <a:spcBef>
                          <a:spcPts val="1000"/>
                        </a:spcBef>
                        <a:spcAft>
                          <a:spcPts val="1000"/>
                        </a:spcAft>
                        <a:buSzPts val="1600"/>
                        <a:buChar char="●"/>
                      </a:pPr>
                      <a:r>
                        <a:rPr lang="en" sz="1600" dirty="0"/>
                        <a:t>Possible debt forgiveness for certain periods of teaching, military service, and other public service work.</a:t>
                      </a:r>
                      <a:endParaRPr sz="1600" dirty="0"/>
                    </a:p>
                  </a:txBody>
                  <a:tcPr marL="91425" marR="91425" marT="91425" marB="91425"/>
                </a:tc>
                <a:tc>
                  <a:txBody>
                    <a:bodyPr/>
                    <a:lstStyle/>
                    <a:p>
                      <a:pPr marL="457200" lvl="0" indent="-330200" algn="l" rtl="0">
                        <a:spcBef>
                          <a:spcPts val="0"/>
                        </a:spcBef>
                        <a:spcAft>
                          <a:spcPts val="0"/>
                        </a:spcAft>
                        <a:buSzPts val="1600"/>
                        <a:buChar char="●"/>
                      </a:pPr>
                      <a:r>
                        <a:rPr lang="en" sz="1600" dirty="0"/>
                        <a:t>6-month grace period for most loans</a:t>
                      </a:r>
                      <a:endParaRPr sz="1600" dirty="0"/>
                    </a:p>
                    <a:p>
                      <a:pPr marL="457200" lvl="0" indent="-330200" algn="l" rtl="0">
                        <a:spcBef>
                          <a:spcPts val="1000"/>
                        </a:spcBef>
                        <a:spcAft>
                          <a:spcPts val="1000"/>
                        </a:spcAft>
                        <a:buSzPts val="1600"/>
                        <a:buChar char="●"/>
                      </a:pPr>
                      <a:r>
                        <a:rPr lang="en" sz="1600" dirty="0"/>
                        <a:t>Very limited flexibility for those with financial need or hardship.</a:t>
                      </a:r>
                      <a:endParaRPr sz="1600"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08267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34799-D475-C4DC-73FC-B2BABFFDC3C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58AFA0-0497-1D89-431D-3BA20BF12656}"/>
              </a:ext>
            </a:extLst>
          </p:cNvPr>
          <p:cNvSpPr>
            <a:spLocks noGrp="1"/>
          </p:cNvSpPr>
          <p:nvPr>
            <p:ph type="title"/>
          </p:nvPr>
        </p:nvSpPr>
        <p:spPr/>
        <p:txBody>
          <a:bodyPr/>
          <a:lstStyle/>
          <a:p>
            <a:r>
              <a:rPr lang="en-US" dirty="0"/>
              <a:t>Interest Rates</a:t>
            </a:r>
          </a:p>
        </p:txBody>
      </p:sp>
      <p:graphicFrame>
        <p:nvGraphicFramePr>
          <p:cNvPr id="2" name="Google Shape;95;p20">
            <a:extLst>
              <a:ext uri="{FF2B5EF4-FFF2-40B4-BE49-F238E27FC236}">
                <a16:creationId xmlns:a16="http://schemas.microsoft.com/office/drawing/2014/main" id="{4B0E07C3-14D1-6A5A-3E47-7064ABFCD419}"/>
              </a:ext>
            </a:extLst>
          </p:cNvPr>
          <p:cNvGraphicFramePr/>
          <p:nvPr>
            <p:extLst>
              <p:ext uri="{D42A27DB-BD31-4B8C-83A1-F6EECF244321}">
                <p14:modId xmlns:p14="http://schemas.microsoft.com/office/powerpoint/2010/main" val="1033861488"/>
              </p:ext>
            </p:extLst>
          </p:nvPr>
        </p:nvGraphicFramePr>
        <p:xfrm>
          <a:off x="865275" y="936525"/>
          <a:ext cx="7720500" cy="3741380"/>
        </p:xfrm>
        <a:graphic>
          <a:graphicData uri="http://schemas.openxmlformats.org/drawingml/2006/table">
            <a:tbl>
              <a:tblPr firstRow="1">
                <a:noFill/>
              </a:tblPr>
              <a:tblGrid>
                <a:gridCol w="3860250">
                  <a:extLst>
                    <a:ext uri="{9D8B030D-6E8A-4147-A177-3AD203B41FA5}">
                      <a16:colId xmlns:a16="http://schemas.microsoft.com/office/drawing/2014/main" val="20000"/>
                    </a:ext>
                  </a:extLst>
                </a:gridCol>
                <a:gridCol w="3860250">
                  <a:extLst>
                    <a:ext uri="{9D8B030D-6E8A-4147-A177-3AD203B41FA5}">
                      <a16:colId xmlns:a16="http://schemas.microsoft.com/office/drawing/2014/main" val="20001"/>
                    </a:ext>
                  </a:extLst>
                </a:gridCol>
              </a:tblGrid>
              <a:tr h="403850">
                <a:tc>
                  <a:txBody>
                    <a:bodyPr/>
                    <a:lstStyle/>
                    <a:p>
                      <a:pPr marL="0" lvl="0" indent="0" algn="ctr" rtl="0">
                        <a:spcBef>
                          <a:spcPts val="0"/>
                        </a:spcBef>
                        <a:spcAft>
                          <a:spcPts val="0"/>
                        </a:spcAft>
                        <a:buNone/>
                      </a:pPr>
                      <a:r>
                        <a:rPr lang="en" sz="1400" b="1" dirty="0"/>
                        <a:t>Federal Loans</a:t>
                      </a:r>
                      <a:endParaRPr sz="1400" b="1" dirty="0"/>
                    </a:p>
                  </a:txBody>
                  <a:tcPr marL="91425" marR="91425" marT="91425" marB="91425"/>
                </a:tc>
                <a:tc>
                  <a:txBody>
                    <a:bodyPr/>
                    <a:lstStyle/>
                    <a:p>
                      <a:pPr marL="0" lvl="0" indent="0" algn="ctr" rtl="0">
                        <a:spcBef>
                          <a:spcPts val="0"/>
                        </a:spcBef>
                        <a:spcAft>
                          <a:spcPts val="0"/>
                        </a:spcAft>
                        <a:buNone/>
                      </a:pPr>
                      <a:r>
                        <a:rPr lang="en" sz="1400" b="1"/>
                        <a:t>Private Loans</a:t>
                      </a:r>
                      <a:endParaRPr sz="1400" b="1"/>
                    </a:p>
                  </a:txBody>
                  <a:tcPr marL="91425" marR="91425" marT="91425" marB="91425"/>
                </a:tc>
                <a:extLst>
                  <a:ext uri="{0D108BD9-81ED-4DB2-BD59-A6C34878D82A}">
                    <a16:rowId xmlns:a16="http://schemas.microsoft.com/office/drawing/2014/main" val="10000"/>
                  </a:ext>
                </a:extLst>
              </a:tr>
              <a:tr h="2569525">
                <a:tc>
                  <a:txBody>
                    <a:bodyPr/>
                    <a:lstStyle/>
                    <a:p>
                      <a:pPr marL="457200" lvl="0" indent="-317500" algn="l" rtl="0">
                        <a:spcBef>
                          <a:spcPts val="0"/>
                        </a:spcBef>
                        <a:spcAft>
                          <a:spcPts val="0"/>
                        </a:spcAft>
                        <a:buSzPts val="1400"/>
                        <a:buChar char="●"/>
                      </a:pPr>
                      <a:r>
                        <a:rPr lang="en" sz="1400" dirty="0"/>
                        <a:t>Rates are fixed.</a:t>
                      </a:r>
                      <a:endParaRPr sz="1400" dirty="0"/>
                    </a:p>
                    <a:p>
                      <a:pPr marL="457200" lvl="0" indent="-317500" algn="l" rtl="0">
                        <a:spcBef>
                          <a:spcPts val="1000"/>
                        </a:spcBef>
                        <a:spcAft>
                          <a:spcPts val="0"/>
                        </a:spcAft>
                        <a:buSzPts val="1400"/>
                        <a:buChar char="●"/>
                      </a:pPr>
                      <a:r>
                        <a:rPr lang="en" sz="1400" dirty="0"/>
                        <a:t>The federal government pays the interest payments for Subsidized Direct Loans while students are in school. The student is responsible for paying for all of the interest on an Unsubsidized Direct Loan.</a:t>
                      </a:r>
                      <a:endParaRPr sz="1400" dirty="0"/>
                    </a:p>
                    <a:p>
                      <a:pPr marL="457200" lvl="0" indent="-317500" algn="l" rtl="0">
                        <a:spcBef>
                          <a:spcPts val="1000"/>
                        </a:spcBef>
                        <a:spcAft>
                          <a:spcPts val="0"/>
                        </a:spcAft>
                        <a:buSzPts val="1400"/>
                        <a:buChar char="●"/>
                      </a:pPr>
                      <a:r>
                        <a:rPr lang="en" sz="1400" dirty="0"/>
                        <a:t>Interest rates are set based on the loan program and do not depend on  the student’s credit history.</a:t>
                      </a:r>
                      <a:endParaRPr sz="1400" dirty="0"/>
                    </a:p>
                    <a:p>
                      <a:pPr marL="457200" lvl="0" indent="-317500" algn="l" rtl="0">
                        <a:spcBef>
                          <a:spcPts val="1000"/>
                        </a:spcBef>
                        <a:spcAft>
                          <a:spcPts val="1000"/>
                        </a:spcAft>
                        <a:buSzPts val="1400"/>
                        <a:buChar char="●"/>
                      </a:pPr>
                      <a:r>
                        <a:rPr lang="en" sz="1400" dirty="0"/>
                        <a:t>There are fees associated with Direct Loans, which are a percentage of the loan amount. Fees tend to be lower than private lenders.</a:t>
                      </a:r>
                      <a:endParaRPr sz="1400" dirty="0"/>
                    </a:p>
                  </a:txBody>
                  <a:tcPr marL="91425" marR="91425" marT="91425" marB="91425"/>
                </a:tc>
                <a:tc>
                  <a:txBody>
                    <a:bodyPr/>
                    <a:lstStyle/>
                    <a:p>
                      <a:pPr marL="457200" lvl="0" indent="-330200" algn="l" rtl="0">
                        <a:spcBef>
                          <a:spcPts val="0"/>
                        </a:spcBef>
                        <a:spcAft>
                          <a:spcPts val="0"/>
                        </a:spcAft>
                        <a:buSzPts val="1600"/>
                        <a:buChar char="●"/>
                      </a:pPr>
                      <a:r>
                        <a:rPr lang="en" sz="1400" dirty="0"/>
                        <a:t>Rates are often variable - they can change over time, causing the monthly payments to change. Fixed rate loans may be available at higher interest rates.</a:t>
                      </a:r>
                      <a:endParaRPr sz="1400" dirty="0"/>
                    </a:p>
                    <a:p>
                      <a:pPr marL="457200" lvl="0" indent="-330200" algn="l" rtl="0">
                        <a:spcBef>
                          <a:spcPts val="1000"/>
                        </a:spcBef>
                        <a:spcAft>
                          <a:spcPts val="0"/>
                        </a:spcAft>
                        <a:buSzPts val="1600"/>
                        <a:buChar char="●"/>
                      </a:pPr>
                      <a:r>
                        <a:rPr lang="en" sz="1400" dirty="0"/>
                        <a:t>Students are responsible for paying all of the interest.</a:t>
                      </a:r>
                      <a:endParaRPr sz="1400" dirty="0"/>
                    </a:p>
                    <a:p>
                      <a:pPr marL="457200" lvl="0" indent="-330200" algn="l" rtl="0">
                        <a:spcBef>
                          <a:spcPts val="1000"/>
                        </a:spcBef>
                        <a:spcAft>
                          <a:spcPts val="0"/>
                        </a:spcAft>
                        <a:buSzPts val="1600"/>
                        <a:buChar char="●"/>
                      </a:pPr>
                      <a:r>
                        <a:rPr lang="en" sz="1400" dirty="0"/>
                        <a:t>Interest rates vary depending on the student’s credit history and other factors.</a:t>
                      </a:r>
                      <a:endParaRPr sz="1400" dirty="0"/>
                    </a:p>
                    <a:p>
                      <a:pPr marL="457200" lvl="0" indent="-330200" algn="l" rtl="0">
                        <a:spcBef>
                          <a:spcPts val="1000"/>
                        </a:spcBef>
                        <a:spcAft>
                          <a:spcPts val="1000"/>
                        </a:spcAft>
                        <a:buSzPts val="1600"/>
                        <a:buChar char="●"/>
                      </a:pPr>
                      <a:r>
                        <a:rPr lang="en" sz="1400" dirty="0"/>
                        <a:t>Lenders may charge various fees.</a:t>
                      </a:r>
                      <a:endParaRPr sz="1400"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22726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DED58-15B9-0040-3C6E-F6B2967CF8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9BD2380-EDAD-A2B9-1A5A-0DAF0A54C4B1}"/>
              </a:ext>
            </a:extLst>
          </p:cNvPr>
          <p:cNvSpPr>
            <a:spLocks noGrp="1"/>
          </p:cNvSpPr>
          <p:nvPr>
            <p:ph type="title"/>
          </p:nvPr>
        </p:nvSpPr>
        <p:spPr/>
        <p:txBody>
          <a:bodyPr/>
          <a:lstStyle/>
          <a:p>
            <a:r>
              <a:rPr lang="en-US" dirty="0"/>
              <a:t>Who is Eligible?</a:t>
            </a:r>
          </a:p>
        </p:txBody>
      </p:sp>
      <p:graphicFrame>
        <p:nvGraphicFramePr>
          <p:cNvPr id="4" name="Google Shape;101;p21">
            <a:extLst>
              <a:ext uri="{FF2B5EF4-FFF2-40B4-BE49-F238E27FC236}">
                <a16:creationId xmlns:a16="http://schemas.microsoft.com/office/drawing/2014/main" id="{24203E62-E9D9-9EB7-0D44-1E0C6C53E6F5}"/>
              </a:ext>
            </a:extLst>
          </p:cNvPr>
          <p:cNvGraphicFramePr/>
          <p:nvPr>
            <p:extLst>
              <p:ext uri="{D42A27DB-BD31-4B8C-83A1-F6EECF244321}">
                <p14:modId xmlns:p14="http://schemas.microsoft.com/office/powerpoint/2010/main" val="441860672"/>
              </p:ext>
            </p:extLst>
          </p:nvPr>
        </p:nvGraphicFramePr>
        <p:xfrm>
          <a:off x="711750" y="1123950"/>
          <a:ext cx="7720500" cy="3011455"/>
        </p:xfrm>
        <a:graphic>
          <a:graphicData uri="http://schemas.openxmlformats.org/drawingml/2006/table">
            <a:tbl>
              <a:tblPr firstRow="1">
                <a:noFill/>
              </a:tblPr>
              <a:tblGrid>
                <a:gridCol w="3860250">
                  <a:extLst>
                    <a:ext uri="{9D8B030D-6E8A-4147-A177-3AD203B41FA5}">
                      <a16:colId xmlns:a16="http://schemas.microsoft.com/office/drawing/2014/main" val="20000"/>
                    </a:ext>
                  </a:extLst>
                </a:gridCol>
                <a:gridCol w="3860250">
                  <a:extLst>
                    <a:ext uri="{9D8B030D-6E8A-4147-A177-3AD203B41FA5}">
                      <a16:colId xmlns:a16="http://schemas.microsoft.com/office/drawing/2014/main" val="20001"/>
                    </a:ext>
                  </a:extLst>
                </a:gridCol>
              </a:tblGrid>
              <a:tr h="403850">
                <a:tc>
                  <a:txBody>
                    <a:bodyPr/>
                    <a:lstStyle/>
                    <a:p>
                      <a:pPr marL="0" lvl="0" indent="0" algn="ctr" rtl="0">
                        <a:spcBef>
                          <a:spcPts val="0"/>
                        </a:spcBef>
                        <a:spcAft>
                          <a:spcPts val="0"/>
                        </a:spcAft>
                        <a:buNone/>
                      </a:pPr>
                      <a:r>
                        <a:rPr lang="en" sz="1700" b="1" dirty="0"/>
                        <a:t>Federal Loans</a:t>
                      </a:r>
                      <a:endParaRPr sz="1700" b="1" dirty="0"/>
                    </a:p>
                  </a:txBody>
                  <a:tcPr marL="91425" marR="91425" marT="91425" marB="91425"/>
                </a:tc>
                <a:tc>
                  <a:txBody>
                    <a:bodyPr/>
                    <a:lstStyle/>
                    <a:p>
                      <a:pPr marL="0" lvl="0" indent="0" algn="ctr" rtl="0">
                        <a:spcBef>
                          <a:spcPts val="0"/>
                        </a:spcBef>
                        <a:spcAft>
                          <a:spcPts val="0"/>
                        </a:spcAft>
                        <a:buNone/>
                      </a:pPr>
                      <a:r>
                        <a:rPr lang="en" sz="1700" b="1"/>
                        <a:t>Private Loans</a:t>
                      </a:r>
                      <a:endParaRPr sz="1700" b="1"/>
                    </a:p>
                  </a:txBody>
                  <a:tcPr marL="91425" marR="91425" marT="91425" marB="91425"/>
                </a:tc>
                <a:extLst>
                  <a:ext uri="{0D108BD9-81ED-4DB2-BD59-A6C34878D82A}">
                    <a16:rowId xmlns:a16="http://schemas.microsoft.com/office/drawing/2014/main" val="10000"/>
                  </a:ext>
                </a:extLst>
              </a:tr>
              <a:tr h="2569525">
                <a:tc>
                  <a:txBody>
                    <a:bodyPr/>
                    <a:lstStyle/>
                    <a:p>
                      <a:pPr marL="457200" lvl="0" indent="-355600" algn="l" rtl="0">
                        <a:spcBef>
                          <a:spcPts val="0"/>
                        </a:spcBef>
                        <a:spcAft>
                          <a:spcPts val="1000"/>
                        </a:spcAft>
                        <a:buSzPts val="2000"/>
                        <a:buChar char="●"/>
                      </a:pPr>
                      <a:r>
                        <a:rPr lang="en" sz="2000"/>
                        <a:t>Almost everyone is eligible for federal loans.</a:t>
                      </a:r>
                      <a:endParaRPr sz="2000"/>
                    </a:p>
                  </a:txBody>
                  <a:tcPr marL="91425" marR="91425" marT="91425" marB="91425"/>
                </a:tc>
                <a:tc>
                  <a:txBody>
                    <a:bodyPr/>
                    <a:lstStyle/>
                    <a:p>
                      <a:pPr marL="457200" lvl="0" indent="-355600" algn="l" rtl="0">
                        <a:spcBef>
                          <a:spcPts val="0"/>
                        </a:spcBef>
                        <a:spcAft>
                          <a:spcPts val="0"/>
                        </a:spcAft>
                        <a:buSzPts val="2000"/>
                        <a:buChar char="●"/>
                      </a:pPr>
                      <a:r>
                        <a:rPr lang="en" sz="2000" dirty="0"/>
                        <a:t>Lenders decide eligibility based on the student’s credit history and other factors.</a:t>
                      </a:r>
                      <a:endParaRPr sz="2000" dirty="0"/>
                    </a:p>
                    <a:p>
                      <a:pPr marL="457200" lvl="0" indent="-355600" algn="l" rtl="0">
                        <a:spcBef>
                          <a:spcPts val="1000"/>
                        </a:spcBef>
                        <a:spcAft>
                          <a:spcPts val="1000"/>
                        </a:spcAft>
                        <a:buSzPts val="2000"/>
                        <a:buChar char="●"/>
                      </a:pPr>
                      <a:r>
                        <a:rPr lang="en" sz="2000" dirty="0"/>
                        <a:t>Undergraduate students typically need a cosigner to qualify or obtain better terms.</a:t>
                      </a:r>
                      <a:endParaRPr sz="2000" dirty="0"/>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18008033"/>
      </p:ext>
    </p:extLst>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4079FA-4099-460D-B015-A741A2D93523}">
  <ds:schemaRefs>
    <ds:schemaRef ds:uri="http://schemas.microsoft.com/sharepoint/v3/contenttype/forms"/>
  </ds:schemaRefs>
</ds:datastoreItem>
</file>

<file path=customXml/itemProps2.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customXml/itemProps3.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4524</TotalTime>
  <Words>798</Words>
  <Application>Microsoft Office PowerPoint</Application>
  <PresentationFormat>On-screen Show (16:9)</PresentationFormat>
  <Paragraphs>83</Paragraphs>
  <Slides>35</Slides>
  <Notes>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Aptos Display</vt:lpstr>
      <vt:lpstr>Arial</vt:lpstr>
      <vt:lpstr>Calibri</vt:lpstr>
      <vt:lpstr>Lucida Grande</vt:lpstr>
      <vt:lpstr>Times</vt:lpstr>
      <vt:lpstr>Navy Footer</vt:lpstr>
      <vt:lpstr>Understanding the Financial Aid Process</vt:lpstr>
      <vt:lpstr>Introduction</vt:lpstr>
      <vt:lpstr>Introduction (Answers)</vt:lpstr>
      <vt:lpstr>The Different Types of Federal Student Loans Video</vt:lpstr>
      <vt:lpstr>The Different Types of Federal Student Loans</vt:lpstr>
      <vt:lpstr>Federal v. Private  Student Loans</vt:lpstr>
      <vt:lpstr>How to Repay</vt:lpstr>
      <vt:lpstr>Interest Rates</vt:lpstr>
      <vt:lpstr>Who is Eligible?</vt:lpstr>
      <vt:lpstr>Loan Limits</vt:lpstr>
      <vt:lpstr>Interest rates are often variable.</vt:lpstr>
      <vt:lpstr>Interest rates are often variable. (Private Loan)</vt:lpstr>
      <vt:lpstr>There is interest on the loan.</vt:lpstr>
      <vt:lpstr>There is interest on the loan. (Both)</vt:lpstr>
      <vt:lpstr>Almost everyone is eligible.</vt:lpstr>
      <vt:lpstr>Almost everyone is eligible. (Federal)</vt:lpstr>
      <vt:lpstr>Interest rates are fixed.</vt:lpstr>
      <vt:lpstr>Interest rates are fixed. (Federal)</vt:lpstr>
      <vt:lpstr>Loan forgiveness is not available.</vt:lpstr>
      <vt:lpstr>Loan forgiveness is not available.  (Private)</vt:lpstr>
      <vt:lpstr>Six-month grace period for loans after graduation.</vt:lpstr>
      <vt:lpstr>Six-month grace period for loans after graduation.  (Both)</vt:lpstr>
      <vt:lpstr>Higher interest rates</vt:lpstr>
      <vt:lpstr>Higher interest rates (Private)</vt:lpstr>
      <vt:lpstr>Loan forgiveness is possible in some cases depending on your location and profession.</vt:lpstr>
      <vt:lpstr>Loan forgiveness is possible in some cases depending on your location and profession. (Federal)</vt:lpstr>
      <vt:lpstr>The federal government may pay interest on your loan while you’re in school (subsidized loan).</vt:lpstr>
      <vt:lpstr>The federal government may pay interest on your loan while you’re in school (subsidized loan). (Federal)</vt:lpstr>
      <vt:lpstr>Lenders decide eligibility based on your credit history and other factors. </vt:lpstr>
      <vt:lpstr>Lenders decide eligibility based on your credit history and other factors.  (Private)</vt:lpstr>
      <vt:lpstr>Lower interest rates</vt:lpstr>
      <vt:lpstr>Lower interest rates (Federal)</vt:lpstr>
      <vt:lpstr>You’re charged interest while still in school.</vt:lpstr>
      <vt:lpstr>You’re charged interest while still in school. (Private)</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48</cp:revision>
  <cp:lastPrinted>2017-03-29T14:58:18Z</cp:lastPrinted>
  <dcterms:created xsi:type="dcterms:W3CDTF">2023-09-21T18:22:14Z</dcterms:created>
  <dcterms:modified xsi:type="dcterms:W3CDTF">2026-07-02T22:49:30Z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