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4"/>
  </p:sldMasterIdLst>
  <p:notesMasterIdLst>
    <p:notesMasterId r:id="rId49"/>
  </p:notesMasterIdLst>
  <p:handoutMasterIdLst>
    <p:handoutMasterId r:id="rId50"/>
  </p:handoutMasterIdLst>
  <p:sldIdLst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5143500" type="screen16x9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4" pos="2880">
          <p15:clr>
            <a:srgbClr val="A4A3A4"/>
          </p15:clr>
        </p15:guide>
        <p15:guide id="5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4086D5"/>
    <a:srgbClr val="236BC6"/>
    <a:srgbClr val="A0BCE4"/>
    <a:srgbClr val="C07C00"/>
    <a:srgbClr val="02245A"/>
    <a:srgbClr val="021C5A"/>
    <a:srgbClr val="021C6E"/>
    <a:srgbClr val="C07C1A"/>
    <a:srgbClr val="021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6" autoAdjust="0"/>
    <p:restoredTop sz="86441" autoAdjust="0"/>
  </p:normalViewPr>
  <p:slideViewPr>
    <p:cSldViewPr>
      <p:cViewPr varScale="1">
        <p:scale>
          <a:sx n="115" d="100"/>
          <a:sy n="115" d="100"/>
        </p:scale>
        <p:origin x="1092" y="480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3080" y="17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3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CBBB9AC9-F41F-4916-B5CB-4BAC3B071E9E}" type="datetimeFigureOut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772379"/>
            <a:ext cx="3038475" cy="462120"/>
          </a:xfrm>
          <a:prstGeom prst="rect">
            <a:avLst/>
          </a:prstGeom>
        </p:spPr>
        <p:txBody>
          <a:bodyPr vert="horz" lIns="91269" tIns="45634" rIns="91269" bIns="45634" rtlCol="0" anchor="b"/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74AC060-BAD6-47CC-AF30-254C9B2BD9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9398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909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9" y="3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90A359AC-4EDB-4AA1-9AD2-B6BF0735A59F}" type="datetimeFigureOut">
              <a:rPr lang="en-US"/>
              <a:pPr>
                <a:defRPr/>
              </a:pPr>
              <a:t>7/2/2026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9" tIns="45634" rIns="91269" bIns="4563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6" y="4387769"/>
            <a:ext cx="5607050" cy="415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379"/>
            <a:ext cx="3038475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02" tIns="46502" rIns="93002" bIns="46502" numCol="1" anchor="b" anchorCtr="0" compatLnSpc="1">
            <a:prstTxWarp prst="textNoShape">
              <a:avLst/>
            </a:prstTxWarp>
          </a:bodyPr>
          <a:lstStyle>
            <a:lvl1pPr algn="r" defTabSz="930115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FB4525BD-1B22-4CBE-A35B-96886ED635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603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Vertic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4572001"/>
            <a:ext cx="9144000" cy="571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6D62C6F0-EFF1-732B-1581-8379BBAA99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5B62-7320-7915-C1B2-46E8F87319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09878" y="211710"/>
            <a:ext cx="1818643" cy="60960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A236C63-16C0-6F8E-2D75-A3C914E76AE3}"/>
              </a:ext>
            </a:extLst>
          </p:cNvPr>
          <p:cNvCxnSpPr/>
          <p:nvPr userDrawn="1"/>
        </p:nvCxnSpPr>
        <p:spPr bwMode="auto">
          <a:xfrm>
            <a:off x="4699000" y="4781550"/>
            <a:ext cx="4097338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6AE55D5-BF4A-82D0-0D80-EB576C1FF6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9000" y="-1"/>
            <a:ext cx="4097338" cy="4748981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ECC06022-1BCD-1931-2561-1987663CD578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5" y="1571652"/>
            <a:ext cx="4038600" cy="2066897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638550"/>
            <a:ext cx="41148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97C4B9FE-B526-3664-8BF4-E67331C9AC5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0248" y="1251966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</p:spTree>
    <p:extLst>
      <p:ext uri="{BB962C8B-B14F-4D97-AF65-F5344CB8AC3E}">
        <p14:creationId xmlns:p14="http://schemas.microsoft.com/office/powerpoint/2010/main" val="33277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B71BC4-27DD-0D47-8289-378CE57FEBDB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0" y="0"/>
            <a:ext cx="5943600" cy="478155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23C346-46C6-994F-D796-F474B650A4F8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6248400" y="514350"/>
            <a:ext cx="2590800" cy="4114800"/>
          </a:xfrm>
        </p:spPr>
        <p:txBody>
          <a:bodyPr anchor="ctr"/>
          <a:lstStyle>
            <a:lvl1pPr marL="0" indent="0">
              <a:buNone/>
              <a:defRPr sz="1600" b="1"/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9033FBB-B5D6-49D7-A4E5-2484A87950F8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5956853" y="-2485"/>
            <a:ext cx="0" cy="478403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5653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-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464D70-1034-2743-38D2-E42A8B85B611}"/>
              </a:ext>
            </a:extLst>
          </p:cNvPr>
          <p:cNvSpPr/>
          <p:nvPr userDrawn="1"/>
        </p:nvSpPr>
        <p:spPr bwMode="auto">
          <a:xfrm>
            <a:off x="6781800" y="57150"/>
            <a:ext cx="2014538" cy="304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Background pattern&#10;&#10;AI-generated content may be incorrect.">
            <a:extLst>
              <a:ext uri="{FF2B5EF4-FFF2-40B4-BE49-F238E27FC236}">
                <a16:creationId xmlns:a16="http://schemas.microsoft.com/office/drawing/2014/main" id="{48B36076-8F52-054A-BD44-113A2FBE6F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BDB1AE9-ACB9-2C78-CDE7-3DED11876B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09700" y="828675"/>
            <a:ext cx="6438900" cy="3124200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tx2"/>
                </a:solidFill>
              </a:defRPr>
            </a:lvl1pPr>
            <a:lvl2pPr marL="365760" indent="0">
              <a:buNone/>
              <a:defRPr sz="2400" b="1">
                <a:solidFill>
                  <a:schemeClr val="bg1"/>
                </a:solidFill>
              </a:defRPr>
            </a:lvl2pPr>
            <a:lvl3pPr marL="914400" indent="0"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None/>
              <a:defRPr sz="24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547A5E-DBA9-EF24-0935-45D857580E34}"/>
              </a:ext>
            </a:extLst>
          </p:cNvPr>
          <p:cNvSpPr/>
          <p:nvPr userDrawn="1"/>
        </p:nvSpPr>
        <p:spPr bwMode="auto">
          <a:xfrm>
            <a:off x="0" y="0"/>
            <a:ext cx="1066800" cy="478155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phic 4" descr="Arrow Right with solid fill">
            <a:extLst>
              <a:ext uri="{FF2B5EF4-FFF2-40B4-BE49-F238E27FC236}">
                <a16:creationId xmlns:a16="http://schemas.microsoft.com/office/drawing/2014/main" id="{1008D261-24FD-3E8C-CADC-03E260A07DB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153"/>
          <a:stretch/>
        </p:blipFill>
        <p:spPr>
          <a:xfrm>
            <a:off x="228599" y="1933575"/>
            <a:ext cx="5746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40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- Wav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89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ized 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2002F7-4067-6039-0676-FA2396AAD64B}"/>
              </a:ext>
            </a:extLst>
          </p:cNvPr>
          <p:cNvSpPr/>
          <p:nvPr userDrawn="1"/>
        </p:nvSpPr>
        <p:spPr bwMode="auto">
          <a:xfrm>
            <a:off x="511527" y="0"/>
            <a:ext cx="1922318" cy="22669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909EFC-88BE-9FE7-A5A4-BD51B8E390C4}"/>
              </a:ext>
            </a:extLst>
          </p:cNvPr>
          <p:cNvSpPr/>
          <p:nvPr userDrawn="1"/>
        </p:nvSpPr>
        <p:spPr bwMode="auto">
          <a:xfrm>
            <a:off x="511527" y="1728278"/>
            <a:ext cx="1922318" cy="648126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3">
            <a:extLst>
              <a:ext uri="{FF2B5EF4-FFF2-40B4-BE49-F238E27FC236}">
                <a16:creationId xmlns:a16="http://schemas.microsoft.com/office/drawing/2014/main" id="{BA30E459-0717-B1B5-89C6-1ACA2DFB1632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44876" y="1728278"/>
            <a:ext cx="1893524" cy="63470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868C1B0-E910-1F47-704C-6D9C86D8CC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475" y="238309"/>
            <a:ext cx="1765723" cy="648126"/>
          </a:xfrm>
        </p:spPr>
        <p:txBody>
          <a:bodyPr anchor="ctr">
            <a:noAutofit/>
          </a:bodyPr>
          <a:lstStyle>
            <a:lvl1pPr marL="0" indent="0" algn="ctr">
              <a:lnSpc>
                <a:spcPct val="85000"/>
              </a:lnSpc>
              <a:spcAft>
                <a:spcPts val="0"/>
              </a:spcAft>
              <a:buNone/>
              <a:defRPr sz="2400" b="1"/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8C6A700-1C8D-0E4A-A605-005E9D0AF2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6476" y="916073"/>
            <a:ext cx="1765723" cy="743859"/>
          </a:xfrm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Aft>
                <a:spcPts val="600"/>
              </a:spcAft>
              <a:buNone/>
              <a:defRPr sz="1200">
                <a:solidFill>
                  <a:schemeClr val="accent4"/>
                </a:solidFill>
              </a:defRPr>
            </a:lvl1pPr>
            <a:lvl2pPr marL="36576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 dirty="0"/>
              <a:t>Title Goes Here Lorem Ipsum Dolor,</a:t>
            </a:r>
            <a:br>
              <a:rPr lang="en-US" dirty="0"/>
            </a:br>
            <a:r>
              <a:rPr lang="en-US" dirty="0"/>
              <a:t>Bank Name Goes Here Lorem Ipsum Do</a:t>
            </a:r>
          </a:p>
        </p:txBody>
      </p:sp>
    </p:spTree>
    <p:extLst>
      <p:ext uri="{BB962C8B-B14F-4D97-AF65-F5344CB8AC3E}">
        <p14:creationId xmlns:p14="http://schemas.microsoft.com/office/powerpoint/2010/main" val="4256413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s Backgrou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3F1FBF-C64D-6251-6C7E-E6B12E915B5E}"/>
              </a:ext>
            </a:extLst>
          </p:cNvPr>
          <p:cNvSpPr/>
          <p:nvPr userDrawn="1"/>
        </p:nvSpPr>
        <p:spPr bwMode="auto">
          <a:xfrm>
            <a:off x="6553200" y="0"/>
            <a:ext cx="2362200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553C9A-C2CF-D77B-5CF0-D9BC4E877126}"/>
              </a:ext>
            </a:extLst>
          </p:cNvPr>
          <p:cNvSpPr txBox="1"/>
          <p:nvPr userDrawn="1"/>
        </p:nvSpPr>
        <p:spPr>
          <a:xfrm>
            <a:off x="240344" y="4802868"/>
            <a:ext cx="8686800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endParaRPr lang="en-US" sz="1600" dirty="0" err="1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C8B0E9E3-0F93-9594-B978-9DD3835B2B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1" b="40"/>
          <a:stretch/>
        </p:blipFill>
        <p:spPr>
          <a:xfrm>
            <a:off x="0" y="0"/>
            <a:ext cx="9144000" cy="5141422"/>
          </a:xfrm>
          <a:prstGeom prst="rect">
            <a:avLst/>
          </a:prstGeom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ACA02D9-AF14-6D9C-910F-0276E251A8A5}"/>
              </a:ext>
            </a:extLst>
          </p:cNvPr>
          <p:cNvGrpSpPr/>
          <p:nvPr userDrawn="1"/>
        </p:nvGrpSpPr>
        <p:grpSpPr>
          <a:xfrm>
            <a:off x="511527" y="-1"/>
            <a:ext cx="1926873" cy="1117700"/>
            <a:chOff x="511527" y="1370679"/>
            <a:chExt cx="1850673" cy="10735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4113A8C-0625-7FC7-EBE1-5C26E9B3BBCA}"/>
                </a:ext>
              </a:extLst>
            </p:cNvPr>
            <p:cNvSpPr/>
            <p:nvPr userDrawn="1"/>
          </p:nvSpPr>
          <p:spPr bwMode="auto">
            <a:xfrm>
              <a:off x="511527" y="1370679"/>
              <a:ext cx="1846298" cy="10735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54DF86F-8CF2-6907-41E9-E09A7675E6CA}"/>
                </a:ext>
              </a:extLst>
            </p:cNvPr>
            <p:cNvSpPr/>
            <p:nvPr userDrawn="1"/>
          </p:nvSpPr>
          <p:spPr bwMode="auto">
            <a:xfrm>
              <a:off x="511527" y="2312019"/>
              <a:ext cx="1846298" cy="132160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:a16="http://schemas.microsoft.com/office/drawing/2014/main" id="{F5C83E02-377C-36E8-52EA-9D5BBE55D0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543557" y="1547835"/>
              <a:ext cx="1818643" cy="609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94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4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AI-generated content may be incorrect.">
            <a:extLst>
              <a:ext uri="{FF2B5EF4-FFF2-40B4-BE49-F238E27FC236}">
                <a16:creationId xmlns:a16="http://schemas.microsoft.com/office/drawing/2014/main" id="{E03D8724-A0AF-FCBE-8FF6-62A40C6383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7037"/>
          <a:stretch/>
        </p:blipFill>
        <p:spPr>
          <a:xfrm>
            <a:off x="0" y="0"/>
            <a:ext cx="9144000" cy="47815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AAF937E-9FCF-223A-7AEE-594774F615A2}"/>
              </a:ext>
            </a:extLst>
          </p:cNvPr>
          <p:cNvSpPr/>
          <p:nvPr userDrawn="1"/>
        </p:nvSpPr>
        <p:spPr bwMode="auto">
          <a:xfrm>
            <a:off x="6324600" y="0"/>
            <a:ext cx="2471738" cy="35718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4B4B15B-D00E-D633-F159-3E5796A070DD}"/>
              </a:ext>
            </a:extLst>
          </p:cNvPr>
          <p:cNvSpPr/>
          <p:nvPr userDrawn="1"/>
        </p:nvSpPr>
        <p:spPr bwMode="auto">
          <a:xfrm>
            <a:off x="0" y="1047750"/>
            <a:ext cx="9144000" cy="2819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75C500-4FF5-5059-C70C-B6E5EE367938}"/>
              </a:ext>
            </a:extLst>
          </p:cNvPr>
          <p:cNvSpPr txBox="1"/>
          <p:nvPr userDrawn="1"/>
        </p:nvSpPr>
        <p:spPr>
          <a:xfrm>
            <a:off x="482662" y="1887582"/>
            <a:ext cx="4953000" cy="1139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80000"/>
              </a:lnSpc>
              <a:spcAft>
                <a:spcPts val="12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Check out </a:t>
            </a:r>
            <a:r>
              <a:rPr lang="en-US" sz="28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FRE.org</a:t>
            </a:r>
            <a:r>
              <a:rPr lang="en-US" sz="28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for free, classroom-ready  resources and professional development!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9040CEB8-48D6-E73F-790E-B3D793A4EE70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2344" y="1258726"/>
            <a:ext cx="2381250" cy="239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F1A76-91D8-5C0F-A064-DF651D0E9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EB719-216C-8439-1792-5CE1A8372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C321-004B-461E-C93E-9DFD8BF97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2A667-CAA3-F19E-7DD4-A54B16A8E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1AB6C-BD06-0513-2081-3DCCE690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4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BCF09-3F13-39C7-D40A-B8FCDF435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304424-E95D-FAB5-52A7-48A88A1425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0E29F-16A5-D000-CBB3-C80DDD37B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AC64ED-8D16-5363-B221-FB2BCA00B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86E8-47B0-0FF7-AF1D-629CAAF6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-US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7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Horizontal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80192D-ABD9-431B-41D6-2FF6DEDB3667}"/>
              </a:ext>
            </a:extLst>
          </p:cNvPr>
          <p:cNvSpPr/>
          <p:nvPr userDrawn="1"/>
        </p:nvSpPr>
        <p:spPr bwMode="auto">
          <a:xfrm>
            <a:off x="152400" y="4781550"/>
            <a:ext cx="8763000" cy="36195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Background pattern&#10;&#10;AI-generated content may be incorrect.">
            <a:extLst>
              <a:ext uri="{FF2B5EF4-FFF2-40B4-BE49-F238E27FC236}">
                <a16:creationId xmlns:a16="http://schemas.microsoft.com/office/drawing/2014/main" id="{21F0161D-3AB6-DE1C-E323-67511842B2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EEB5A3D8-3358-75FC-D9C2-7C9F6394DC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6075" y="1"/>
            <a:ext cx="8450263" cy="3249212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icon to insert image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41B54A-20B5-4156-5E9A-FAE8AE71A0A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346074" y="3267048"/>
            <a:ext cx="8450264" cy="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22" name="Rectangle 3">
            <a:extLst>
              <a:ext uri="{FF2B5EF4-FFF2-40B4-BE49-F238E27FC236}">
                <a16:creationId xmlns:a16="http://schemas.microsoft.com/office/drawing/2014/main" id="{54179C72-0A64-790D-9936-51359BF69524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346074" y="3499692"/>
            <a:ext cx="8450263" cy="708294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Here</a:t>
            </a:r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D9314CF-22F9-727D-6CB7-1037CC55AE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252250"/>
            <a:ext cx="7620000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24" name="Content Placeholder 20">
            <a:extLst>
              <a:ext uri="{FF2B5EF4-FFF2-40B4-BE49-F238E27FC236}">
                <a16:creationId xmlns:a16="http://schemas.microsoft.com/office/drawing/2014/main" id="{A2DFD650-0886-9D04-AC8E-AAA13BE3CD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47264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5" name="Picture 13">
            <a:extLst>
              <a:ext uri="{FF2B5EF4-FFF2-40B4-BE49-F238E27FC236}">
                <a16:creationId xmlns:a16="http://schemas.microsoft.com/office/drawing/2014/main" id="{5FD50168-8AEB-D256-20E2-EF639A1B9A93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52387"/>
            <a:ext cx="1818643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E14C5D2A-800E-515B-EC05-B3293AEE63AF}"/>
              </a:ext>
            </a:extLst>
          </p:cNvPr>
          <p:cNvSpPr/>
          <p:nvPr userDrawn="1"/>
        </p:nvSpPr>
        <p:spPr bwMode="auto">
          <a:xfrm>
            <a:off x="6705600" y="0"/>
            <a:ext cx="2286000" cy="282179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4572000"/>
            <a:ext cx="9144000" cy="58304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747713" y="282179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4" name="Picture 3" descr="Background pattern&#10;&#10;AI-generated content may be incorrect.">
            <a:extLst>
              <a:ext uri="{FF2B5EF4-FFF2-40B4-BE49-F238E27FC236}">
                <a16:creationId xmlns:a16="http://schemas.microsoft.com/office/drawing/2014/main" id="{CC63C1E0-A075-7BE1-FB4F-5AC6AB179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6FF2AB5-F1A2-CDAA-4296-B243EF9E9321}"/>
              </a:ext>
            </a:extLst>
          </p:cNvPr>
          <p:cNvSpPr/>
          <p:nvPr userDrawn="1"/>
        </p:nvSpPr>
        <p:spPr bwMode="auto">
          <a:xfrm>
            <a:off x="838199" y="838200"/>
            <a:ext cx="7459579" cy="350152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6E7C8A-EEF1-E1AC-E5E5-4B8A253E9F64}"/>
              </a:ext>
            </a:extLst>
          </p:cNvPr>
          <p:cNvSpPr/>
          <p:nvPr userDrawn="1"/>
        </p:nvSpPr>
        <p:spPr bwMode="auto">
          <a:xfrm rot="5400000">
            <a:off x="4523125" y="565075"/>
            <a:ext cx="97750" cy="7451555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58C687C6-1A65-C6C6-2C6B-702036339BCB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57982" y="1769743"/>
            <a:ext cx="6181017" cy="1354040"/>
          </a:xfrm>
        </p:spPr>
        <p:txBody>
          <a:bodyPr/>
          <a:lstStyle>
            <a:lvl1pPr algn="l">
              <a:lnSpc>
                <a:spcPct val="8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Name Goes Here Lorem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7591B6C8-D8FF-9307-6BA6-34CEC9C440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6182" y="3257551"/>
            <a:ext cx="5447018" cy="685799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000" baseline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Subtitle of Presentation Goes Here Lorem Ipsum Dolor Sit Amet</a:t>
            </a:r>
          </a:p>
        </p:txBody>
      </p:sp>
      <p:sp>
        <p:nvSpPr>
          <p:cNvPr id="19" name="Content Placeholder 20">
            <a:extLst>
              <a:ext uri="{FF2B5EF4-FFF2-40B4-BE49-F238E27FC236}">
                <a16:creationId xmlns:a16="http://schemas.microsoft.com/office/drawing/2014/main" id="{5E3289B7-F33B-CE13-80DE-B658C01D99F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199" y="637032"/>
            <a:ext cx="758952" cy="201168"/>
          </a:xfrm>
          <a:solidFill>
            <a:schemeClr val="accent4"/>
          </a:solidFill>
        </p:spPr>
        <p:txBody>
          <a:bodyPr lIns="91440" tIns="0" rIns="0" bIns="0" anchor="ctr"/>
          <a:lstStyle>
            <a:lvl1pPr marL="0" indent="0">
              <a:buNone/>
              <a:defRPr sz="1200" b="1">
                <a:solidFill>
                  <a:schemeClr val="bg1"/>
                </a:solidFill>
                <a:latin typeface="+mj-lt"/>
              </a:defRPr>
            </a:lvl1pPr>
            <a:lvl2pPr marL="365760" indent="0">
              <a:buNone/>
              <a:defRPr sz="1200" b="1">
                <a:solidFill>
                  <a:schemeClr val="bg1"/>
                </a:solidFill>
              </a:defRPr>
            </a:lvl2pPr>
            <a:lvl3pPr marL="914400" indent="0">
              <a:buNone/>
              <a:defRPr sz="1200" b="1">
                <a:solidFill>
                  <a:schemeClr val="bg1"/>
                </a:solidFill>
              </a:defRPr>
            </a:lvl3pPr>
            <a:lvl4pPr marL="1371600" indent="0">
              <a:buNone/>
              <a:defRPr sz="1200" b="1">
                <a:solidFill>
                  <a:schemeClr val="bg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XX/20XX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3C9EFEA1-B894-A11E-1373-B63794B462D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46678" y="990278"/>
            <a:ext cx="1818643" cy="609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63666D2-8D96-BA66-AD17-EE0B605E5258}"/>
              </a:ext>
            </a:extLst>
          </p:cNvPr>
          <p:cNvSpPr/>
          <p:nvPr userDrawn="1"/>
        </p:nvSpPr>
        <p:spPr bwMode="auto">
          <a:xfrm>
            <a:off x="6705600" y="133350"/>
            <a:ext cx="2209800" cy="223838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pic>
        <p:nvPicPr>
          <p:cNvPr id="2" name="Picture 1" descr="Background pattern&#10;&#10;AI-generated content may be incorrect.">
            <a:extLst>
              <a:ext uri="{FF2B5EF4-FFF2-40B4-BE49-F238E27FC236}">
                <a16:creationId xmlns:a16="http://schemas.microsoft.com/office/drawing/2014/main" id="{F669360A-3F0C-D48D-FDF5-6855C425E8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707" b="5555"/>
          <a:stretch/>
        </p:blipFill>
        <p:spPr>
          <a:xfrm>
            <a:off x="0" y="-1"/>
            <a:ext cx="9144000" cy="4821417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886CC1B-643C-9F43-B67D-115A83AD2A8A}"/>
              </a:ext>
            </a:extLst>
          </p:cNvPr>
          <p:cNvSpPr/>
          <p:nvPr userDrawn="1"/>
        </p:nvSpPr>
        <p:spPr bwMode="auto">
          <a:xfrm>
            <a:off x="1889049" y="1352550"/>
            <a:ext cx="5888370" cy="2438400"/>
          </a:xfrm>
          <a:prstGeom prst="roundRect">
            <a:avLst/>
          </a:prstGeom>
          <a:solidFill>
            <a:schemeClr val="tx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3342EB5-647E-DBDA-EECC-E62D59DDB4BB}"/>
              </a:ext>
            </a:extLst>
          </p:cNvPr>
          <p:cNvSpPr/>
          <p:nvPr userDrawn="1"/>
        </p:nvSpPr>
        <p:spPr bwMode="auto">
          <a:xfrm>
            <a:off x="1780215" y="1204913"/>
            <a:ext cx="5888370" cy="2438400"/>
          </a:xfrm>
          <a:prstGeom prst="roundRect">
            <a:avLst/>
          </a:prstGeom>
          <a:solidFill>
            <a:schemeClr val="bg2"/>
          </a:solidFill>
          <a:ln w="857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C62719E6-61DE-BFBD-4BF9-DAE333E7EF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80213" y="1479053"/>
            <a:ext cx="5888369" cy="457200"/>
          </a:xfrm>
        </p:spPr>
        <p:txBody>
          <a:bodyPr/>
          <a:lstStyle>
            <a:lvl1pPr marL="0" indent="0" algn="ctr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  <a:lvl2pPr marL="365760" indent="0">
              <a:buNone/>
              <a:defRPr/>
            </a:lvl2pPr>
          </a:lstStyle>
          <a:p>
            <a:pPr lvl="0"/>
            <a:r>
              <a:rPr lang="en-US" dirty="0"/>
              <a:t>SECTION NUMBER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80212" y="1843342"/>
            <a:ext cx="5888369" cy="1344792"/>
          </a:xfrm>
        </p:spPr>
        <p:txBody>
          <a:bodyPr anchor="ctr"/>
          <a:lstStyle>
            <a:lvl1pPr marL="0" indent="0" algn="ctr">
              <a:lnSpc>
                <a:spcPct val="90000"/>
              </a:lnSpc>
              <a:buNone/>
              <a:defRPr sz="3600" b="1" spc="-1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of Section Goes Here Lorem Ipsum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41365" y="369154"/>
            <a:ext cx="8554973" cy="990600"/>
          </a:xfrm>
        </p:spPr>
        <p:txBody>
          <a:bodyPr/>
          <a:lstStyle>
            <a:lvl1pPr>
              <a:defRPr sz="2800" b="1" spc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35DF70F6-E422-24C9-5D82-C883A41DF9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54548" y="1158558"/>
            <a:ext cx="5741790" cy="347059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15D2CA44-6038-DC26-ED9C-FAF8B9FF9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1158558"/>
            <a:ext cx="2651165" cy="347059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3813" y="656035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-528638" y="-4048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613025" y="-1812131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305425" y="-1783556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9056688" y="2022872"/>
            <a:ext cx="1846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 dirty="0">
              <a:latin typeface="Times" pitchFamily="-65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EF507-A857-C367-F020-0CE20A99E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074" y="366464"/>
            <a:ext cx="8468551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Presenters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0064CF5-6FDC-7798-EB01-7806E586A13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88241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259C629-65D6-C3D7-18D6-683DACB0C9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666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EEDB123-1FE3-A022-D5DC-352D27076D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666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94A9993A-194A-CB62-BE57-2D486C0076EF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 bwMode="auto">
          <a:xfrm>
            <a:off x="7120658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6" name="Text Placeholder 19">
            <a:extLst>
              <a:ext uri="{FF2B5EF4-FFF2-40B4-BE49-F238E27FC236}">
                <a16:creationId xmlns:a16="http://schemas.microsoft.com/office/drawing/2014/main" id="{F01EA638-ACC6-2FC4-EECF-78EC40161A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834908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67" name="Text Placeholder 19">
            <a:extLst>
              <a:ext uri="{FF2B5EF4-FFF2-40B4-BE49-F238E27FC236}">
                <a16:creationId xmlns:a16="http://schemas.microsoft.com/office/drawing/2014/main" id="{C08F75EA-EEE6-FD45-2895-1A09EA03B5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834908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698FE9EB-AD2D-AE82-D3EE-6CBF1BB58822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 bwMode="auto">
          <a:xfrm>
            <a:off x="2961831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9" name="Text Placeholder 19">
            <a:extLst>
              <a:ext uri="{FF2B5EF4-FFF2-40B4-BE49-F238E27FC236}">
                <a16:creationId xmlns:a16="http://schemas.microsoft.com/office/drawing/2014/main" id="{A37EA42F-E1B7-7FBE-6216-8690ACF5D91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678003" y="2341245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0" name="Text Placeholder 19">
            <a:extLst>
              <a:ext uri="{FF2B5EF4-FFF2-40B4-BE49-F238E27FC236}">
                <a16:creationId xmlns:a16="http://schemas.microsoft.com/office/drawing/2014/main" id="{87416122-E04B-1FA2-ABEA-C762D67070A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78003" y="2536356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0E5F4919-468F-98CA-AAB7-9CE2C790DC57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 bwMode="auto">
          <a:xfrm>
            <a:off x="5041244" y="1123950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2" name="Text Placeholder 19">
            <a:extLst>
              <a:ext uri="{FF2B5EF4-FFF2-40B4-BE49-F238E27FC236}">
                <a16:creationId xmlns:a16="http://schemas.microsoft.com/office/drawing/2014/main" id="{AD3112C0-A309-C510-AA44-9BADFF260F9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51499" y="2341756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73" name="Text Placeholder 19">
            <a:extLst>
              <a:ext uri="{FF2B5EF4-FFF2-40B4-BE49-F238E27FC236}">
                <a16:creationId xmlns:a16="http://schemas.microsoft.com/office/drawing/2014/main" id="{D563EE1D-C4B6-152A-AE82-AF534718013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51499" y="253686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3" name="Picture Placeholder 82">
            <a:extLst>
              <a:ext uri="{FF2B5EF4-FFF2-40B4-BE49-F238E27FC236}">
                <a16:creationId xmlns:a16="http://schemas.microsoft.com/office/drawing/2014/main" id="{11CFF06D-D48B-0FB3-EB1E-903173488758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 bwMode="auto">
          <a:xfrm>
            <a:off x="1921087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4" name="Text Placeholder 19">
            <a:extLst>
              <a:ext uri="{FF2B5EF4-FFF2-40B4-BE49-F238E27FC236}">
                <a16:creationId xmlns:a16="http://schemas.microsoft.com/office/drawing/2014/main" id="{51425358-852D-D75E-3948-A1AD63DBC4A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635337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5" name="Text Placeholder 19">
            <a:extLst>
              <a:ext uri="{FF2B5EF4-FFF2-40B4-BE49-F238E27FC236}">
                <a16:creationId xmlns:a16="http://schemas.microsoft.com/office/drawing/2014/main" id="{B7E57BE3-E3F1-08D4-F601-0853D2C0FCF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635337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6" name="Picture Placeholder 85">
            <a:extLst>
              <a:ext uri="{FF2B5EF4-FFF2-40B4-BE49-F238E27FC236}">
                <a16:creationId xmlns:a16="http://schemas.microsoft.com/office/drawing/2014/main" id="{EB4F2AF4-6A8F-53E3-26E7-51BD25531A4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 bwMode="auto">
          <a:xfrm>
            <a:off x="4000500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7" name="Text Placeholder 19">
            <a:extLst>
              <a:ext uri="{FF2B5EF4-FFF2-40B4-BE49-F238E27FC236}">
                <a16:creationId xmlns:a16="http://schemas.microsoft.com/office/drawing/2014/main" id="{6DA11B9D-5468-210B-A35E-6A6C6D29C7D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716672" y="4038987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19">
            <a:extLst>
              <a:ext uri="{FF2B5EF4-FFF2-40B4-BE49-F238E27FC236}">
                <a16:creationId xmlns:a16="http://schemas.microsoft.com/office/drawing/2014/main" id="{4E071D86-A813-2F89-DDC8-469CD8A09C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716672" y="4253617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89" name="Picture Placeholder 88">
            <a:extLst>
              <a:ext uri="{FF2B5EF4-FFF2-40B4-BE49-F238E27FC236}">
                <a16:creationId xmlns:a16="http://schemas.microsoft.com/office/drawing/2014/main" id="{DD4E3896-F5CB-0DDC-147F-8413B37AEBDE}"/>
              </a:ext>
            </a:extLst>
          </p:cNvPr>
          <p:cNvSpPr>
            <a:spLocks noGrp="1" noChangeAspect="1"/>
          </p:cNvSpPr>
          <p:nvPr>
            <p:ph type="pic" sz="quarter" idx="40"/>
          </p:nvPr>
        </p:nvSpPr>
        <p:spPr bwMode="auto">
          <a:xfrm>
            <a:off x="6079913" y="2821692"/>
            <a:ext cx="1143000" cy="1143000"/>
          </a:xfrm>
          <a:custGeom>
            <a:avLst/>
            <a:gdLst>
              <a:gd name="connsiteX0" fmla="*/ 647700 w 1295400"/>
              <a:gd name="connsiteY0" fmla="*/ 0 h 1295400"/>
              <a:gd name="connsiteX1" fmla="*/ 1295400 w 1295400"/>
              <a:gd name="connsiteY1" fmla="*/ 647700 h 1295400"/>
              <a:gd name="connsiteX2" fmla="*/ 647700 w 1295400"/>
              <a:gd name="connsiteY2" fmla="*/ 1295400 h 1295400"/>
              <a:gd name="connsiteX3" fmla="*/ 0 w 1295400"/>
              <a:gd name="connsiteY3" fmla="*/ 647700 h 1295400"/>
              <a:gd name="connsiteX4" fmla="*/ 647700 w 1295400"/>
              <a:gd name="connsiteY4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1295400">
                <a:moveTo>
                  <a:pt x="647700" y="0"/>
                </a:moveTo>
                <a:cubicBezTo>
                  <a:pt x="1005415" y="0"/>
                  <a:pt x="1295400" y="289985"/>
                  <a:pt x="1295400" y="647700"/>
                </a:cubicBezTo>
                <a:cubicBezTo>
                  <a:pt x="1295400" y="1005415"/>
                  <a:pt x="1005415" y="1295400"/>
                  <a:pt x="647700" y="1295400"/>
                </a:cubicBezTo>
                <a:cubicBezTo>
                  <a:pt x="289985" y="1295400"/>
                  <a:pt x="0" y="1005415"/>
                  <a:pt x="0" y="647700"/>
                </a:cubicBezTo>
                <a:cubicBezTo>
                  <a:pt x="0" y="289985"/>
                  <a:pt x="289985" y="0"/>
                  <a:pt x="6477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0" name="Text Placeholder 19">
            <a:extLst>
              <a:ext uri="{FF2B5EF4-FFF2-40B4-BE49-F238E27FC236}">
                <a16:creationId xmlns:a16="http://schemas.microsoft.com/office/drawing/2014/main" id="{D436C02D-3840-D024-CA59-EF132A8BCFD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790168" y="4039498"/>
            <a:ext cx="1714500" cy="190500"/>
          </a:xfrm>
        </p:spPr>
        <p:txBody>
          <a:bodyPr anchor="ctr"/>
          <a:lstStyle>
            <a:lvl1pPr marL="0" indent="0" algn="ctr">
              <a:buNone/>
              <a:defRPr sz="1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1" name="Text Placeholder 19">
            <a:extLst>
              <a:ext uri="{FF2B5EF4-FFF2-40B4-BE49-F238E27FC236}">
                <a16:creationId xmlns:a16="http://schemas.microsoft.com/office/drawing/2014/main" id="{F820EDE1-5CFF-1F91-A8DD-9234B299B14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790168" y="4254128"/>
            <a:ext cx="1714500" cy="190500"/>
          </a:xfrm>
        </p:spPr>
        <p:txBody>
          <a:bodyPr anchor="ctr"/>
          <a:lstStyle>
            <a:lvl1pPr marL="0" indent="0" algn="ctr">
              <a:buNone/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278128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heck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61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277DE43E-8FF4-CFB9-5BEF-DDB384FB3C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83484" y="320675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ECF1D8DF-ACA9-C2CB-F039-E2DA668600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5884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23440809-2B16-74D2-8B69-49AFC42886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08119" y="2552887"/>
            <a:ext cx="2111811" cy="22304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721378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721378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7B0DC689-0264-A427-F70B-C57A1C5E46A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053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62CA0C95-D45B-E2C0-B0D1-A41289D1CFE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7053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361394B1-E65F-9083-51B6-05A829D76B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940451" y="59055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9365670A-9CC0-253A-13EE-56961738BB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40451" y="97663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E6E2C7E-2A1F-EFD0-7A56-6CDB492652A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846126" y="2795270"/>
            <a:ext cx="1600200" cy="381000"/>
          </a:xfrm>
        </p:spPr>
        <p:txBody>
          <a:bodyPr/>
          <a:lstStyle>
            <a:lvl1pPr marL="0" indent="0" algn="ctr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6A1B7159-5F66-5564-1DC7-70C7ECC3E3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46126" y="3181350"/>
            <a:ext cx="1600200" cy="1366520"/>
          </a:xfrm>
        </p:spPr>
        <p:txBody>
          <a:bodyPr/>
          <a:lstStyle>
            <a:lvl1pPr marL="0" indent="0" algn="ctr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39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415F70D-4E2D-693C-E5A2-6904BEDD6D90}"/>
              </a:ext>
            </a:extLst>
          </p:cNvPr>
          <p:cNvSpPr/>
          <p:nvPr userDrawn="1"/>
        </p:nvSpPr>
        <p:spPr bwMode="auto">
          <a:xfrm>
            <a:off x="0" y="1121465"/>
            <a:ext cx="9144000" cy="3507685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Background pattern&#10;&#10;AI-generated content may be incorrect.">
            <a:extLst>
              <a:ext uri="{FF2B5EF4-FFF2-40B4-BE49-F238E27FC236}">
                <a16:creationId xmlns:a16="http://schemas.microsoft.com/office/drawing/2014/main" id="{4458804E-152F-5627-5370-05F6FA8428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1" t="21803" r="-1" b="10000"/>
          <a:stretch/>
        </p:blipFill>
        <p:spPr>
          <a:xfrm>
            <a:off x="0" y="1121465"/>
            <a:ext cx="9144000" cy="350768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66790F-5766-5443-520A-C89936D5202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1335778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6C2660E3-84B0-7295-EFE1-BD639A77D0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6074" y="1335777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9B9D245-1EC7-DD7B-166E-97FDAE33083E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4104560" y="2999686"/>
            <a:ext cx="0" cy="145028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lg" len="sm"/>
          </a:ln>
          <a:effectLst/>
        </p:spPr>
      </p:cxn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15A61527-4862-08B6-EE14-5812D156D1F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46074" y="2999685"/>
            <a:ext cx="3703320" cy="1450285"/>
          </a:xfr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insert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FF6F7-0F81-1A12-41BC-3BEA55EAA4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95800" y="157607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827EA400-C9AD-4C61-DE18-FC198B53F0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5800" y="196215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60326F6C-CA30-5A40-CF17-52752544E09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95800" y="3257550"/>
            <a:ext cx="4219856" cy="381000"/>
          </a:xfrm>
        </p:spPr>
        <p:txBody>
          <a:bodyPr/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DB4A33BF-AE46-9B52-DE9B-463C2D4B7AE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95800" y="3643630"/>
            <a:ext cx="4219856" cy="609600"/>
          </a:xfrm>
        </p:spPr>
        <p:txBody>
          <a:bodyPr/>
          <a:lstStyle>
            <a:lvl1pPr marL="0" indent="0" algn="l">
              <a:buNone/>
              <a:defRPr sz="1000" b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6DD5C0C-7F0A-6562-4C3F-34AF6291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74" y="366464"/>
            <a:ext cx="8468551" cy="59339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6700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6888" y="1276350"/>
            <a:ext cx="856773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888" y="371475"/>
            <a:ext cx="856773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382000" y="4812506"/>
            <a:ext cx="533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"/>
                <a:ea typeface="ＭＳ Ｐゴシック"/>
                <a:cs typeface="ＭＳ Ｐゴシック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"/>
                <a:ea typeface="ＭＳ Ｐゴシック"/>
                <a:cs typeface="ＭＳ Ｐゴシック"/>
              </a:defRPr>
            </a:lvl9pPr>
          </a:lstStyle>
          <a:p>
            <a:pPr algn="r"/>
            <a:fld id="{51221C86-548F-ED48-B57A-2AF14FA05D94}" type="slidenum">
              <a:rPr lang="en-US" sz="800" smtClean="0">
                <a:solidFill>
                  <a:schemeClr val="tx2"/>
                </a:solidFill>
                <a:latin typeface="+mn-lt"/>
                <a:cs typeface="Arial"/>
              </a:rPr>
              <a:pPr algn="r"/>
              <a:t>‹#›</a:t>
            </a:fld>
            <a:endParaRPr lang="en-US" sz="800" dirty="0">
              <a:solidFill>
                <a:schemeClr val="tx2"/>
              </a:solidFill>
              <a:latin typeface="+mn-lt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3F8817-2190-D4C9-9888-6BA4D12C0234}"/>
              </a:ext>
            </a:extLst>
          </p:cNvPr>
          <p:cNvSpPr txBox="1"/>
          <p:nvPr userDrawn="1"/>
        </p:nvSpPr>
        <p:spPr>
          <a:xfrm>
            <a:off x="254594" y="4847621"/>
            <a:ext cx="63748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FEDERAL RESERVE EDUCATION   </a:t>
            </a:r>
            <a:r>
              <a:rPr lang="en-US" sz="10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|</a:t>
            </a:r>
            <a:r>
              <a:rPr lang="en-US" sz="1000" b="1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  FRE.ORG  |  KEYS 8.3: PAYING FOR POSTSECONDARY EDUCATION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6" r:id="rId2"/>
    <p:sldLayoutId id="2147483925" r:id="rId3"/>
    <p:sldLayoutId id="2147483926" r:id="rId4"/>
    <p:sldLayoutId id="2147483928" r:id="rId5"/>
    <p:sldLayoutId id="2147483967" r:id="rId6"/>
    <p:sldLayoutId id="2147483969" r:id="rId7"/>
    <p:sldLayoutId id="2147483987" r:id="rId8"/>
    <p:sldLayoutId id="2147483974" r:id="rId9"/>
    <p:sldLayoutId id="2147483968" r:id="rId10"/>
    <p:sldLayoutId id="2147483971" r:id="rId11"/>
    <p:sldLayoutId id="2147483989" r:id="rId12"/>
    <p:sldLayoutId id="2147483990" r:id="rId13"/>
    <p:sldLayoutId id="2147483988" r:id="rId14"/>
    <p:sldLayoutId id="2147483966" r:id="rId15"/>
    <p:sldLayoutId id="2147483936" r:id="rId16"/>
    <p:sldLayoutId id="2147483991" r:id="rId17"/>
    <p:sldLayoutId id="2147483992" r:id="rId18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 spc="0">
          <a:solidFill>
            <a:schemeClr val="tx2"/>
          </a:solidFill>
          <a:latin typeface="+mj-lt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Arial" pitchFamily="34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15A35"/>
          </a:solidFill>
          <a:latin typeface="Times" pitchFamily="-65" charset="0"/>
        </a:defRPr>
      </a:lvl9pPr>
    </p:titleStyle>
    <p:bodyStyle>
      <a:lvl1pPr marL="256032" indent="-256032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125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Arial"/>
        </a:defRPr>
      </a:lvl1pPr>
      <a:lvl2pPr marL="649224" indent="-283464" algn="l" rtl="0" eaLnBrk="1" fontAlgn="base" hangingPunct="1">
        <a:spcBef>
          <a:spcPts val="0"/>
        </a:spcBef>
        <a:spcAft>
          <a:spcPts val="1200"/>
        </a:spcAft>
        <a:buClr>
          <a:schemeClr val="tx1"/>
        </a:buClr>
        <a:buSzPct val="90000"/>
        <a:buFont typeface="Lucida Grande"/>
        <a:buChar char="−"/>
        <a:defRPr sz="180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/>
        <a:buChar char="•"/>
        <a:defRPr sz="160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Lucida Grande"/>
        <a:buChar char="−"/>
        <a:defRPr sz="140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3104" userDrawn="1">
          <p15:clr>
            <a:srgbClr val="F26B43"/>
          </p15:clr>
        </p15:guide>
        <p15:guide id="3" pos="218" userDrawn="1">
          <p15:clr>
            <a:srgbClr val="F26B43"/>
          </p15:clr>
        </p15:guide>
        <p15:guide id="4" pos="5541" userDrawn="1">
          <p15:clr>
            <a:srgbClr val="F26B43"/>
          </p15:clr>
        </p15:guide>
        <p15:guide id="5" orient="horz" pos="225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1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6U91VRMGyt0?feature=oembed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3F7D2C-B3C2-B15C-22A8-335A70A84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982" y="1769743"/>
            <a:ext cx="6257218" cy="1354040"/>
          </a:xfrm>
        </p:spPr>
        <p:txBody>
          <a:bodyPr/>
          <a:lstStyle/>
          <a:p>
            <a:r>
              <a:rPr lang="en-US" sz="4000" dirty="0"/>
              <a:t>Paying for Postsecondary Education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5DD36A-4351-440D-1482-DE92B7EF4A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Slides for Keys to Financial Success Lesson 8.3</a:t>
            </a:r>
          </a:p>
        </p:txBody>
      </p:sp>
    </p:spTree>
    <p:extLst>
      <p:ext uri="{BB962C8B-B14F-4D97-AF65-F5344CB8AC3E}">
        <p14:creationId xmlns:p14="http://schemas.microsoft.com/office/powerpoint/2010/main" val="584051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57408D-7328-21F0-5471-BAEFECA7E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98FA2B-C386-DF12-443B-CC3134B1B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Your father lost his job and the family’s income became much lower. You received money from the government to pay for college.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EA2C7C-0F7F-3BAB-874B-50132862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#4</a:t>
            </a:r>
          </a:p>
        </p:txBody>
      </p:sp>
    </p:spTree>
    <p:extLst>
      <p:ext uri="{BB962C8B-B14F-4D97-AF65-F5344CB8AC3E}">
        <p14:creationId xmlns:p14="http://schemas.microsoft.com/office/powerpoint/2010/main" val="107345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31F0-F174-DA2C-75A0-D169DB602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F2999A-8F4D-4C3B-7CE6-D9EF11815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" sz="5400" dirty="0"/>
              <a:t>Your father lost his job and the family’s income became much lower. You received money from the government to pay for college. </a:t>
            </a:r>
          </a:p>
          <a:p>
            <a:pPr marL="0" indent="0" algn="ctr">
              <a:buNone/>
            </a:pPr>
            <a:r>
              <a:rPr lang="en-US" sz="5000" dirty="0">
                <a:highlight>
                  <a:srgbClr val="FFFF00"/>
                </a:highlight>
              </a:rPr>
              <a:t>(Grant)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3975C0-F4ED-8362-44A5-29D017EAF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#4 - Answer</a:t>
            </a:r>
          </a:p>
        </p:txBody>
      </p:sp>
    </p:spTree>
    <p:extLst>
      <p:ext uri="{BB962C8B-B14F-4D97-AF65-F5344CB8AC3E}">
        <p14:creationId xmlns:p14="http://schemas.microsoft.com/office/powerpoint/2010/main" val="143941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B1E8F-3122-2527-1DEF-2AD855F0B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16FB23-708A-BBB8-727F-7FA519CF0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borrowed money through a federal program to pay for your education this year.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8D8E8C-7139-43F5-B823-516914A8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#5</a:t>
            </a:r>
          </a:p>
        </p:txBody>
      </p:sp>
    </p:spTree>
    <p:extLst>
      <p:ext uri="{BB962C8B-B14F-4D97-AF65-F5344CB8AC3E}">
        <p14:creationId xmlns:p14="http://schemas.microsoft.com/office/powerpoint/2010/main" val="367615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9A7E3-0DDB-060B-BD04-3B3B97E6EA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1AF409-EFA2-8CEC-09F4-714DFC83E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borrowed money through a federal program to pay for your education this year.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(Loan)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5D5C8B-C15B-376A-5757-0D069553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#5 - Answer</a:t>
            </a:r>
          </a:p>
        </p:txBody>
      </p:sp>
    </p:spTree>
    <p:extLst>
      <p:ext uri="{BB962C8B-B14F-4D97-AF65-F5344CB8AC3E}">
        <p14:creationId xmlns:p14="http://schemas.microsoft.com/office/powerpoint/2010/main" val="14628194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7AA2E2-7225-A120-0E79-C8E3D210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70B9B5-4C54-A1D4-C1F9-DE49B49E0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entered your painting in a contest and won $750 to pay for your college expenses.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B93DAE-66A9-9CB2-631E-63B2B4BE6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#6</a:t>
            </a:r>
          </a:p>
        </p:txBody>
      </p:sp>
    </p:spTree>
    <p:extLst>
      <p:ext uri="{BB962C8B-B14F-4D97-AF65-F5344CB8AC3E}">
        <p14:creationId xmlns:p14="http://schemas.microsoft.com/office/powerpoint/2010/main" val="30432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59D30-714E-349E-BA64-C35EDF545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3D2012-70AE-9715-9664-544355310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entered your painting in a contest and won $750 to pay for your college expenses.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(Scholarship)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7412A7-DBC6-2BD3-2822-9FBCC03E5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#6 - Answer</a:t>
            </a:r>
          </a:p>
        </p:txBody>
      </p:sp>
    </p:spTree>
    <p:extLst>
      <p:ext uri="{BB962C8B-B14F-4D97-AF65-F5344CB8AC3E}">
        <p14:creationId xmlns:p14="http://schemas.microsoft.com/office/powerpoint/2010/main" val="421973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49685-65CE-4A08-1523-678C9E98F6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B080C1-516F-4AB6-9B58-50D9D71A1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in an office on campus after class every day.</a:t>
            </a:r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43C16C-8E29-F48E-6B04-EA06BD05A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#7</a:t>
            </a:r>
          </a:p>
        </p:txBody>
      </p:sp>
    </p:spTree>
    <p:extLst>
      <p:ext uri="{BB962C8B-B14F-4D97-AF65-F5344CB8AC3E}">
        <p14:creationId xmlns:p14="http://schemas.microsoft.com/office/powerpoint/2010/main" val="207845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338B6-318C-C12D-A575-E2A51B023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504AD4-5A49-5762-C39A-DFC93427A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in an office on campus after class every day.</a:t>
            </a:r>
          </a:p>
          <a:p>
            <a:pPr marL="0" indent="0" algn="ctr">
              <a:buNone/>
            </a:pPr>
            <a:r>
              <a:rPr lang="en" sz="4800" dirty="0">
                <a:highlight>
                  <a:srgbClr val="FFFF00"/>
                </a:highlight>
              </a:rPr>
              <a:t>(Work Study)</a:t>
            </a:r>
            <a:endParaRPr lang="en-US" sz="48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3E58AF-2AA5-FFE9-DF72-AD68F035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#7 - Answer</a:t>
            </a:r>
          </a:p>
        </p:txBody>
      </p:sp>
    </p:spTree>
    <p:extLst>
      <p:ext uri="{BB962C8B-B14F-4D97-AF65-F5344CB8AC3E}">
        <p14:creationId xmlns:p14="http://schemas.microsoft.com/office/powerpoint/2010/main" val="3192637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76C96-507F-EACA-24B2-A7CB5896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5105BA-22EE-840E-AB50-5369DE258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" sz="4400" dirty="0"/>
              <a:t>You received $3,000 per year from the lottery funds in your state. Every high school graduate can receive this aid if they attend an in-state college.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E60BCE8-1974-7936-EDCA-580C7EC9D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#8</a:t>
            </a:r>
          </a:p>
        </p:txBody>
      </p:sp>
    </p:spTree>
    <p:extLst>
      <p:ext uri="{BB962C8B-B14F-4D97-AF65-F5344CB8AC3E}">
        <p14:creationId xmlns:p14="http://schemas.microsoft.com/office/powerpoint/2010/main" val="447883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827D6-D890-861A-B941-0FBAE242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09048A-76BB-8F32-0723-438C946B3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" sz="4400" dirty="0"/>
              <a:t>You received $3,000 per year from the lottery funds in your state. Every high school graduate can receive this aid if they attend an in-state college. </a:t>
            </a:r>
            <a:r>
              <a:rPr lang="en" sz="4400" dirty="0">
                <a:highlight>
                  <a:srgbClr val="FFFF00"/>
                </a:highlight>
              </a:rPr>
              <a:t>(Grant)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D77633-0971-DDF1-D8B4-C35392C2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#8 - Answer</a:t>
            </a:r>
          </a:p>
        </p:txBody>
      </p:sp>
    </p:spTree>
    <p:extLst>
      <p:ext uri="{BB962C8B-B14F-4D97-AF65-F5344CB8AC3E}">
        <p14:creationId xmlns:p14="http://schemas.microsoft.com/office/powerpoint/2010/main" val="217282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Financial Aid for College Students | What You Need to Know">
            <a:hlinkClick r:id="" action="ppaction://media"/>
            <a:extLst>
              <a:ext uri="{FF2B5EF4-FFF2-40B4-BE49-F238E27FC236}">
                <a16:creationId xmlns:a16="http://schemas.microsoft.com/office/drawing/2014/main" id="{EE0D8A17-B5E2-27D1-48DD-C87976065CC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1025" y="1276350"/>
            <a:ext cx="5360988" cy="30289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6B47640-DE63-1A94-57AF-060C33FB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Choice 101: Financial Aid Video</a:t>
            </a:r>
          </a:p>
        </p:txBody>
      </p:sp>
    </p:spTree>
    <p:extLst>
      <p:ext uri="{BB962C8B-B14F-4D97-AF65-F5344CB8AC3E}">
        <p14:creationId xmlns:p14="http://schemas.microsoft.com/office/powerpoint/2010/main" val="370703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8323-5853-86AC-1A86-02BB59621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D2A956-AFB4-15C5-84E9-3A083515C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" sz="4400" dirty="0"/>
              <a:t>You received $4,000 from the federal government because you promised to teach in a school that serves low-income students after graduation. If you change your mind, you will have to repay the full amount.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A9C751-BF6F-6D5D-8621-F2EE89EC6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#9</a:t>
            </a:r>
          </a:p>
        </p:txBody>
      </p:sp>
    </p:spTree>
    <p:extLst>
      <p:ext uri="{BB962C8B-B14F-4D97-AF65-F5344CB8AC3E}">
        <p14:creationId xmlns:p14="http://schemas.microsoft.com/office/powerpoint/2010/main" val="358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1272B1-D111-7924-FF3B-9F9DA885F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744E97-FA62-863D-F9C5-048413ED2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276350"/>
            <a:ext cx="8567738" cy="32766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" sz="4400" dirty="0"/>
              <a:t>You received $4,000 from the federal government because you promised to teach in a school that serves low-income students after graduation. If you change your mind, you will have to repay the full amount.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(Grant)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01AD6-0CF4-3C69-5378-EA2E7A1B4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#9 - Answer</a:t>
            </a:r>
          </a:p>
        </p:txBody>
      </p:sp>
    </p:spTree>
    <p:extLst>
      <p:ext uri="{BB962C8B-B14F-4D97-AF65-F5344CB8AC3E}">
        <p14:creationId xmlns:p14="http://schemas.microsoft.com/office/powerpoint/2010/main" val="1671480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B59C6A-2814-8633-A742-1EFDF419A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AAFD98-5B02-BD9D-48F1-DB1068B89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 were a high school athlete. The university is paying your tuition while you play on the college team.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1513A1-7F49-345C-7AC2-EF5ECB53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#10</a:t>
            </a:r>
          </a:p>
        </p:txBody>
      </p:sp>
    </p:spTree>
    <p:extLst>
      <p:ext uri="{BB962C8B-B14F-4D97-AF65-F5344CB8AC3E}">
        <p14:creationId xmlns:p14="http://schemas.microsoft.com/office/powerpoint/2010/main" val="2588769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B84D6-17E4-9805-B453-A1B068208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7FE69F-9A48-9BA0-E907-9BB623711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 were a high school athlete. The university is paying your tuition while you play on the college team.</a:t>
            </a:r>
          </a:p>
          <a:p>
            <a:pPr marL="0" indent="0" algn="ctr">
              <a:buNone/>
            </a:pPr>
            <a:r>
              <a:rPr lang="en" sz="4200" dirty="0">
                <a:highlight>
                  <a:srgbClr val="FFFF00"/>
                </a:highlight>
              </a:rPr>
              <a:t>(Scholarship)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F0D25A-3A6A-1D40-F2E1-B4137AF8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#10 - Answer</a:t>
            </a:r>
          </a:p>
        </p:txBody>
      </p:sp>
    </p:spTree>
    <p:extLst>
      <p:ext uri="{BB962C8B-B14F-4D97-AF65-F5344CB8AC3E}">
        <p14:creationId xmlns:p14="http://schemas.microsoft.com/office/powerpoint/2010/main" val="147598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9367C-D6FF-667A-E44B-EFF62C02A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327C49-BC08-E617-1963-3B37502FA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parents borrowed money through a U.S. government program for parents of college students.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FB3D2-DD39-A7A9-EDDF-6B6D172DE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#11</a:t>
            </a:r>
          </a:p>
        </p:txBody>
      </p:sp>
    </p:spTree>
    <p:extLst>
      <p:ext uri="{BB962C8B-B14F-4D97-AF65-F5344CB8AC3E}">
        <p14:creationId xmlns:p14="http://schemas.microsoft.com/office/powerpoint/2010/main" val="1164773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655D6E-7E4A-ECF9-F89D-57AEECE28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645E37-719E-9A3B-8A49-48572D107D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parents borrowed money through a U.S. government program for parents of college students.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(Loan)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9D94A9-A0EC-7C9A-B2BE-004A38C20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#11 - Answer</a:t>
            </a:r>
          </a:p>
        </p:txBody>
      </p:sp>
    </p:spTree>
    <p:extLst>
      <p:ext uri="{BB962C8B-B14F-4D97-AF65-F5344CB8AC3E}">
        <p14:creationId xmlns:p14="http://schemas.microsoft.com/office/powerpoint/2010/main" val="3207516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5A2A5-8834-0D21-F1BD-F152CE99B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473ED3-797A-6986-C878-A5939A6B9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were raised by a single parent. Your family income qualified you to receive a need-based award from the U.S. government.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5E96DD-95E4-C670-B7FB-0B540733E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#12</a:t>
            </a:r>
          </a:p>
        </p:txBody>
      </p:sp>
    </p:spTree>
    <p:extLst>
      <p:ext uri="{BB962C8B-B14F-4D97-AF65-F5344CB8AC3E}">
        <p14:creationId xmlns:p14="http://schemas.microsoft.com/office/powerpoint/2010/main" val="22235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3FD083-BFC8-1F85-5EAE-AD874C5D9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A440F6-AC90-B8AC-9D3F-308DEADA3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 were raised by a single parent. Your family income qualified you to receive a need-based award from the U.S. government.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(Grant)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D4F64D-DF58-3712-5FBF-5BF017D0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#12 - Answer</a:t>
            </a:r>
          </a:p>
        </p:txBody>
      </p:sp>
    </p:spTree>
    <p:extLst>
      <p:ext uri="{BB962C8B-B14F-4D97-AF65-F5344CB8AC3E}">
        <p14:creationId xmlns:p14="http://schemas.microsoft.com/office/powerpoint/2010/main" val="1213898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66436-5053-8918-F24E-7BC6EB7C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EE4FF7-B321-1F01-1FF1-21908409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 are going to school to study voice performance, and you receive $1,000 per semester because you sing in the college choir.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EB1579-9E1E-95F6-9D19-FA150467A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#13</a:t>
            </a:r>
          </a:p>
        </p:txBody>
      </p:sp>
    </p:spTree>
    <p:extLst>
      <p:ext uri="{BB962C8B-B14F-4D97-AF65-F5344CB8AC3E}">
        <p14:creationId xmlns:p14="http://schemas.microsoft.com/office/powerpoint/2010/main" val="23151404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A724C3-F3A5-00C1-3607-40DA1846A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D46CA-3755-D2DE-70C6-0CB87F17D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 are going to school to study voice performance, and you receive $1,000 per semester because you sing in the college choir.</a:t>
            </a:r>
          </a:p>
          <a:p>
            <a:pPr marL="0" indent="0" algn="ctr">
              <a:buNone/>
            </a:pPr>
            <a:r>
              <a:rPr lang="en" sz="4200" dirty="0">
                <a:highlight>
                  <a:srgbClr val="FFFF00"/>
                </a:highlight>
              </a:rPr>
              <a:t>(Scholarship)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75B2C-B693-4554-C2B6-3F87D72F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#13 - Answer</a:t>
            </a:r>
          </a:p>
        </p:txBody>
      </p:sp>
    </p:spTree>
    <p:extLst>
      <p:ext uri="{BB962C8B-B14F-4D97-AF65-F5344CB8AC3E}">
        <p14:creationId xmlns:p14="http://schemas.microsoft.com/office/powerpoint/2010/main" val="1187095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64C12D-344F-1FA9-4552-E46A67E0E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Web: Example</a:t>
            </a:r>
          </a:p>
        </p:txBody>
      </p:sp>
      <p:pic>
        <p:nvPicPr>
          <p:cNvPr id="4" name="Google Shape;66;p15" descr="Information Web Example of fast food chains.">
            <a:extLst>
              <a:ext uri="{FF2B5EF4-FFF2-40B4-BE49-F238E27FC236}">
                <a16:creationId xmlns:a16="http://schemas.microsoft.com/office/drawing/2014/main" id="{0A756944-C38B-3F5C-06D7-28EDE1E65463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58444" y="819150"/>
            <a:ext cx="6227112" cy="3850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70267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F87B4-086A-FED9-807F-F5A4FB5E9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82C2D4-9874-45A8-A525-8FEE3B788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20 hours per week in the library at your college.</a:t>
            </a:r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28DB5C-86B2-5400-69D6-3B50B5062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#14</a:t>
            </a:r>
          </a:p>
        </p:txBody>
      </p:sp>
    </p:spTree>
    <p:extLst>
      <p:ext uri="{BB962C8B-B14F-4D97-AF65-F5344CB8AC3E}">
        <p14:creationId xmlns:p14="http://schemas.microsoft.com/office/powerpoint/2010/main" val="231352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852E06-6A06-15C0-7915-33832E38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3E4037-6040-03FA-3EA9-4A9992EB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20 hours per week in the library at your college.</a:t>
            </a:r>
          </a:p>
          <a:p>
            <a:pPr marL="0" indent="0" algn="ctr">
              <a:buNone/>
            </a:pPr>
            <a:r>
              <a:rPr lang="en" sz="4800" dirty="0">
                <a:highlight>
                  <a:srgbClr val="FFFF00"/>
                </a:highlight>
              </a:rPr>
              <a:t>(Work Study)</a:t>
            </a:r>
            <a:endParaRPr lang="en-US" sz="48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DA1A6A-B3D3-1255-BE69-7A4C45E5D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#14 - Answer</a:t>
            </a:r>
          </a:p>
        </p:txBody>
      </p:sp>
    </p:spTree>
    <p:extLst>
      <p:ext uri="{BB962C8B-B14F-4D97-AF65-F5344CB8AC3E}">
        <p14:creationId xmlns:p14="http://schemas.microsoft.com/office/powerpoint/2010/main" val="3260226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4AEC3F-1E5C-A57A-A373-D20A1506B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0A9900-6CEE-9C24-18AB-FE043252CB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family qualified for a federal government program that reduced the interest on the money you borrowed to pay for college.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379045-B8C8-FB6C-FD03-E05DD616A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#15</a:t>
            </a:r>
          </a:p>
        </p:txBody>
      </p:sp>
    </p:spTree>
    <p:extLst>
      <p:ext uri="{BB962C8B-B14F-4D97-AF65-F5344CB8AC3E}">
        <p14:creationId xmlns:p14="http://schemas.microsoft.com/office/powerpoint/2010/main" val="1748899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8D8B7-74EB-C47E-9F6B-5020E66BD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774E738-B7EF-DD28-27F6-F39AB4CE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family qualified for a federal government program that reduced the interest on the money you borrowed to pay for college.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(Loan)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84BB15-1E95-3E59-6B09-8FC949B8C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#15 - Answer</a:t>
            </a:r>
          </a:p>
        </p:txBody>
      </p:sp>
    </p:spTree>
    <p:extLst>
      <p:ext uri="{BB962C8B-B14F-4D97-AF65-F5344CB8AC3E}">
        <p14:creationId xmlns:p14="http://schemas.microsoft.com/office/powerpoint/2010/main" val="25282285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7EC83-55BC-4BA2-2719-5BE174D97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CDD709-6878-2CE1-D2BB-ACF8257AA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Your mom works for a company that will pay 50 percent of your tuition at any in-state public college.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F195E-476B-22E6-2DD7-3BAD7A86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#16</a:t>
            </a:r>
          </a:p>
        </p:txBody>
      </p:sp>
    </p:spTree>
    <p:extLst>
      <p:ext uri="{BB962C8B-B14F-4D97-AF65-F5344CB8AC3E}">
        <p14:creationId xmlns:p14="http://schemas.microsoft.com/office/powerpoint/2010/main" val="79045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CD05F-0483-9341-E340-3A79057EB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3FA3DF-34EA-DA4B-524A-82300CC56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200" dirty="0"/>
              <a:t>Your mom works for a company that will pay 50 percent of your tuition at any in-state public college.</a:t>
            </a:r>
          </a:p>
          <a:p>
            <a:pPr marL="0" indent="0" algn="ctr">
              <a:buNone/>
            </a:pPr>
            <a:r>
              <a:rPr lang="en" sz="4200" dirty="0">
                <a:highlight>
                  <a:srgbClr val="FFFF00"/>
                </a:highlight>
              </a:rPr>
              <a:t>(Scholarship)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8D576-3383-759A-B993-8D5E7ED95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#16 - Answer</a:t>
            </a:r>
          </a:p>
        </p:txBody>
      </p:sp>
    </p:spTree>
    <p:extLst>
      <p:ext uri="{BB962C8B-B14F-4D97-AF65-F5344CB8AC3E}">
        <p14:creationId xmlns:p14="http://schemas.microsoft.com/office/powerpoint/2010/main" val="3039314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CE3A6-344F-6A7D-2378-4AEEC59E83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6F39D3-2A26-527D-42A6-D1536E6286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000" dirty="0"/>
              <a:t>You receive a $1,000 award to help pay for college from a local community organization in recognition of your volunteer activities.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E11A56-73DC-49E3-1152-75438E5A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#17</a:t>
            </a:r>
          </a:p>
        </p:txBody>
      </p:sp>
    </p:spTree>
    <p:extLst>
      <p:ext uri="{BB962C8B-B14F-4D97-AF65-F5344CB8AC3E}">
        <p14:creationId xmlns:p14="http://schemas.microsoft.com/office/powerpoint/2010/main" val="1276192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8D6BE2-3E76-E624-850F-CC328D71B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6069876-33B2-0D6D-CEE9-A1EFC431B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000" dirty="0"/>
              <a:t>You receive a $1,000 award to help pay for college from a local community organization in recognition of your volunteer activities.</a:t>
            </a:r>
          </a:p>
          <a:p>
            <a:pPr marL="0" indent="0" algn="ctr">
              <a:buNone/>
            </a:pPr>
            <a:r>
              <a:rPr lang="en" sz="4000" dirty="0">
                <a:highlight>
                  <a:srgbClr val="FFFF00"/>
                </a:highlight>
              </a:rPr>
              <a:t>(Scholarship)</a:t>
            </a:r>
            <a:endParaRPr lang="en-US" sz="40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AC15B3-F6B1-67B6-69AD-2C5C0ED02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#17 - Answer</a:t>
            </a:r>
          </a:p>
        </p:txBody>
      </p:sp>
    </p:spTree>
    <p:extLst>
      <p:ext uri="{BB962C8B-B14F-4D97-AF65-F5344CB8AC3E}">
        <p14:creationId xmlns:p14="http://schemas.microsoft.com/office/powerpoint/2010/main" val="15739895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8C71B-2B20-A1DF-C158-4EC196A993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17B694-12EB-C37F-23E5-D94913849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other financial aid did not cover all of your college costs, so you borrowed money from a private lender.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D12A62-DD32-15B4-8EFF-8595C3DE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#18</a:t>
            </a:r>
          </a:p>
        </p:txBody>
      </p:sp>
    </p:spTree>
    <p:extLst>
      <p:ext uri="{BB962C8B-B14F-4D97-AF65-F5344CB8AC3E}">
        <p14:creationId xmlns:p14="http://schemas.microsoft.com/office/powerpoint/2010/main" val="1965260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91BCC-0BFD-A572-BFF0-8E85CC534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E8FBBE-9E20-E286-470C-F542FE878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other financial aid did not cover all of your college costs, so you borrowed money from a private lender.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(Loan)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57E3D25-B747-3CA6-87FD-06B3A8A4B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#18 - Answer</a:t>
            </a:r>
          </a:p>
        </p:txBody>
      </p:sp>
    </p:spTree>
    <p:extLst>
      <p:ext uri="{BB962C8B-B14F-4D97-AF65-F5344CB8AC3E}">
        <p14:creationId xmlns:p14="http://schemas.microsoft.com/office/powerpoint/2010/main" val="576916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8536388-BE48-6DD5-E661-AB6D053A9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5000" dirty="0"/>
              <a:t>You are an education major, and part of your financial aid is the money you earn as a tutor.</a:t>
            </a:r>
            <a:endParaRPr lang="en-US" sz="5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77B6B2-F6E8-9B4B-9556-E0137EF96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</a:t>
            </a:r>
          </a:p>
        </p:txBody>
      </p:sp>
    </p:spTree>
    <p:extLst>
      <p:ext uri="{BB962C8B-B14F-4D97-AF65-F5344CB8AC3E}">
        <p14:creationId xmlns:p14="http://schemas.microsoft.com/office/powerpoint/2010/main" val="508267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E5C28-60BA-982F-25F1-4D275D1A2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48EE77-1837-AE0A-3228-03670A2D5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in the college’s computer lab three days per week.</a:t>
            </a:r>
            <a:endParaRPr lang="en-US" sz="4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A397A3-07EE-B202-4467-1D9F80F0F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#19</a:t>
            </a:r>
          </a:p>
        </p:txBody>
      </p:sp>
    </p:spTree>
    <p:extLst>
      <p:ext uri="{BB962C8B-B14F-4D97-AF65-F5344CB8AC3E}">
        <p14:creationId xmlns:p14="http://schemas.microsoft.com/office/powerpoint/2010/main" val="4001690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DF0DC-465B-AEA0-FFE6-2CE5F9D32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071185-D844-40BA-7878-33C127ADB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800" dirty="0"/>
              <a:t>You work in the college’s computer lab three days per week.</a:t>
            </a:r>
          </a:p>
          <a:p>
            <a:pPr marL="0" indent="0" algn="ctr">
              <a:buNone/>
            </a:pPr>
            <a:r>
              <a:rPr lang="en" sz="4800" dirty="0">
                <a:highlight>
                  <a:srgbClr val="FFFF00"/>
                </a:highlight>
              </a:rPr>
              <a:t>(Work Study)</a:t>
            </a:r>
            <a:endParaRPr lang="en-US" sz="48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45271D-CAF6-5FE2-1614-5F6FF6A03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#19 - Answer</a:t>
            </a:r>
          </a:p>
        </p:txBody>
      </p:sp>
    </p:spTree>
    <p:extLst>
      <p:ext uri="{BB962C8B-B14F-4D97-AF65-F5344CB8AC3E}">
        <p14:creationId xmlns:p14="http://schemas.microsoft.com/office/powerpoint/2010/main" val="2727860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6B4FC-A229-F314-881B-DF93025928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0C1D66-2F43-4287-7731-D3AB8FC470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PSAT scores qualified you as a National Merit Scholar. Several schools have offered you free tuition.</a:t>
            </a:r>
            <a:endParaRPr lang="en-US" sz="4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B4CD89E-685E-F5C7-9E12-A41A489A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#20</a:t>
            </a:r>
          </a:p>
        </p:txBody>
      </p:sp>
    </p:spTree>
    <p:extLst>
      <p:ext uri="{BB962C8B-B14F-4D97-AF65-F5344CB8AC3E}">
        <p14:creationId xmlns:p14="http://schemas.microsoft.com/office/powerpoint/2010/main" val="6528414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3511DA-B596-3CAC-AD42-1517BE338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3319FE-E439-8369-8D2D-47DB45A5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" sz="4400" dirty="0"/>
              <a:t>Your PSAT scores qualified you as a National Merit Scholar. Several schools have offered you free tuition.</a:t>
            </a:r>
          </a:p>
          <a:p>
            <a:pPr marL="0" indent="0" algn="ctr">
              <a:buNone/>
            </a:pPr>
            <a:r>
              <a:rPr lang="en" sz="4400" dirty="0">
                <a:highlight>
                  <a:srgbClr val="FFFF00"/>
                </a:highlight>
              </a:rPr>
              <a:t>(Scholarship)</a:t>
            </a:r>
            <a:endParaRPr lang="en-US" sz="42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373CF-79EB-2F14-E761-E54FC7B6D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#20 - Answer</a:t>
            </a:r>
          </a:p>
        </p:txBody>
      </p:sp>
    </p:spTree>
    <p:extLst>
      <p:ext uri="{BB962C8B-B14F-4D97-AF65-F5344CB8AC3E}">
        <p14:creationId xmlns:p14="http://schemas.microsoft.com/office/powerpoint/2010/main" val="1036681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CE838C-CE79-D385-27A4-946E07056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</a:rPr>
              <a:t>Public Two-Year College (in-state students) = $4,150</a:t>
            </a:r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</a:rPr>
              <a:t>Public Four-Year College (in-state students) = $11,950</a:t>
            </a:r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</a:rPr>
              <a:t>Public Four-Year College (out-of-state students) = $31,880</a:t>
            </a:r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dk1"/>
                </a:solidFill>
                <a:highlight>
                  <a:srgbClr val="FFFFFF"/>
                </a:highlight>
              </a:rPr>
              <a:t>Private Four-Year College = $45,000</a:t>
            </a:r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</a:rPr>
              <a:t>*Costs are for ‘25-’26; tuition for one year </a:t>
            </a:r>
          </a:p>
          <a:p>
            <a:pPr marL="0" lvl="0" indent="0" algn="ctr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1000" dirty="0">
                <a:solidFill>
                  <a:schemeClr val="dk1"/>
                </a:solidFill>
                <a:highlight>
                  <a:srgbClr val="FFFFFF"/>
                </a:highlight>
              </a:rPr>
              <a:t>Source: https://trends.collegeboard.org/college-pricing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5AFDD-2890-97A6-2977-1D9D6D838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Financial Aid = More Options</a:t>
            </a:r>
          </a:p>
        </p:txBody>
      </p:sp>
    </p:spTree>
    <p:extLst>
      <p:ext uri="{BB962C8B-B14F-4D97-AF65-F5344CB8AC3E}">
        <p14:creationId xmlns:p14="http://schemas.microsoft.com/office/powerpoint/2010/main" val="2284183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7D0B5-D4B5-D3A9-7373-49174AC66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DB01B5-1E75-1D4B-BB47-03258ABDA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5000" dirty="0"/>
              <a:t>You are an education major, and part of your financial aid is the money you earn as a tutor. </a:t>
            </a:r>
            <a:r>
              <a:rPr lang="en" sz="5000" dirty="0">
                <a:highlight>
                  <a:srgbClr val="FFFF00"/>
                </a:highlight>
              </a:rPr>
              <a:t>(Work Study)</a:t>
            </a:r>
            <a:endParaRPr lang="en-US" sz="50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A45AF2-9F81-1DCA-531D-E91509896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#1 - Answer</a:t>
            </a:r>
          </a:p>
        </p:txBody>
      </p:sp>
    </p:spTree>
    <p:extLst>
      <p:ext uri="{BB962C8B-B14F-4D97-AF65-F5344CB8AC3E}">
        <p14:creationId xmlns:p14="http://schemas.microsoft.com/office/powerpoint/2010/main" val="1845777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A03DDD-FFC0-9DF0-F55E-8B23457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964CDF-BBA5-8912-EA1D-C26F9CBB82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" sz="5400" dirty="0"/>
              <a:t>You are majoring in chemistry and entering your third year of college. You receive money from the federal government through a program that awards financial aid to students majoring in science, technology, engineering or math.</a:t>
            </a:r>
            <a:endParaRPr lang="en-US" sz="5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EDCFBE-3E16-50F2-487E-5E8C57DD6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#2</a:t>
            </a:r>
          </a:p>
        </p:txBody>
      </p:sp>
    </p:spTree>
    <p:extLst>
      <p:ext uri="{BB962C8B-B14F-4D97-AF65-F5344CB8AC3E}">
        <p14:creationId xmlns:p14="http://schemas.microsoft.com/office/powerpoint/2010/main" val="151252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5C998-370C-7CA6-C99F-EDB511231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71C8CDE-A53E-9C02-D6B1-422517565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276350"/>
            <a:ext cx="8567738" cy="327660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" sz="5400" dirty="0"/>
              <a:t>You are majoring in chemistry and entering your third year of college. You receive money from the federal government through a program that awards financial aid to students majoring in science, technology, engineering or math. </a:t>
            </a:r>
          </a:p>
          <a:p>
            <a:pPr marL="0" indent="0" algn="ctr">
              <a:buNone/>
            </a:pPr>
            <a:r>
              <a:rPr lang="en" sz="5400" dirty="0">
                <a:highlight>
                  <a:srgbClr val="FFFF00"/>
                </a:highlight>
              </a:rPr>
              <a:t>(Grant)</a:t>
            </a:r>
            <a:endParaRPr lang="en-US" sz="50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A25990-7E37-17AA-B49D-C7864C088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#2 - Answer</a:t>
            </a:r>
          </a:p>
        </p:txBody>
      </p:sp>
    </p:spTree>
    <p:extLst>
      <p:ext uri="{BB962C8B-B14F-4D97-AF65-F5344CB8AC3E}">
        <p14:creationId xmlns:p14="http://schemas.microsoft.com/office/powerpoint/2010/main" val="2988917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4228-28F4-F616-5C27-AE715EBBB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1EA66-F869-7ABB-520A-8CF8B0489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6000" dirty="0"/>
              <a:t>You receive $500 from the local cultural society. </a:t>
            </a:r>
            <a:endParaRPr lang="en-US" sz="6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664C8-6890-5121-8254-66F96BD1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#3</a:t>
            </a:r>
          </a:p>
        </p:txBody>
      </p:sp>
    </p:spTree>
    <p:extLst>
      <p:ext uri="{BB962C8B-B14F-4D97-AF65-F5344CB8AC3E}">
        <p14:creationId xmlns:p14="http://schemas.microsoft.com/office/powerpoint/2010/main" val="3469981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A0FAE-B8D2-EC38-0262-AA1AC72C0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85B926E-A830-8928-B0DA-B498AE007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" sz="6000" dirty="0"/>
              <a:t>You receive $500 from the local cultural society.</a:t>
            </a:r>
          </a:p>
          <a:p>
            <a:pPr marL="0" indent="0" algn="ctr">
              <a:buNone/>
            </a:pPr>
            <a:r>
              <a:rPr lang="en" sz="6000" dirty="0">
                <a:highlight>
                  <a:srgbClr val="FFFF00"/>
                </a:highlight>
              </a:rPr>
              <a:t>(Scholarship) </a:t>
            </a:r>
            <a:endParaRPr lang="en-US" sz="6000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21EAF9-22E8-C1DB-A8F3-7E2CAC019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Aid Quiz: #3 - Answer</a:t>
            </a:r>
          </a:p>
        </p:txBody>
      </p:sp>
    </p:spTree>
    <p:extLst>
      <p:ext uri="{BB962C8B-B14F-4D97-AF65-F5344CB8AC3E}">
        <p14:creationId xmlns:p14="http://schemas.microsoft.com/office/powerpoint/2010/main" val="1862930457"/>
      </p:ext>
    </p:extLst>
  </p:cSld>
  <p:clrMapOvr>
    <a:masterClrMapping/>
  </p:clrMapOvr>
</p:sld>
</file>

<file path=ppt/theme/theme1.xml><?xml version="1.0" encoding="utf-8"?>
<a:theme xmlns:a="http://schemas.openxmlformats.org/drawingml/2006/main" name="Navy Footer">
  <a:themeElements>
    <a:clrScheme name="FRE 2025">
      <a:dk1>
        <a:srgbClr val="000000"/>
      </a:dk1>
      <a:lt1>
        <a:srgbClr val="FFFFFF"/>
      </a:lt1>
      <a:dk2>
        <a:srgbClr val="102E3C"/>
      </a:dk2>
      <a:lt2>
        <a:srgbClr val="EDF7FC"/>
      </a:lt2>
      <a:accent1>
        <a:srgbClr val="3B7E5F"/>
      </a:accent1>
      <a:accent2>
        <a:srgbClr val="4FA570"/>
      </a:accent2>
      <a:accent3>
        <a:srgbClr val="EFEA54"/>
      </a:accent3>
      <a:accent4>
        <a:srgbClr val="3C718F"/>
      </a:accent4>
      <a:accent5>
        <a:srgbClr val="DCEEF5"/>
      </a:accent5>
      <a:accent6>
        <a:srgbClr val="EAECE3"/>
      </a:accent6>
      <a:hlink>
        <a:srgbClr val="243B50"/>
      </a:hlink>
      <a:folHlink>
        <a:srgbClr val="50B0C1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9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ysDot"/>
          <a:round/>
          <a:headEnd type="none" w="med" len="med"/>
          <a:tailEnd type="triangle" w="lg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Aft>
            <a:spcPts val="1200"/>
          </a:spcAft>
          <a:defRPr sz="1600" dirty="0" err="1" smtClean="0">
            <a:latin typeface="+mn-lt"/>
            <a:cs typeface="Arial" panose="020B0604020202020204" pitchFamily="34" charset="0"/>
          </a:defRPr>
        </a:defPPr>
      </a:lstStyle>
    </a:txDef>
  </a:objectDefaults>
  <a:extraClrSchemeLst>
    <a:extraClrScheme>
      <a:clrScheme name="FedST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edST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edST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Internal v1" id="{8B9616CD-2C3B-B441-8D03-7B27A2C5058A}" vid="{0885DE46-AECA-9341-9009-80FB1BCDF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D5A4FF975C9F4281CDEF8C21DC3C73" ma:contentTypeVersion="18" ma:contentTypeDescription="Create a new document." ma:contentTypeScope="" ma:versionID="d4a5df71f1be742a12009117a205b353">
  <xsd:schema xmlns:xsd="http://www.w3.org/2001/XMLSchema" xmlns:xs="http://www.w3.org/2001/XMLSchema" xmlns:p="http://schemas.microsoft.com/office/2006/metadata/properties" xmlns:ns1="http://schemas.microsoft.com/sharepoint/v3" xmlns:ns2="c337cffb-e93c-4b47-be1b-7c9b4a443e6f" xmlns:ns3="d64264fa-5603-4e4e-a2f4-32f4724a08c4" xmlns:ns4="c4332fd0-4f68-4a7b-b10f-2770331d7b2c" targetNamespace="http://schemas.microsoft.com/office/2006/metadata/properties" ma:root="true" ma:fieldsID="3000510107d22cf72e09aadd736f5ecb" ns1:_="" ns2:_="" ns3:_="" ns4:_="">
    <xsd:import namespace="http://schemas.microsoft.com/sharepoint/v3"/>
    <xsd:import namespace="c337cffb-e93c-4b47-be1b-7c9b4a443e6f"/>
    <xsd:import namespace="d64264fa-5603-4e4e-a2f4-32f4724a08c4"/>
    <xsd:import namespace="c4332fd0-4f68-4a7b-b10f-2770331d7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37cffb-e93c-4b47-be1b-7c9b4a443e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f4bf3ce7-370b-4ece-bd80-7641e82ed007}" ma:internalName="TaxCatchAll" ma:showField="CatchAllData" ma:web="c4332fd0-4f68-4a7b-b10f-2770331d7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32fd0-4f68-4a7b-b10f-2770331d7b2c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64264fa-5603-4e4e-a2f4-32f4724a08c4" xsi:nil="true"/>
    <_ip_UnifiedCompliancePolicyUIAction xmlns="http://schemas.microsoft.com/sharepoint/v3" xsi:nil="true"/>
    <_ip_UnifiedCompliancePolicyProperties xmlns="http://schemas.microsoft.com/sharepoint/v3" xsi:nil="true"/>
    <lcf76f155ced4ddcb4097134ff3c332f xmlns="c337cffb-e93c-4b47-be1b-7c9b4a443e6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E37AFF-3E7B-4165-A227-C4B7B0B7A8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337cffb-e93c-4b47-be1b-7c9b4a443e6f"/>
    <ds:schemaRef ds:uri="d64264fa-5603-4e4e-a2f4-32f4724a08c4"/>
    <ds:schemaRef ds:uri="c4332fd0-4f68-4a7b-b10f-2770331d7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6C51D16-9FEA-4568-BCDA-A128E07EB255}">
  <ds:schemaRefs>
    <ds:schemaRef ds:uri="http://www.w3.org/XML/1998/namespace"/>
    <ds:schemaRef ds:uri="http://schemas.microsoft.com/office/infopath/2007/PartnerControls"/>
    <ds:schemaRef ds:uri="http://purl.org/dc/elements/1.1/"/>
    <ds:schemaRef ds:uri="4aaac78d-d2dd-4267-b6be-4ddb578dc89b"/>
    <ds:schemaRef ds:uri="51ea473b-8541-407b-a471-b1a3fe57fa81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terms/"/>
    <ds:schemaRef ds:uri="d64264fa-5603-4e4e-a2f4-32f4724a08c4"/>
    <ds:schemaRef ds:uri="adb06784-f235-4cf2-ace7-47a03030853b"/>
    <ds:schemaRef ds:uri="http://schemas.microsoft.com/sharepoint/v3"/>
    <ds:schemaRef ds:uri="c337cffb-e93c-4b47-be1b-7c9b4a443e6f"/>
  </ds:schemaRefs>
</ds:datastoreItem>
</file>

<file path=customXml/itemProps3.xml><?xml version="1.0" encoding="utf-8"?>
<ds:datastoreItem xmlns:ds="http://schemas.openxmlformats.org/officeDocument/2006/customXml" ds:itemID="{C74079FA-4099-460D-B015-A741A2D9352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1_FedSTL</Template>
  <TotalTime>4509</TotalTime>
  <Words>1285</Words>
  <Application>Microsoft Office PowerPoint</Application>
  <PresentationFormat>On-screen Show (16:9)</PresentationFormat>
  <Paragraphs>109</Paragraphs>
  <Slides>44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Aptos</vt:lpstr>
      <vt:lpstr>Aptos Display</vt:lpstr>
      <vt:lpstr>Arial</vt:lpstr>
      <vt:lpstr>Calibri</vt:lpstr>
      <vt:lpstr>Lucida Grande</vt:lpstr>
      <vt:lpstr>Times</vt:lpstr>
      <vt:lpstr>Navy Footer</vt:lpstr>
      <vt:lpstr>Paying for Postsecondary Education</vt:lpstr>
      <vt:lpstr>College Choice 101: Financial Aid Video</vt:lpstr>
      <vt:lpstr>Information Web: Example</vt:lpstr>
      <vt:lpstr>Financial Aid Quiz: #1</vt:lpstr>
      <vt:lpstr>Financial Aid Quiz: #1 - Answer</vt:lpstr>
      <vt:lpstr>Financial Aid Quiz: #2</vt:lpstr>
      <vt:lpstr>Financial Aid Quiz: #2 - Answer</vt:lpstr>
      <vt:lpstr>Financial Aid Quiz: #3</vt:lpstr>
      <vt:lpstr>Financial Aid Quiz: #3 - Answer</vt:lpstr>
      <vt:lpstr>Financial Aid Quiz: #4</vt:lpstr>
      <vt:lpstr>Financial Aid Quiz: #4 - Answer</vt:lpstr>
      <vt:lpstr>Financial Aid Quiz: #5</vt:lpstr>
      <vt:lpstr>Financial Aid Quiz: #5 - Answer</vt:lpstr>
      <vt:lpstr>Financial Aid Quiz: #6</vt:lpstr>
      <vt:lpstr>Financial Aid Quiz: #6 - Answer</vt:lpstr>
      <vt:lpstr>Financial Aid Quiz: #7</vt:lpstr>
      <vt:lpstr>Financial Aid Quiz: #7 - Answer</vt:lpstr>
      <vt:lpstr>Financial Aid Quiz: #8</vt:lpstr>
      <vt:lpstr>Financial Aid Quiz: #8 - Answer</vt:lpstr>
      <vt:lpstr>Financial Aid Quiz: #9</vt:lpstr>
      <vt:lpstr>Financial Aid Quiz: #9 - Answer</vt:lpstr>
      <vt:lpstr>Financial Aid Quiz: #10</vt:lpstr>
      <vt:lpstr>Financial Aid Quiz: #10 - Answer</vt:lpstr>
      <vt:lpstr>Financial Aid Quiz: #11</vt:lpstr>
      <vt:lpstr>Financial Aid Quiz: #11 - Answer</vt:lpstr>
      <vt:lpstr>Financial Aid Quiz: #12</vt:lpstr>
      <vt:lpstr>Financial Aid Quiz: #12 - Answer</vt:lpstr>
      <vt:lpstr>Financial Aid Quiz: #13</vt:lpstr>
      <vt:lpstr>Financial Aid Quiz: #13 - Answer</vt:lpstr>
      <vt:lpstr>Financial Aid Quiz: #14</vt:lpstr>
      <vt:lpstr>Financial Aid Quiz: #14 - Answer</vt:lpstr>
      <vt:lpstr>Financial Aid Quiz: #15</vt:lpstr>
      <vt:lpstr>Financial Aid Quiz: #15 - Answer</vt:lpstr>
      <vt:lpstr>Financial Aid Quiz: #16</vt:lpstr>
      <vt:lpstr>Financial Aid Quiz: #16 - Answer</vt:lpstr>
      <vt:lpstr>Financial Aid Quiz: #17</vt:lpstr>
      <vt:lpstr>Financial Aid Quiz: #17 - Answer</vt:lpstr>
      <vt:lpstr>Financial Aid Quiz: #18</vt:lpstr>
      <vt:lpstr>Financial Aid Quiz: #18 - Answer</vt:lpstr>
      <vt:lpstr>Financial Aid Quiz: #19</vt:lpstr>
      <vt:lpstr>Financial Aid Quiz: #19 - Answer</vt:lpstr>
      <vt:lpstr>Financial Aid Quiz: #20</vt:lpstr>
      <vt:lpstr>Financial Aid Quiz: #20 - Answer</vt:lpstr>
      <vt:lpstr>More Financial Aid = More Options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Reich, Jackie A</dc:creator>
  <cp:lastModifiedBy>Mike Kaiman</cp:lastModifiedBy>
  <cp:revision>45</cp:revision>
  <cp:lastPrinted>2017-03-29T14:58:18Z</cp:lastPrinted>
  <dcterms:created xsi:type="dcterms:W3CDTF">2023-09-21T18:22:14Z</dcterms:created>
  <dcterms:modified xsi:type="dcterms:W3CDTF">2026-07-02T22:56:28Z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qminfo">
    <vt:i4>5</vt:i4>
  </property>
  <property fmtid="{D5CDD505-2E9C-101B-9397-08002B2CF9AE}" pid="3" name="lqmsess">
    <vt:lpwstr>a397fc98-89aa-4926-8c15-2b0f8f12a25a</vt:lpwstr>
  </property>
  <property fmtid="{D5CDD505-2E9C-101B-9397-08002B2CF9AE}" pid="4" name="MSIP_Label_60a845d3-2b08-4410-a62e-4321eae94757_Enabled">
    <vt:lpwstr>true</vt:lpwstr>
  </property>
  <property fmtid="{D5CDD505-2E9C-101B-9397-08002B2CF9AE}" pid="5" name="MSIP_Label_60a845d3-2b08-4410-a62e-4321eae94757_SetDate">
    <vt:lpwstr>2022-07-05T16:27:50Z</vt:lpwstr>
  </property>
  <property fmtid="{D5CDD505-2E9C-101B-9397-08002B2CF9AE}" pid="6" name="MSIP_Label_60a845d3-2b08-4410-a62e-4321eae94757_Method">
    <vt:lpwstr>Privileged</vt:lpwstr>
  </property>
  <property fmtid="{D5CDD505-2E9C-101B-9397-08002B2CF9AE}" pid="7" name="MSIP_Label_60a845d3-2b08-4410-a62e-4321eae94757_Name">
    <vt:lpwstr>60a845d3-2b08-4410-a62e-4321eae94757</vt:lpwstr>
  </property>
  <property fmtid="{D5CDD505-2E9C-101B-9397-08002B2CF9AE}" pid="8" name="MSIP_Label_60a845d3-2b08-4410-a62e-4321eae94757_SiteId">
    <vt:lpwstr>b397c653-5b19-463f-b9fc-af658ded9128</vt:lpwstr>
  </property>
  <property fmtid="{D5CDD505-2E9C-101B-9397-08002B2CF9AE}" pid="9" name="MSIP_Label_60a845d3-2b08-4410-a62e-4321eae94757_ActionId">
    <vt:lpwstr>5dad71de-1d80-4c64-99c4-adc978c00373</vt:lpwstr>
  </property>
  <property fmtid="{D5CDD505-2E9C-101B-9397-08002B2CF9AE}" pid="10" name="MSIP_Label_60a845d3-2b08-4410-a62e-4321eae94757_ContentBits">
    <vt:lpwstr>1</vt:lpwstr>
  </property>
  <property fmtid="{D5CDD505-2E9C-101B-9397-08002B2CF9AE}" pid="11" name="ContentTypeId">
    <vt:lpwstr>0x010100A2D5A4FF975C9F4281CDEF8C21DC3C73</vt:lpwstr>
  </property>
  <property fmtid="{D5CDD505-2E9C-101B-9397-08002B2CF9AE}" pid="12" name="MediaServiceImageTags">
    <vt:lpwstr/>
  </property>
</Properties>
</file>