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4"/>
  </p:sldMasterIdLst>
  <p:notesMasterIdLst>
    <p:notesMasterId r:id="rId18"/>
  </p:notesMasterIdLst>
  <p:handoutMasterIdLst>
    <p:handoutMasterId r:id="rId19"/>
  </p:handoutMasterIdLst>
  <p:sldIdLst>
    <p:sldId id="279" r:id="rId5"/>
    <p:sldId id="293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09" r:id="rId17"/>
  </p:sldIdLst>
  <p:sldSz cx="9144000" cy="5143500" type="screen16x9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4" pos="2880">
          <p15:clr>
            <a:srgbClr val="A4A3A4"/>
          </p15:clr>
        </p15:guide>
        <p15:guide id="5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C"/>
    <a:srgbClr val="4086D5"/>
    <a:srgbClr val="236BC6"/>
    <a:srgbClr val="A0BCE4"/>
    <a:srgbClr val="C07C00"/>
    <a:srgbClr val="02245A"/>
    <a:srgbClr val="021C5A"/>
    <a:srgbClr val="021C6E"/>
    <a:srgbClr val="C07C1A"/>
    <a:srgbClr val="021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2" autoAdjust="0"/>
    <p:restoredTop sz="86414" autoAdjust="0"/>
  </p:normalViewPr>
  <p:slideViewPr>
    <p:cSldViewPr>
      <p:cViewPr varScale="1">
        <p:scale>
          <a:sx n="112" d="100"/>
          <a:sy n="112" d="100"/>
        </p:scale>
        <p:origin x="366" y="486"/>
      </p:cViewPr>
      <p:guideLst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3080" y="176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CBBB9AC9-F41F-4916-B5CB-4BAC3B071E9E}" type="datetimeFigureOut">
              <a:rPr lang="en-US"/>
              <a:pPr>
                <a:defRPr/>
              </a:pPr>
              <a:t>7/1/2026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74AC060-BAD6-47CC-AF30-254C9B2BD9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9398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>
    <p:ext uri="{56416CCD-93CA-4268-BC5B-53C4BB910035}">
      <p15:sldGuideLst xmlns:p15="http://schemas.microsoft.com/office/powerpoint/2012/main">
        <p15:guide id="1" orient="horz" pos="2909" userDrawn="1">
          <p15:clr>
            <a:srgbClr val="F26B43"/>
          </p15:clr>
        </p15:guide>
        <p15:guide id="2" pos="2208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339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0A359AC-4EDB-4AA1-9AD2-B6BF0735A59F}" type="datetimeFigureOut">
              <a:rPr lang="en-US"/>
              <a:pPr>
                <a:defRPr/>
              </a:pPr>
              <a:t>7/1/2026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9" tIns="45634" rIns="91269" bIns="4563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676" y="4387769"/>
            <a:ext cx="5607050" cy="415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2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339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FB4525BD-1B22-4CBE-A35B-96886ED635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6603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Vertic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4572001"/>
            <a:ext cx="9144000" cy="5715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6D62C6F0-EFF1-732B-1581-8379BBAA99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18E5B62-7320-7915-C1B2-46E8F873194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09878" y="211710"/>
            <a:ext cx="1818643" cy="609601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A236C63-16C0-6F8E-2D75-A3C914E76AE3}"/>
              </a:ext>
            </a:extLst>
          </p:cNvPr>
          <p:cNvCxnSpPr/>
          <p:nvPr userDrawn="1"/>
        </p:nvCxnSpPr>
        <p:spPr bwMode="auto">
          <a:xfrm>
            <a:off x="4699000" y="4781550"/>
            <a:ext cx="4097338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46AE55D5-BF4A-82D0-0D80-EB576C1FF62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99000" y="-1"/>
            <a:ext cx="4097338" cy="4748981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image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ECC06022-1BCD-1931-2561-1987663CD578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5" y="1571652"/>
            <a:ext cx="4038600" cy="2066897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Goes Here Lorem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38550"/>
            <a:ext cx="41148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97C4B9FE-B526-3664-8BF4-E67331C9AC5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60248" y="1251966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</p:spTree>
    <p:extLst>
      <p:ext uri="{BB962C8B-B14F-4D97-AF65-F5344CB8AC3E}">
        <p14:creationId xmlns:p14="http://schemas.microsoft.com/office/powerpoint/2010/main" val="33277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B71BC4-27DD-0D47-8289-378CE57FEBDB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0" y="0"/>
            <a:ext cx="5943600" cy="47815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3C346-46C6-994F-D796-F474B650A4F8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6248400" y="514350"/>
            <a:ext cx="2590800" cy="4114800"/>
          </a:xfrm>
        </p:spPr>
        <p:txBody>
          <a:bodyPr anchor="ctr"/>
          <a:lstStyle>
            <a:lvl1pPr marL="0" indent="0">
              <a:buNone/>
              <a:defRPr sz="1600" b="1"/>
            </a:lvl1pPr>
            <a:lvl5pPr marL="21145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9033FBB-B5D6-49D7-A4E5-2484A87950F8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5956853" y="-2485"/>
            <a:ext cx="0" cy="478403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5653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9464D70-1034-2743-38D2-E42A8B85B611}"/>
              </a:ext>
            </a:extLst>
          </p:cNvPr>
          <p:cNvSpPr/>
          <p:nvPr userDrawn="1"/>
        </p:nvSpPr>
        <p:spPr bwMode="auto">
          <a:xfrm>
            <a:off x="6781800" y="57150"/>
            <a:ext cx="2014538" cy="3048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Background pattern&#10;&#10;AI-generated content may be incorrect.">
            <a:extLst>
              <a:ext uri="{FF2B5EF4-FFF2-40B4-BE49-F238E27FC236}">
                <a16:creationId xmlns:a16="http://schemas.microsoft.com/office/drawing/2014/main" id="{48B36076-8F52-054A-BD44-113A2FBE6F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BDB1AE9-ACB9-2C78-CDE7-3DED11876B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09700" y="828675"/>
            <a:ext cx="6438900" cy="3124200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400" b="1">
                <a:solidFill>
                  <a:schemeClr val="tx2"/>
                </a:solidFill>
              </a:defRPr>
            </a:lvl1pPr>
            <a:lvl2pPr marL="365760" indent="0">
              <a:buNone/>
              <a:defRPr sz="2400" b="1">
                <a:solidFill>
                  <a:schemeClr val="bg1"/>
                </a:solidFill>
              </a:defRPr>
            </a:lvl2pPr>
            <a:lvl3pPr marL="914400" indent="0">
              <a:buNone/>
              <a:defRPr sz="2400" b="1">
                <a:solidFill>
                  <a:schemeClr val="bg1"/>
                </a:solidFill>
              </a:defRPr>
            </a:lvl3pPr>
            <a:lvl4pPr marL="1371600" indent="0">
              <a:buNone/>
              <a:defRPr sz="24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547A5E-DBA9-EF24-0935-45D857580E34}"/>
              </a:ext>
            </a:extLst>
          </p:cNvPr>
          <p:cNvSpPr/>
          <p:nvPr userDrawn="1"/>
        </p:nvSpPr>
        <p:spPr bwMode="auto">
          <a:xfrm>
            <a:off x="0" y="0"/>
            <a:ext cx="1066800" cy="478155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phic 4" descr="Arrow Right with solid fill">
            <a:extLst>
              <a:ext uri="{FF2B5EF4-FFF2-40B4-BE49-F238E27FC236}">
                <a16:creationId xmlns:a16="http://schemas.microsoft.com/office/drawing/2014/main" id="{1008D261-24FD-3E8C-CADC-03E260A07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7153"/>
          <a:stretch/>
        </p:blipFill>
        <p:spPr>
          <a:xfrm>
            <a:off x="228599" y="1933575"/>
            <a:ext cx="57467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640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- Wav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895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ized 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dirty="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2002F7-4067-6039-0676-FA2396AAD64B}"/>
              </a:ext>
            </a:extLst>
          </p:cNvPr>
          <p:cNvSpPr/>
          <p:nvPr userDrawn="1"/>
        </p:nvSpPr>
        <p:spPr bwMode="auto">
          <a:xfrm>
            <a:off x="511527" y="0"/>
            <a:ext cx="1922318" cy="226695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909EFC-88BE-9FE7-A5A4-BD51B8E390C4}"/>
              </a:ext>
            </a:extLst>
          </p:cNvPr>
          <p:cNvSpPr/>
          <p:nvPr userDrawn="1"/>
        </p:nvSpPr>
        <p:spPr bwMode="auto">
          <a:xfrm>
            <a:off x="511527" y="1728278"/>
            <a:ext cx="1922318" cy="648126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3">
            <a:extLst>
              <a:ext uri="{FF2B5EF4-FFF2-40B4-BE49-F238E27FC236}">
                <a16:creationId xmlns:a16="http://schemas.microsoft.com/office/drawing/2014/main" id="{BA30E459-0717-B1B5-89C6-1ACA2DFB163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44876" y="1728278"/>
            <a:ext cx="1893524" cy="634701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868C1B0-E910-1F47-704C-6D9C86D8CC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6475" y="238309"/>
            <a:ext cx="1765723" cy="648126"/>
          </a:xfrm>
        </p:spPr>
        <p:txBody>
          <a:bodyPr anchor="ctr">
            <a:noAutofit/>
          </a:bodyPr>
          <a:lstStyle>
            <a:lvl1pPr marL="0" indent="0" algn="ctr">
              <a:lnSpc>
                <a:spcPct val="85000"/>
              </a:lnSpc>
              <a:spcAft>
                <a:spcPts val="0"/>
              </a:spcAft>
              <a:buNone/>
              <a:defRPr sz="2400" b="1"/>
            </a:lvl1pPr>
          </a:lstStyle>
          <a:p>
            <a:pPr lvl="0"/>
            <a:r>
              <a:rPr lang="en-US" dirty="0"/>
              <a:t>First Name Last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8C6A700-1C8D-0E4A-A605-005E9D0AF28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6476" y="916073"/>
            <a:ext cx="1765723" cy="743859"/>
          </a:xfrm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Aft>
                <a:spcPts val="600"/>
              </a:spcAft>
              <a:buNone/>
              <a:defRPr sz="1200">
                <a:solidFill>
                  <a:schemeClr val="accent4"/>
                </a:solidFill>
              </a:defRPr>
            </a:lvl1pPr>
            <a:lvl2pPr marL="36576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dirty="0"/>
              <a:t>Title Goes Here Lorem Ipsum Dolor,</a:t>
            </a:r>
            <a:br>
              <a:rPr lang="en-US" dirty="0"/>
            </a:br>
            <a:r>
              <a:rPr lang="en-US" dirty="0"/>
              <a:t>Bank Name Goes Here Lorem Ipsum Do</a:t>
            </a:r>
          </a:p>
        </p:txBody>
      </p:sp>
    </p:spTree>
    <p:extLst>
      <p:ext uri="{BB962C8B-B14F-4D97-AF65-F5344CB8AC3E}">
        <p14:creationId xmlns:p14="http://schemas.microsoft.com/office/powerpoint/2010/main" val="4256413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dirty="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ACA02D9-AF14-6D9C-910F-0276E251A8A5}"/>
              </a:ext>
            </a:extLst>
          </p:cNvPr>
          <p:cNvGrpSpPr/>
          <p:nvPr userDrawn="1"/>
        </p:nvGrpSpPr>
        <p:grpSpPr>
          <a:xfrm>
            <a:off x="511527" y="-1"/>
            <a:ext cx="1926873" cy="1117700"/>
            <a:chOff x="511527" y="1370679"/>
            <a:chExt cx="1850673" cy="107350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4113A8C-0625-7FC7-EBE1-5C26E9B3BBCA}"/>
                </a:ext>
              </a:extLst>
            </p:cNvPr>
            <p:cNvSpPr/>
            <p:nvPr userDrawn="1"/>
          </p:nvSpPr>
          <p:spPr bwMode="auto">
            <a:xfrm>
              <a:off x="511527" y="1370679"/>
              <a:ext cx="1846298" cy="10735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4DF86F-8CF2-6907-41E9-E09A7675E6CA}"/>
                </a:ext>
              </a:extLst>
            </p:cNvPr>
            <p:cNvSpPr/>
            <p:nvPr userDrawn="1"/>
          </p:nvSpPr>
          <p:spPr bwMode="auto">
            <a:xfrm>
              <a:off x="511527" y="2312019"/>
              <a:ext cx="1846298" cy="132160"/>
            </a:xfrm>
            <a:prstGeom prst="rect">
              <a:avLst/>
            </a:pr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0" name="Picture 13">
              <a:extLst>
                <a:ext uri="{FF2B5EF4-FFF2-40B4-BE49-F238E27FC236}">
                  <a16:creationId xmlns:a16="http://schemas.microsoft.com/office/drawing/2014/main" id="{F5C83E02-377C-36E8-52EA-9D5BBE55D0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543557" y="1547835"/>
              <a:ext cx="1818643" cy="6096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0945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244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Background pattern&#10;&#10;AI-generated content may be incorrect.">
            <a:extLst>
              <a:ext uri="{FF2B5EF4-FFF2-40B4-BE49-F238E27FC236}">
                <a16:creationId xmlns:a16="http://schemas.microsoft.com/office/drawing/2014/main" id="{E03D8724-A0AF-FCBE-8FF6-62A40C6383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AAF937E-9FCF-223A-7AEE-594774F615A2}"/>
              </a:ext>
            </a:extLst>
          </p:cNvPr>
          <p:cNvSpPr/>
          <p:nvPr userDrawn="1"/>
        </p:nvSpPr>
        <p:spPr bwMode="auto">
          <a:xfrm>
            <a:off x="6324600" y="0"/>
            <a:ext cx="2471738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4B4B15B-D00E-D633-F159-3E5796A070DD}"/>
              </a:ext>
            </a:extLst>
          </p:cNvPr>
          <p:cNvSpPr/>
          <p:nvPr userDrawn="1"/>
        </p:nvSpPr>
        <p:spPr bwMode="auto">
          <a:xfrm>
            <a:off x="0" y="1047750"/>
            <a:ext cx="9144000" cy="28194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E75C500-4FF5-5059-C70C-B6E5EE367938}"/>
              </a:ext>
            </a:extLst>
          </p:cNvPr>
          <p:cNvSpPr txBox="1"/>
          <p:nvPr userDrawn="1"/>
        </p:nvSpPr>
        <p:spPr>
          <a:xfrm>
            <a:off x="482662" y="1887582"/>
            <a:ext cx="4953000" cy="1139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80000"/>
              </a:lnSpc>
              <a:spcAft>
                <a:spcPts val="1200"/>
              </a:spcAft>
            </a:pPr>
            <a:r>
              <a:rPr lang="en-US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Check out </a:t>
            </a:r>
            <a:r>
              <a:rPr lang="en-US" sz="2800" b="1" dirty="0" err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FRE.org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for free, classroom-ready  resources and professional development!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9040CEB8-48D6-E73F-790E-B3D793A4EE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22344" y="1258726"/>
            <a:ext cx="2381250" cy="239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5804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F1A76-91D8-5C0F-A064-DF651D0E99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9EB719-216C-8439-1792-5CE1A8372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C321-004B-461E-C93E-9DFD8BF97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2A667-CAA3-F19E-7DD4-A54B16A8E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1AB6C-BD06-0513-2081-3DCCE690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46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BCF09-3F13-39C7-D40A-B8FCDF435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304424-E95D-FAB5-52A7-48A88A142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0E29F-16A5-D000-CBB3-C80DDD37B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C64ED-8D16-5363-B221-FB2BCA00B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86E8-47B0-0FF7-AF1D-629CAAF6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700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37061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Horizont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780192D-ABD9-431B-41D6-2FF6DEDB3667}"/>
              </a:ext>
            </a:extLst>
          </p:cNvPr>
          <p:cNvSpPr/>
          <p:nvPr userDrawn="1"/>
        </p:nvSpPr>
        <p:spPr bwMode="auto">
          <a:xfrm>
            <a:off x="152400" y="4781550"/>
            <a:ext cx="8763000" cy="36195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18" descr="Background pattern&#10;&#10;AI-generated content may be incorrect.">
            <a:extLst>
              <a:ext uri="{FF2B5EF4-FFF2-40B4-BE49-F238E27FC236}">
                <a16:creationId xmlns:a16="http://schemas.microsoft.com/office/drawing/2014/main" id="{21F0161D-3AB6-DE1C-E323-67511842B2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1" name="Picture Placeholder 17">
            <a:extLst>
              <a:ext uri="{FF2B5EF4-FFF2-40B4-BE49-F238E27FC236}">
                <a16:creationId xmlns:a16="http://schemas.microsoft.com/office/drawing/2014/main" id="{EEB5A3D8-3358-75FC-D9C2-7C9F6394DC5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46075" y="1"/>
            <a:ext cx="8450263" cy="324921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image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41B54A-20B5-4156-5E9A-FAE8AE71A0A8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346074" y="3267048"/>
            <a:ext cx="8450264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22" name="Rectangle 3">
            <a:extLst>
              <a:ext uri="{FF2B5EF4-FFF2-40B4-BE49-F238E27FC236}">
                <a16:creationId xmlns:a16="http://schemas.microsoft.com/office/drawing/2014/main" id="{54179C72-0A64-790D-9936-51359BF6952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4" y="3499692"/>
            <a:ext cx="8450263" cy="708294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Here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D9314CF-22F9-727D-6CB7-1037CC55AE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4252250"/>
            <a:ext cx="76200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24" name="Content Placeholder 20">
            <a:extLst>
              <a:ext uri="{FF2B5EF4-FFF2-40B4-BE49-F238E27FC236}">
                <a16:creationId xmlns:a16="http://schemas.microsoft.com/office/drawing/2014/main" id="{A2DFD650-0886-9D04-AC8E-AAA13BE3CD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57200" y="47264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  <p:pic>
        <p:nvPicPr>
          <p:cNvPr id="25" name="Picture 13">
            <a:extLst>
              <a:ext uri="{FF2B5EF4-FFF2-40B4-BE49-F238E27FC236}">
                <a16:creationId xmlns:a16="http://schemas.microsoft.com/office/drawing/2014/main" id="{5FD50168-8AEB-D256-20E2-EF639A1B9A9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57200" y="52387"/>
            <a:ext cx="1818643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98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No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E14C5D2A-800E-515B-EC05-B3293AEE63AF}"/>
              </a:ext>
            </a:extLst>
          </p:cNvPr>
          <p:cNvSpPr/>
          <p:nvPr userDrawn="1"/>
        </p:nvSpPr>
        <p:spPr bwMode="auto">
          <a:xfrm>
            <a:off x="6705600" y="0"/>
            <a:ext cx="2286000" cy="282179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4572000"/>
            <a:ext cx="9144000" cy="58304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CC63C1E0-A075-7BE1-FB4F-5AC6AB1791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6FF2AB5-F1A2-CDAA-4296-B243EF9E9321}"/>
              </a:ext>
            </a:extLst>
          </p:cNvPr>
          <p:cNvSpPr/>
          <p:nvPr userDrawn="1"/>
        </p:nvSpPr>
        <p:spPr bwMode="auto">
          <a:xfrm>
            <a:off x="838199" y="838200"/>
            <a:ext cx="7459579" cy="35015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6E7C8A-EEF1-E1AC-E5E5-4B8A253E9F64}"/>
              </a:ext>
            </a:extLst>
          </p:cNvPr>
          <p:cNvSpPr/>
          <p:nvPr userDrawn="1"/>
        </p:nvSpPr>
        <p:spPr bwMode="auto">
          <a:xfrm rot="5400000">
            <a:off x="4523125" y="565075"/>
            <a:ext cx="97750" cy="7451555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58C687C6-1A65-C6C6-2C6B-702036339BCB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1057982" y="1769743"/>
            <a:ext cx="6181017" cy="1354040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Goes Here Lorem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7591B6C8-D8FF-9307-6BA6-34CEC9C440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06182" y="3257551"/>
            <a:ext cx="5447018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19" name="Content Placeholder 20">
            <a:extLst>
              <a:ext uri="{FF2B5EF4-FFF2-40B4-BE49-F238E27FC236}">
                <a16:creationId xmlns:a16="http://schemas.microsoft.com/office/drawing/2014/main" id="{5E3289B7-F33B-CE13-80DE-B658C01D99F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838199" y="6370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  <p:pic>
        <p:nvPicPr>
          <p:cNvPr id="21" name="Picture 13">
            <a:extLst>
              <a:ext uri="{FF2B5EF4-FFF2-40B4-BE49-F238E27FC236}">
                <a16:creationId xmlns:a16="http://schemas.microsoft.com/office/drawing/2014/main" id="{3C9EFEA1-B894-A11E-1373-B63794B462D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46678" y="990278"/>
            <a:ext cx="1818643" cy="6096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63666D2-8D96-BA66-AD17-EE0B605E5258}"/>
              </a:ext>
            </a:extLst>
          </p:cNvPr>
          <p:cNvSpPr/>
          <p:nvPr userDrawn="1"/>
        </p:nvSpPr>
        <p:spPr bwMode="auto">
          <a:xfrm>
            <a:off x="6705600" y="133350"/>
            <a:ext cx="2209800" cy="22383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2" name="Picture 1" descr="Background pattern&#10;&#10;AI-generated content may be incorrect.">
            <a:extLst>
              <a:ext uri="{FF2B5EF4-FFF2-40B4-BE49-F238E27FC236}">
                <a16:creationId xmlns:a16="http://schemas.microsoft.com/office/drawing/2014/main" id="{F669360A-3F0C-D48D-FDF5-6855C425E8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707" b="5555"/>
          <a:stretch/>
        </p:blipFill>
        <p:spPr>
          <a:xfrm>
            <a:off x="0" y="-1"/>
            <a:ext cx="9144000" cy="4821417"/>
          </a:xfrm>
          <a:prstGeom prst="rect">
            <a:avLst/>
          </a:prstGeom>
        </p:spPr>
      </p:pic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B886CC1B-643C-9F43-B67D-115A83AD2A8A}"/>
              </a:ext>
            </a:extLst>
          </p:cNvPr>
          <p:cNvSpPr/>
          <p:nvPr userDrawn="1"/>
        </p:nvSpPr>
        <p:spPr bwMode="auto">
          <a:xfrm>
            <a:off x="1889049" y="1352550"/>
            <a:ext cx="5888370" cy="2438400"/>
          </a:xfrm>
          <a:prstGeom prst="roundRect">
            <a:avLst/>
          </a:prstGeom>
          <a:solidFill>
            <a:schemeClr val="tx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93342EB5-647E-DBDA-EECC-E62D59DDB4BB}"/>
              </a:ext>
            </a:extLst>
          </p:cNvPr>
          <p:cNvSpPr/>
          <p:nvPr userDrawn="1"/>
        </p:nvSpPr>
        <p:spPr bwMode="auto">
          <a:xfrm>
            <a:off x="1780215" y="1204913"/>
            <a:ext cx="5888370" cy="2438400"/>
          </a:xfrm>
          <a:prstGeom prst="roundRect">
            <a:avLst/>
          </a:prstGeom>
          <a:solidFill>
            <a:schemeClr val="bg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C62719E6-61DE-BFBD-4BF9-DAE333E7EFB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80213" y="1479053"/>
            <a:ext cx="5888369" cy="457200"/>
          </a:xfrm>
        </p:spPr>
        <p:txBody>
          <a:bodyPr/>
          <a:lstStyle>
            <a:lvl1pPr marL="0" indent="0" algn="ctr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  <a:lvl2pPr marL="365760" indent="0">
              <a:buNone/>
              <a:defRPr/>
            </a:lvl2pPr>
          </a:lstStyle>
          <a:p>
            <a:pPr lvl="0"/>
            <a:r>
              <a:rPr lang="en-US" dirty="0"/>
              <a:t>SECTION NUMBER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1780212" y="1843342"/>
            <a:ext cx="5888369" cy="1344792"/>
          </a:xfrm>
        </p:spPr>
        <p:txBody>
          <a:bodyPr anchor="ctr"/>
          <a:lstStyle>
            <a:lvl1pPr marL="0" indent="0" algn="ctr">
              <a:lnSpc>
                <a:spcPct val="90000"/>
              </a:lnSpc>
              <a:buNone/>
              <a:defRPr sz="3600" b="1" spc="-15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Title of Section Goes Here Lorem Ipsum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1365" y="369154"/>
            <a:ext cx="8554973" cy="990600"/>
          </a:xfrm>
        </p:spPr>
        <p:txBody>
          <a:bodyPr/>
          <a:lstStyle>
            <a:lvl1pPr>
              <a:defRPr sz="2800" b="1" spc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35DF70F6-E422-24C9-5D82-C883A41DF9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054548" y="1158558"/>
            <a:ext cx="5741790" cy="3470591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15D2CA44-6038-DC26-ED9C-FAF8B9FF9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0" y="1158558"/>
            <a:ext cx="2651165" cy="3470592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7668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EF507-A857-C367-F020-0CE20A99E8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6074" y="366464"/>
            <a:ext cx="8468551" cy="85725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Presenters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0064CF5-6FDC-7798-EB01-7806E586A13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 bwMode="auto">
          <a:xfrm>
            <a:off x="88241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259C629-65D6-C3D7-18D6-683DACB0C93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9666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28" name="Text Placeholder 19">
            <a:extLst>
              <a:ext uri="{FF2B5EF4-FFF2-40B4-BE49-F238E27FC236}">
                <a16:creationId xmlns:a16="http://schemas.microsoft.com/office/drawing/2014/main" id="{6EEDB123-1FE3-A022-D5DC-352D27076DD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666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65" name="Picture Placeholder 64">
            <a:extLst>
              <a:ext uri="{FF2B5EF4-FFF2-40B4-BE49-F238E27FC236}">
                <a16:creationId xmlns:a16="http://schemas.microsoft.com/office/drawing/2014/main" id="{94A9993A-194A-CB62-BE57-2D486C0076EF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 bwMode="auto">
          <a:xfrm>
            <a:off x="712065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6" name="Text Placeholder 19">
            <a:extLst>
              <a:ext uri="{FF2B5EF4-FFF2-40B4-BE49-F238E27FC236}">
                <a16:creationId xmlns:a16="http://schemas.microsoft.com/office/drawing/2014/main" id="{F01EA638-ACC6-2FC4-EECF-78EC40161AB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83490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67" name="Text Placeholder 19">
            <a:extLst>
              <a:ext uri="{FF2B5EF4-FFF2-40B4-BE49-F238E27FC236}">
                <a16:creationId xmlns:a16="http://schemas.microsoft.com/office/drawing/2014/main" id="{C08F75EA-EEE6-FD45-2895-1A09EA03B50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83490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68" name="Picture Placeholder 67">
            <a:extLst>
              <a:ext uri="{FF2B5EF4-FFF2-40B4-BE49-F238E27FC236}">
                <a16:creationId xmlns:a16="http://schemas.microsoft.com/office/drawing/2014/main" id="{698FE9EB-AD2D-AE82-D3EE-6CBF1BB58822}"/>
              </a:ext>
            </a:extLst>
          </p:cNvPr>
          <p:cNvSpPr>
            <a:spLocks noGrp="1" noChangeAspect="1"/>
          </p:cNvSpPr>
          <p:nvPr>
            <p:ph type="pic" sz="quarter" idx="28"/>
          </p:nvPr>
        </p:nvSpPr>
        <p:spPr bwMode="auto">
          <a:xfrm>
            <a:off x="2961831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9" name="Text Placeholder 19">
            <a:extLst>
              <a:ext uri="{FF2B5EF4-FFF2-40B4-BE49-F238E27FC236}">
                <a16:creationId xmlns:a16="http://schemas.microsoft.com/office/drawing/2014/main" id="{A37EA42F-E1B7-7FBE-6216-8690ACF5D9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678003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0" name="Text Placeholder 19">
            <a:extLst>
              <a:ext uri="{FF2B5EF4-FFF2-40B4-BE49-F238E27FC236}">
                <a16:creationId xmlns:a16="http://schemas.microsoft.com/office/drawing/2014/main" id="{87416122-E04B-1FA2-ABEA-C762D67070A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678003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71" name="Picture Placeholder 70">
            <a:extLst>
              <a:ext uri="{FF2B5EF4-FFF2-40B4-BE49-F238E27FC236}">
                <a16:creationId xmlns:a16="http://schemas.microsoft.com/office/drawing/2014/main" id="{0E5F4919-468F-98CA-AAB7-9CE2C790DC57}"/>
              </a:ext>
            </a:extLst>
          </p:cNvPr>
          <p:cNvSpPr>
            <a:spLocks noGrp="1" noChangeAspect="1"/>
          </p:cNvSpPr>
          <p:nvPr>
            <p:ph type="pic" sz="quarter" idx="31"/>
          </p:nvPr>
        </p:nvSpPr>
        <p:spPr bwMode="auto">
          <a:xfrm>
            <a:off x="5041244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2" name="Text Placeholder 19">
            <a:extLst>
              <a:ext uri="{FF2B5EF4-FFF2-40B4-BE49-F238E27FC236}">
                <a16:creationId xmlns:a16="http://schemas.microsoft.com/office/drawing/2014/main" id="{AD3112C0-A309-C510-AA44-9BADFF260F9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751499" y="2341756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3" name="Text Placeholder 19">
            <a:extLst>
              <a:ext uri="{FF2B5EF4-FFF2-40B4-BE49-F238E27FC236}">
                <a16:creationId xmlns:a16="http://schemas.microsoft.com/office/drawing/2014/main" id="{D563EE1D-C4B6-152A-AE82-AF534718013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751499" y="253686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3" name="Picture Placeholder 82">
            <a:extLst>
              <a:ext uri="{FF2B5EF4-FFF2-40B4-BE49-F238E27FC236}">
                <a16:creationId xmlns:a16="http://schemas.microsoft.com/office/drawing/2014/main" id="{11CFF06D-D48B-0FB3-EB1E-903173488758}"/>
              </a:ext>
            </a:extLst>
          </p:cNvPr>
          <p:cNvSpPr>
            <a:spLocks noGrp="1" noChangeAspect="1"/>
          </p:cNvSpPr>
          <p:nvPr>
            <p:ph type="pic" sz="quarter" idx="34"/>
          </p:nvPr>
        </p:nvSpPr>
        <p:spPr bwMode="auto">
          <a:xfrm>
            <a:off x="1921087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4" name="Text Placeholder 19">
            <a:extLst>
              <a:ext uri="{FF2B5EF4-FFF2-40B4-BE49-F238E27FC236}">
                <a16:creationId xmlns:a16="http://schemas.microsoft.com/office/drawing/2014/main" id="{51425358-852D-D75E-3948-A1AD63DBC4A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635337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5" name="Text Placeholder 19">
            <a:extLst>
              <a:ext uri="{FF2B5EF4-FFF2-40B4-BE49-F238E27FC236}">
                <a16:creationId xmlns:a16="http://schemas.microsoft.com/office/drawing/2014/main" id="{B7E57BE3-E3F1-08D4-F601-0853D2C0FCF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35337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EB4F2AF4-6A8F-53E3-26E7-51BD25531A45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 bwMode="auto">
          <a:xfrm>
            <a:off x="4000500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7" name="Text Placeholder 19">
            <a:extLst>
              <a:ext uri="{FF2B5EF4-FFF2-40B4-BE49-F238E27FC236}">
                <a16:creationId xmlns:a16="http://schemas.microsoft.com/office/drawing/2014/main" id="{6DA11B9D-5468-210B-A35E-6A6C6D29C7D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716672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8" name="Text Placeholder 19">
            <a:extLst>
              <a:ext uri="{FF2B5EF4-FFF2-40B4-BE49-F238E27FC236}">
                <a16:creationId xmlns:a16="http://schemas.microsoft.com/office/drawing/2014/main" id="{4E071D86-A813-2F89-DDC8-469CD8A09C3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716672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9" name="Picture Placeholder 88">
            <a:extLst>
              <a:ext uri="{FF2B5EF4-FFF2-40B4-BE49-F238E27FC236}">
                <a16:creationId xmlns:a16="http://schemas.microsoft.com/office/drawing/2014/main" id="{DD4E3896-F5CB-0DDC-147F-8413B37AEBDE}"/>
              </a:ext>
            </a:extLst>
          </p:cNvPr>
          <p:cNvSpPr>
            <a:spLocks noGrp="1" noChangeAspect="1"/>
          </p:cNvSpPr>
          <p:nvPr>
            <p:ph type="pic" sz="quarter" idx="40"/>
          </p:nvPr>
        </p:nvSpPr>
        <p:spPr bwMode="auto">
          <a:xfrm>
            <a:off x="6079913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0" name="Text Placeholder 19">
            <a:extLst>
              <a:ext uri="{FF2B5EF4-FFF2-40B4-BE49-F238E27FC236}">
                <a16:creationId xmlns:a16="http://schemas.microsoft.com/office/drawing/2014/main" id="{D436C02D-3840-D024-CA59-EF132A8BCFD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790168" y="4039498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91" name="Text Placeholder 19">
            <a:extLst>
              <a:ext uri="{FF2B5EF4-FFF2-40B4-BE49-F238E27FC236}">
                <a16:creationId xmlns:a16="http://schemas.microsoft.com/office/drawing/2014/main" id="{F820EDE1-5CFF-1F91-A8DD-9234B299B149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790168" y="4254128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</p:spTree>
    <p:extLst>
      <p:ext uri="{BB962C8B-B14F-4D97-AF65-F5344CB8AC3E}">
        <p14:creationId xmlns:p14="http://schemas.microsoft.com/office/powerpoint/2010/main" val="3278128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heck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7661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277DE43E-8FF4-CFB9-5BEF-DDB384FB3CF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583484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ECF1D8DF-ACA9-C2CB-F039-E2DA668600F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45884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23440809-2B16-74D2-8B69-49AFC42886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0811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21378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1378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7B0DC689-0264-A427-F70B-C57A1C5E46A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053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62CA0C95-D45B-E2C0-B0D1-A41289D1CFE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7053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361394B1-E65F-9083-51B6-05A829D76B3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40451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9365670A-9CC0-253A-13EE-56961738BB9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40451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DE6E2C7E-2A1F-EFD0-7A56-6CDB492652A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846126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6A1B7159-5F66-5564-1DC7-70C7ECC3E30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846126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539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15F70D-4E2D-693C-E5A2-6904BEDD6D90}"/>
              </a:ext>
            </a:extLst>
          </p:cNvPr>
          <p:cNvSpPr/>
          <p:nvPr userDrawn="1"/>
        </p:nvSpPr>
        <p:spPr bwMode="auto">
          <a:xfrm>
            <a:off x="0" y="1121465"/>
            <a:ext cx="9144000" cy="3507685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4458804E-152F-5627-5370-05F6FA8428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-1" t="21803" r="-1" b="10000"/>
          <a:stretch/>
        </p:blipFill>
        <p:spPr>
          <a:xfrm>
            <a:off x="0" y="1121465"/>
            <a:ext cx="9144000" cy="350768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066790F-5766-5443-520A-C89936D5202B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1335778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6074" y="1335777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9B9D245-1EC7-DD7B-166E-97FDAE33083E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2999686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15A61527-4862-08B6-EE14-5812D156D1F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46074" y="2999685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95800" y="157607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95800" y="196215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6">
            <a:extLst>
              <a:ext uri="{FF2B5EF4-FFF2-40B4-BE49-F238E27FC236}">
                <a16:creationId xmlns:a16="http://schemas.microsoft.com/office/drawing/2014/main" id="{60326F6C-CA30-5A40-CF17-52752544E09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495800" y="325755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6">
            <a:extLst>
              <a:ext uri="{FF2B5EF4-FFF2-40B4-BE49-F238E27FC236}">
                <a16:creationId xmlns:a16="http://schemas.microsoft.com/office/drawing/2014/main" id="{DB4A33BF-AE46-9B52-DE9B-463C2D4B7AE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95800" y="364363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36DD5C0C-7F0A-6562-4C3F-34AF6291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74" y="366464"/>
            <a:ext cx="8468551" cy="59339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670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88" y="1276350"/>
            <a:ext cx="8567738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888" y="371475"/>
            <a:ext cx="8567738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8382000" y="4812506"/>
            <a:ext cx="533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Times"/>
                <a:ea typeface="ＭＳ Ｐゴシック"/>
                <a:cs typeface="ＭＳ Ｐゴシック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9pPr>
          </a:lstStyle>
          <a:p>
            <a:pPr algn="r"/>
            <a:fld id="{51221C86-548F-ED48-B57A-2AF14FA05D94}" type="slidenum">
              <a:rPr lang="en-US" sz="800" smtClean="0">
                <a:solidFill>
                  <a:schemeClr val="tx2"/>
                </a:solidFill>
                <a:latin typeface="+mn-lt"/>
                <a:cs typeface="Arial"/>
              </a:rPr>
              <a:pPr algn="r"/>
              <a:t>‹#›</a:t>
            </a:fld>
            <a:endParaRPr lang="en-US" sz="800" dirty="0">
              <a:solidFill>
                <a:schemeClr val="tx2"/>
              </a:solidFill>
              <a:latin typeface="+mn-lt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3F8817-2190-D4C9-9888-6BA4D12C0234}"/>
              </a:ext>
            </a:extLst>
          </p:cNvPr>
          <p:cNvSpPr txBox="1"/>
          <p:nvPr userDrawn="1"/>
        </p:nvSpPr>
        <p:spPr>
          <a:xfrm>
            <a:off x="254594" y="4847621"/>
            <a:ext cx="53080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FEDERAL RESERVE EDUCATION   </a:t>
            </a:r>
            <a:r>
              <a:rPr lang="en-US" sz="1000" b="1" dirty="0">
                <a:solidFill>
                  <a:schemeClr val="accent1"/>
                </a:solidFill>
                <a:latin typeface="+mn-lt"/>
                <a:cs typeface="Arial" panose="020B0604020202020204" pitchFamily="34" charset="0"/>
              </a:rPr>
              <a:t>|</a:t>
            </a: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   FRE.ORG  | KEYS 7.6: WHY RENTER’S INSURANCE?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6" r:id="rId2"/>
    <p:sldLayoutId id="2147483925" r:id="rId3"/>
    <p:sldLayoutId id="2147483926" r:id="rId4"/>
    <p:sldLayoutId id="2147483928" r:id="rId5"/>
    <p:sldLayoutId id="2147483967" r:id="rId6"/>
    <p:sldLayoutId id="2147483969" r:id="rId7"/>
    <p:sldLayoutId id="2147483987" r:id="rId8"/>
    <p:sldLayoutId id="2147483974" r:id="rId9"/>
    <p:sldLayoutId id="2147483968" r:id="rId10"/>
    <p:sldLayoutId id="2147483971" r:id="rId11"/>
    <p:sldLayoutId id="2147483989" r:id="rId12"/>
    <p:sldLayoutId id="2147483990" r:id="rId13"/>
    <p:sldLayoutId id="2147483988" r:id="rId14"/>
    <p:sldLayoutId id="2147483966" r:id="rId15"/>
    <p:sldLayoutId id="2147483936" r:id="rId16"/>
    <p:sldLayoutId id="2147483991" r:id="rId17"/>
    <p:sldLayoutId id="2147483992" r:id="rId18"/>
    <p:sldLayoutId id="2147483993" r:id="rId19"/>
  </p:sldLayoutIdLst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 kern="1200" spc="0">
          <a:solidFill>
            <a:schemeClr val="tx2"/>
          </a:solidFill>
          <a:latin typeface="+mj-lt"/>
          <a:ea typeface="+mj-ea"/>
          <a:cs typeface="Arial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9pPr>
    </p:titleStyle>
    <p:bodyStyle>
      <a:lvl1pPr marL="256032" indent="-256032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125000"/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Arial"/>
        </a:defRPr>
      </a:lvl1pPr>
      <a:lvl2pPr marL="649224" indent="-283464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90000"/>
        <a:buFont typeface="Lucida Grande"/>
        <a:buChar char="−"/>
        <a:defRPr sz="1800">
          <a:solidFill>
            <a:schemeClr val="tx1"/>
          </a:solidFill>
          <a:latin typeface="+mn-lt"/>
          <a:ea typeface="+mn-ea"/>
          <a:cs typeface="Arial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/>
        <a:buChar char="•"/>
        <a:defRPr sz="1600">
          <a:solidFill>
            <a:schemeClr val="tx1"/>
          </a:solidFill>
          <a:latin typeface="+mn-lt"/>
          <a:ea typeface="+mn-ea"/>
          <a:cs typeface="Arial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−"/>
        <a:defRPr sz="1400">
          <a:solidFill>
            <a:schemeClr val="tx1"/>
          </a:solidFill>
          <a:latin typeface="+mn-lt"/>
          <a:ea typeface="+mn-ea"/>
          <a:cs typeface="Arial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defRPr sz="1400">
          <a:solidFill>
            <a:schemeClr val="tx1"/>
          </a:solidFill>
          <a:latin typeface="+mn-lt"/>
          <a:ea typeface="+mn-ea"/>
          <a:cs typeface="Arial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3104" userDrawn="1">
          <p15:clr>
            <a:srgbClr val="F26B43"/>
          </p15:clr>
        </p15:guide>
        <p15:guide id="3" pos="218" userDrawn="1">
          <p15:clr>
            <a:srgbClr val="F26B43"/>
          </p15:clr>
        </p15:guide>
        <p15:guide id="4" pos="5541" userDrawn="1">
          <p15:clr>
            <a:srgbClr val="F26B43"/>
          </p15:clr>
        </p15:guide>
        <p15:guide id="5" orient="horz" pos="225" userDrawn="1">
          <p15:clr>
            <a:srgbClr val="F26B43"/>
          </p15:clr>
        </p15:guide>
        <p15:guide id="6" orient="horz" pos="1620" userDrawn="1">
          <p15:clr>
            <a:srgbClr val="F26B43"/>
          </p15:clr>
        </p15:guide>
        <p15:guide id="7" orient="horz" pos="1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allstate.com/resources/wysw#0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A0FC7E9-A62A-B49F-4973-EF2F54D5D2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Why Renter’s Insurance?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A7E567E-8A4D-6935-BE31-7593BB2BDD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Slides for Keys to Financial Success Lesson 7.6</a:t>
            </a:r>
          </a:p>
        </p:txBody>
      </p:sp>
    </p:spTree>
    <p:extLst>
      <p:ext uri="{BB962C8B-B14F-4D97-AF65-F5344CB8AC3E}">
        <p14:creationId xmlns:p14="http://schemas.microsoft.com/office/powerpoint/2010/main" val="2538888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2A79D8-D7AC-FDD0-D66B-E076D3DA8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FCB81-B139-F7AD-BEC2-E128C7E5A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Liable or Not?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FA467-346B-DF65-C4B1-EC2350DDD2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As you saw in these examples, landlords are often not liable for perils that ruin your possessions.</a:t>
            </a:r>
          </a:p>
          <a:p>
            <a:r>
              <a:rPr lang="en-US" dirty="0"/>
              <a:t>It is difficult in many cases to prove that the landlord was negligent.</a:t>
            </a:r>
          </a:p>
          <a:p>
            <a:r>
              <a:rPr lang="en-US" dirty="0"/>
              <a:t>Renter’s choose to transfer part of this risk to an in insurance company by purchasing </a:t>
            </a:r>
            <a:r>
              <a:rPr lang="en-US" b="1" dirty="0"/>
              <a:t>renter’s insurance</a:t>
            </a:r>
            <a:r>
              <a:rPr lang="en-US" dirty="0"/>
              <a:t>.</a:t>
            </a:r>
          </a:p>
          <a:p>
            <a:pPr marL="114300" indent="0">
              <a:buNone/>
            </a:pPr>
            <a:br>
              <a:rPr lang="en-US" dirty="0"/>
            </a:br>
            <a:endParaRPr lang="en-US" dirty="0"/>
          </a:p>
          <a:p>
            <a:pPr marL="114300" indent="0" algn="ctr">
              <a:buNone/>
            </a:pPr>
            <a:r>
              <a:rPr lang="en-US" b="1" dirty="0"/>
              <a:t>Renter’s Insurance</a:t>
            </a:r>
            <a:r>
              <a:rPr lang="en-US" dirty="0"/>
              <a:t> = a policy that protects your possessions when you rent an apartment/home in the event that your belongings are damaged, destroyed, or stolen.</a:t>
            </a:r>
          </a:p>
          <a:p>
            <a:pPr marL="114300" indent="0">
              <a:buNone/>
            </a:pPr>
            <a:br>
              <a:rPr lang="en-US" dirty="0"/>
            </a:br>
            <a:endParaRPr lang="en-US" dirty="0"/>
          </a:p>
        </p:txBody>
      </p:sp>
      <p:sp>
        <p:nvSpPr>
          <p:cNvPr id="4" name="Rectangle: Rounded Corners 3" descr="Box around Renter's Insurance definition">
            <a:extLst>
              <a:ext uri="{FF2B5EF4-FFF2-40B4-BE49-F238E27FC236}">
                <a16:creationId xmlns:a16="http://schemas.microsoft.com/office/drawing/2014/main" id="{CA35D718-99C5-F7C7-CEF1-397174C7D926}"/>
              </a:ext>
            </a:extLst>
          </p:cNvPr>
          <p:cNvSpPr/>
          <p:nvPr/>
        </p:nvSpPr>
        <p:spPr bwMode="auto">
          <a:xfrm>
            <a:off x="381000" y="2876550"/>
            <a:ext cx="8451300" cy="1143000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28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84A36-04A7-6EF7-12F7-ED1709AB1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Coverage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E6D458-3A40-DCE5-241B-8BA3500EB5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1800" dirty="0"/>
              <a:t>Renter’s Insurance is written with the provision that damaged, destroyed, or stolen possessions are reimbursed at either:</a:t>
            </a:r>
          </a:p>
          <a:p>
            <a:pPr marL="114300" indent="0">
              <a:buNone/>
            </a:pPr>
            <a:endParaRPr lang="en-US" sz="2900" b="1" dirty="0"/>
          </a:p>
          <a:p>
            <a:pPr marL="114300" indent="0" algn="ctr">
              <a:buNone/>
            </a:pPr>
            <a:r>
              <a:rPr lang="en-US" sz="1800" b="1" dirty="0"/>
              <a:t>Replacement Cost Coverage</a:t>
            </a:r>
            <a:r>
              <a:rPr lang="en-US" sz="1800" dirty="0"/>
              <a:t> = based on the cost to replace the item with a comparable new item</a:t>
            </a:r>
            <a:endParaRPr lang="en-US" sz="2900" dirty="0"/>
          </a:p>
          <a:p>
            <a:pPr marL="114300" indent="0" algn="ctr">
              <a:buNone/>
            </a:pPr>
            <a:endParaRPr lang="en-US" sz="1800" b="1" dirty="0"/>
          </a:p>
          <a:p>
            <a:pPr marL="114300" indent="0" algn="ctr">
              <a:buNone/>
            </a:pPr>
            <a:r>
              <a:rPr lang="en-US" sz="1800" b="1" dirty="0"/>
              <a:t>OR</a:t>
            </a:r>
          </a:p>
          <a:p>
            <a:pPr marL="114300" indent="0" algn="ctr">
              <a:buNone/>
            </a:pPr>
            <a:endParaRPr lang="en-US" sz="1800" dirty="0"/>
          </a:p>
          <a:p>
            <a:pPr marL="114300" indent="0" algn="ctr">
              <a:buNone/>
            </a:pPr>
            <a:r>
              <a:rPr lang="en-US" sz="1800" b="1" dirty="0"/>
              <a:t>Cash Value Coverage</a:t>
            </a:r>
            <a:r>
              <a:rPr lang="en-US" sz="1800" dirty="0"/>
              <a:t> = reimburses for damages according to what the item was worth at the time it was damaged, destroyed, or stolen. Cash value coverage takes into consideration </a:t>
            </a:r>
            <a:r>
              <a:rPr lang="en-US" sz="1800" b="1" dirty="0"/>
              <a:t>depreciation</a:t>
            </a:r>
            <a:r>
              <a:rPr lang="en-US" sz="1800" dirty="0"/>
              <a:t> on the item (how much it has decreased in value over the years).</a:t>
            </a:r>
          </a:p>
          <a:p>
            <a:pPr marL="114300" indent="0">
              <a:buNone/>
            </a:pPr>
            <a:br>
              <a:rPr lang="en-US" dirty="0"/>
            </a:br>
            <a:endParaRPr lang="en-US" dirty="0"/>
          </a:p>
        </p:txBody>
      </p:sp>
      <p:sp>
        <p:nvSpPr>
          <p:cNvPr id="4" name="Rectangle: Rounded Corners 3" descr="Box around Replacement Cost Coverage definition">
            <a:extLst>
              <a:ext uri="{FF2B5EF4-FFF2-40B4-BE49-F238E27FC236}">
                <a16:creationId xmlns:a16="http://schemas.microsoft.com/office/drawing/2014/main" id="{DDF76C1F-AAF3-9E11-4872-7F0B808254E3}"/>
              </a:ext>
            </a:extLst>
          </p:cNvPr>
          <p:cNvSpPr/>
          <p:nvPr/>
        </p:nvSpPr>
        <p:spPr bwMode="auto">
          <a:xfrm>
            <a:off x="762000" y="2114550"/>
            <a:ext cx="7848600" cy="83820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: Rounded Corners 4" descr="Box around Cash Value Coverage definition ">
            <a:extLst>
              <a:ext uri="{FF2B5EF4-FFF2-40B4-BE49-F238E27FC236}">
                <a16:creationId xmlns:a16="http://schemas.microsoft.com/office/drawing/2014/main" id="{84E0455B-15A1-A055-94E7-8E05185D5252}"/>
              </a:ext>
            </a:extLst>
          </p:cNvPr>
          <p:cNvSpPr/>
          <p:nvPr/>
        </p:nvSpPr>
        <p:spPr bwMode="auto">
          <a:xfrm>
            <a:off x="457200" y="3571924"/>
            <a:ext cx="8382000" cy="1209625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017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2780D-27A0-B80C-8C28-ECD7D88CB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Much Would You Receive?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79E449-FFD8-CC2F-5EC6-5DE16D792C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71500" indent="-457200">
              <a:buFont typeface="+mj-lt"/>
              <a:buAutoNum type="arabicPeriod"/>
            </a:pPr>
            <a:r>
              <a:rPr lang="en-US" dirty="0"/>
              <a:t>Refer back to the value of your belongings in our introduction activity.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/>
              <a:t>What would your insurance company pay you if you are covered with </a:t>
            </a:r>
            <a:r>
              <a:rPr lang="en-US" b="1" dirty="0"/>
              <a:t>replacement cost coverage</a:t>
            </a:r>
            <a:r>
              <a:rPr lang="en-US" dirty="0"/>
              <a:t>?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/>
              <a:t>What would your insurance company pay you if you are covered with </a:t>
            </a:r>
            <a:r>
              <a:rPr lang="en-US" b="1" dirty="0"/>
              <a:t>cash value coverage</a:t>
            </a:r>
            <a:r>
              <a:rPr lang="en-US" dirty="0"/>
              <a:t>? (Imagine that your items are now valued at </a:t>
            </a:r>
            <a:r>
              <a:rPr lang="en-US" b="1" dirty="0"/>
              <a:t>¾</a:t>
            </a:r>
            <a:r>
              <a:rPr lang="en-US" dirty="0"/>
              <a:t> of the replacement cost due to depreciation.)</a:t>
            </a:r>
          </a:p>
          <a:p>
            <a:pPr marL="571500" lvl="1" indent="0">
              <a:buNone/>
            </a:pPr>
            <a:r>
              <a:rPr lang="en-US" dirty="0"/>
              <a:t>a. How could you replace the items you lost if you only received ¾ of the replacement cost?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542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5CC03-5E78-8963-2D8E-F996B4CB6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9F18E-BFB8-F4EA-DD29-0AAD525BE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Closure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49B74F-B0AC-F005-DA87-73D7B2FF4C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71500" indent="-457200">
              <a:buFont typeface="+mj-lt"/>
              <a:buAutoNum type="arabicPeriod"/>
            </a:pPr>
            <a:r>
              <a:rPr lang="en-US" dirty="0"/>
              <a:t>Why do many renters not bother with renter’s insurance?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/>
              <a:t>Why is knowing the value of your belongings important to both the consumer and the insurance company?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/>
              <a:t>Name at least three types of coverages generally included in a renter’s policy.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/>
              <a:t>What is the difference between replacement cost coverage and cash value coverage? Which type of coverage is more expensive?</a:t>
            </a:r>
          </a:p>
          <a:p>
            <a:pPr marL="5715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78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C0DF8-93F8-2409-2074-1B37F97D7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888" y="895350"/>
            <a:ext cx="8567738" cy="3028950"/>
          </a:xfrm>
        </p:spPr>
        <p:txBody>
          <a:bodyPr/>
          <a:lstStyle/>
          <a:p>
            <a:r>
              <a:rPr lang="en-US" dirty="0"/>
              <a:t>Imagine you are a young adult living in your first apartment. </a:t>
            </a:r>
          </a:p>
          <a:p>
            <a:r>
              <a:rPr lang="en-US" dirty="0"/>
              <a:t>Visualize what your apartment would look like.</a:t>
            </a:r>
          </a:p>
          <a:p>
            <a:r>
              <a:rPr lang="en-US" dirty="0"/>
              <a:t>Go to the Interactive activity: </a:t>
            </a:r>
            <a:r>
              <a:rPr lang="en-US" u="sng" dirty="0">
                <a:hlinkClick r:id="rId2"/>
              </a:rPr>
              <a:t>What’s Your Stuff Worth?</a:t>
            </a:r>
            <a:endParaRPr lang="en-US" dirty="0"/>
          </a:p>
          <a:p>
            <a:r>
              <a:rPr lang="en-US" dirty="0"/>
              <a:t>Complete the interactive activity, and take note of the value of your belongings.</a:t>
            </a:r>
          </a:p>
          <a:p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A5524A7-C468-DCAB-2FA4-35D8E462E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Your Stuff Worth? Exercise</a:t>
            </a:r>
          </a:p>
        </p:txBody>
      </p:sp>
      <p:pic>
        <p:nvPicPr>
          <p:cNvPr id="1026" name="Picture 2" descr="Screen shot of Allstate's What Your Stuff Worth site. Picture include a bedroom with bed, bedside tables, dresser, rug, and mirror, with question of &quot;How much stuff do you have in your bedroom?&quot;, and a slider bar to move to show how much stuff you have. ">
            <a:extLst>
              <a:ext uri="{FF2B5EF4-FFF2-40B4-BE49-F238E27FC236}">
                <a16:creationId xmlns:a16="http://schemas.microsoft.com/office/drawing/2014/main" id="{64FEBF53-5558-93CD-BFA4-CB8E6C1A6E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629306"/>
            <a:ext cx="2961449" cy="2142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1909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A2D8FB-FDCE-D0D4-4EF2-D5FA1FA4D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564D0F6-0FC3-12A1-B171-668275A10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Your Stuff Worth?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C716E-A4E0-3AB1-BC68-964F601E6A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71500" indent="-457200">
              <a:buFont typeface="+mj-lt"/>
              <a:buAutoNum type="arabicPeriod"/>
            </a:pPr>
            <a:r>
              <a:rPr lang="en-US" dirty="0"/>
              <a:t>What was the value of the belongings in your apartment?</a:t>
            </a:r>
          </a:p>
          <a:p>
            <a:pPr marL="571500" indent="-457200">
              <a:buFont typeface="+mj-lt"/>
              <a:buAutoNum type="arabicPeriod"/>
            </a:pPr>
            <a:endParaRPr lang="en-US" dirty="0"/>
          </a:p>
          <a:p>
            <a:pPr marL="571500" indent="-457200">
              <a:buFont typeface="+mj-lt"/>
              <a:buAutoNum type="arabicPeriod"/>
            </a:pPr>
            <a:r>
              <a:rPr lang="en-US" dirty="0"/>
              <a:t>Did this dollar amount surprise you? Why or why not?</a:t>
            </a:r>
          </a:p>
        </p:txBody>
      </p:sp>
    </p:spTree>
    <p:extLst>
      <p:ext uri="{BB962C8B-B14F-4D97-AF65-F5344CB8AC3E}">
        <p14:creationId xmlns:p14="http://schemas.microsoft.com/office/powerpoint/2010/main" val="2178876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AC7B-77F0-3B0E-3131-90B1ABBE2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DC0FFC-C7AB-290C-A1BB-37F41F7EFD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 the third day of your new job, you leave your apartment in a hurry and forget to lock the door. While you’re at work, someone steals almost everything of value.</a:t>
            </a:r>
          </a:p>
          <a:p>
            <a:pPr marL="114300" indent="0">
              <a:buNone/>
            </a:pPr>
            <a:br>
              <a:rPr lang="en-US" dirty="0"/>
            </a:br>
            <a:endParaRPr lang="en-US" dirty="0"/>
          </a:p>
          <a:p>
            <a:r>
              <a:rPr lang="en-US" dirty="0"/>
              <a:t>What financial impact will this theft have on you and why?</a:t>
            </a:r>
          </a:p>
          <a:p>
            <a:pPr marL="114300" indent="0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232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7AE86-60F1-A552-95AE-B83F0AB40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Liable or Not? (#1)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D7B79F-F026-0493-80A3-CB69575197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endParaRPr lang="en-US" sz="3600" dirty="0"/>
          </a:p>
          <a:p>
            <a:pPr marL="114300" indent="0" algn="ctr">
              <a:buNone/>
            </a:pPr>
            <a:r>
              <a:rPr lang="en-US" sz="3600" dirty="0"/>
              <a:t>A fire breaks out, destroying your possessions. An investigation clearly determines that faulty wiring was the cause.</a:t>
            </a:r>
          </a:p>
        </p:txBody>
      </p:sp>
    </p:spTree>
    <p:extLst>
      <p:ext uri="{BB962C8B-B14F-4D97-AF65-F5344CB8AC3E}">
        <p14:creationId xmlns:p14="http://schemas.microsoft.com/office/powerpoint/2010/main" val="846919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E296AE-B494-FB3F-2053-85D08511C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C8609-5649-D850-9DC1-37B72FF79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Liable or Not? (#2)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A17FC6-D636-B4D5-A899-EC4E34F307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endParaRPr lang="en-US" sz="3600" dirty="0"/>
          </a:p>
          <a:p>
            <a:pPr marL="114300" indent="0" algn="ctr">
              <a:buNone/>
            </a:pPr>
            <a:r>
              <a:rPr lang="en-US" sz="3600" b="0" i="0" u="none" strike="noStrike" dirty="0">
                <a:effectLst/>
                <a:latin typeface="Arial" panose="020B0604020202020204" pitchFamily="34" charset="0"/>
              </a:rPr>
              <a:t>A nearby explosion causes your building to catch fire, destroying many of your possessions.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03245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FC6710-217C-179E-1FF8-53EB2218A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3C96F-C981-3CAC-79CE-5BB87B99E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Liable or Not? (#3)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FDB269-9E2A-CCC2-5F29-3BCFA63A24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endParaRPr lang="en-US" sz="3600" dirty="0"/>
          </a:p>
          <a:p>
            <a:pPr marL="114300" indent="0" algn="ctr">
              <a:buNone/>
            </a:pPr>
            <a:r>
              <a:rPr lang="en-US" sz="3600" b="0" i="0" u="none" strike="noStrike" dirty="0">
                <a:effectLst/>
                <a:latin typeface="Arial" panose="020B0604020202020204" pitchFamily="34" charset="0"/>
              </a:rPr>
              <a:t>A friend of your is seriously injured when she trips on a rug in your apartment and falls down.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76836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65DEBB-67CB-BF7B-B290-1846721C4B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A2A8-5723-F80F-BF25-475EE3579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Liable or Not? (#4)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5B453-9BAB-E6B7-A0FF-73C42F0AA3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endParaRPr lang="en-US" sz="3600" dirty="0"/>
          </a:p>
          <a:p>
            <a:pPr marL="114300" indent="0" algn="ctr">
              <a:buNone/>
            </a:pPr>
            <a:r>
              <a:rPr lang="en-US" sz="3600" dirty="0">
                <a:latin typeface="Arial" panose="020B0604020202020204" pitchFamily="34" charset="0"/>
              </a:rPr>
              <a:t>The weight of ice on the roof of the building causes the ceiling to leak, ruining some of your furniture.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81679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7C8BC-9B21-A913-ADC9-5479189AE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F5097-A88F-C68C-F182-0603FCAAE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Liable or Not? (#5)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8C3062-0A4E-EB2A-20EB-7B90CF1BB7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endParaRPr lang="en-US" sz="3600" dirty="0"/>
          </a:p>
          <a:p>
            <a:pPr marL="114300" indent="0" algn="ctr">
              <a:buNone/>
            </a:pPr>
            <a:r>
              <a:rPr lang="en-US" sz="3600" dirty="0">
                <a:latin typeface="Arial" panose="020B0604020202020204" pitchFamily="34" charset="0"/>
              </a:rPr>
              <a:t>A pipe freezes in your apartment during very cold weather, causing flooding that destroys a lot of your furniture.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7383603"/>
      </p:ext>
    </p:extLst>
  </p:cSld>
  <p:clrMapOvr>
    <a:masterClrMapping/>
  </p:clrMapOvr>
</p:sld>
</file>

<file path=ppt/theme/theme1.xml><?xml version="1.0" encoding="utf-8"?>
<a:theme xmlns:a="http://schemas.openxmlformats.org/drawingml/2006/main" name="Navy Footer">
  <a:themeElements>
    <a:clrScheme name="FRE 2025">
      <a:dk1>
        <a:srgbClr val="000000"/>
      </a:dk1>
      <a:lt1>
        <a:srgbClr val="FFFFFF"/>
      </a:lt1>
      <a:dk2>
        <a:srgbClr val="102E3C"/>
      </a:dk2>
      <a:lt2>
        <a:srgbClr val="EDF7FC"/>
      </a:lt2>
      <a:accent1>
        <a:srgbClr val="3B7E5F"/>
      </a:accent1>
      <a:accent2>
        <a:srgbClr val="4FA570"/>
      </a:accent2>
      <a:accent3>
        <a:srgbClr val="EFEA54"/>
      </a:accent3>
      <a:accent4>
        <a:srgbClr val="3C718F"/>
      </a:accent4>
      <a:accent5>
        <a:srgbClr val="DCEEF5"/>
      </a:accent5>
      <a:accent6>
        <a:srgbClr val="EAECE3"/>
      </a:accent6>
      <a:hlink>
        <a:srgbClr val="243B50"/>
      </a:hlink>
      <a:folHlink>
        <a:srgbClr val="50B0C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ysDot"/>
          <a:round/>
          <a:headEnd type="none" w="med" len="med"/>
          <a:tailEnd type="triangle" w="lg" len="sm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l">
          <a:spcAft>
            <a:spcPts val="1200"/>
          </a:spcAft>
          <a:defRPr sz="1600" dirty="0" err="1" smtClean="0">
            <a:latin typeface="+mn-lt"/>
            <a:cs typeface="Arial" panose="020B0604020202020204" pitchFamily="34" charset="0"/>
          </a:defRPr>
        </a:defPPr>
      </a:lstStyle>
    </a:txDef>
  </a:objectDefaults>
  <a:extraClrSchemeLst>
    <a:extraClrScheme>
      <a:clrScheme name="FedST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2 Internal v1" id="{8B9616CD-2C3B-B441-8D03-7B27A2C5058A}" vid="{0885DE46-AECA-9341-9009-80FB1BCDFA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4264fa-5603-4e4e-a2f4-32f4724a08c4" xsi:nil="true"/>
    <_ip_UnifiedCompliancePolicyUIAction xmlns="http://schemas.microsoft.com/sharepoint/v3" xsi:nil="true"/>
    <_ip_UnifiedCompliancePolicyProperties xmlns="http://schemas.microsoft.com/sharepoint/v3" xsi:nil="true"/>
    <lcf76f155ced4ddcb4097134ff3c332f xmlns="c337cffb-e93c-4b47-be1b-7c9b4a443e6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D5A4FF975C9F4281CDEF8C21DC3C73" ma:contentTypeVersion="18" ma:contentTypeDescription="Create a new document." ma:contentTypeScope="" ma:versionID="d4a5df71f1be742a12009117a205b353">
  <xsd:schema xmlns:xsd="http://www.w3.org/2001/XMLSchema" xmlns:xs="http://www.w3.org/2001/XMLSchema" xmlns:p="http://schemas.microsoft.com/office/2006/metadata/properties" xmlns:ns1="http://schemas.microsoft.com/sharepoint/v3" xmlns:ns2="c337cffb-e93c-4b47-be1b-7c9b4a443e6f" xmlns:ns3="d64264fa-5603-4e4e-a2f4-32f4724a08c4" xmlns:ns4="c4332fd0-4f68-4a7b-b10f-2770331d7b2c" targetNamespace="http://schemas.microsoft.com/office/2006/metadata/properties" ma:root="true" ma:fieldsID="3000510107d22cf72e09aadd736f5ecb" ns1:_="" ns2:_="" ns3:_="" ns4:_="">
    <xsd:import namespace="http://schemas.microsoft.com/sharepoint/v3"/>
    <xsd:import namespace="c337cffb-e93c-4b47-be1b-7c9b4a443e6f"/>
    <xsd:import namespace="d64264fa-5603-4e4e-a2f4-32f4724a08c4"/>
    <xsd:import namespace="c4332fd0-4f68-4a7b-b10f-2770331d7b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4:SharedWithUsers" minOccurs="0"/>
                <xsd:element ref="ns4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37cffb-e93c-4b47-be1b-7c9b4a443e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94cc3ae-357c-4eb4-84e8-520ab3b4f5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4264fa-5603-4e4e-a2f4-32f4724a08c4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4bf3ce7-370b-4ece-bd80-7641e82ed007}" ma:internalName="TaxCatchAll" ma:showField="CatchAllData" ma:web="c4332fd0-4f68-4a7b-b10f-2770331d7b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332fd0-4f68-4a7b-b10f-2770331d7b2c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74079FA-4099-460D-B015-A741A2D93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C51D16-9FEA-4568-BCDA-A128E07EB255}">
  <ds:schemaRefs>
    <ds:schemaRef ds:uri="http://www.w3.org/XML/1998/namespace"/>
    <ds:schemaRef ds:uri="http://schemas.microsoft.com/office/infopath/2007/PartnerControls"/>
    <ds:schemaRef ds:uri="http://purl.org/dc/elements/1.1/"/>
    <ds:schemaRef ds:uri="4aaac78d-d2dd-4267-b6be-4ddb578dc89b"/>
    <ds:schemaRef ds:uri="51ea473b-8541-407b-a471-b1a3fe57fa81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terms/"/>
    <ds:schemaRef ds:uri="d64264fa-5603-4e4e-a2f4-32f4724a08c4"/>
    <ds:schemaRef ds:uri="adb06784-f235-4cf2-ace7-47a03030853b"/>
    <ds:schemaRef ds:uri="http://schemas.microsoft.com/sharepoint/v3"/>
    <ds:schemaRef ds:uri="c337cffb-e93c-4b47-be1b-7c9b4a443e6f"/>
  </ds:schemaRefs>
</ds:datastoreItem>
</file>

<file path=customXml/itemProps3.xml><?xml version="1.0" encoding="utf-8"?>
<ds:datastoreItem xmlns:ds="http://schemas.openxmlformats.org/officeDocument/2006/customXml" ds:itemID="{7BE37AFF-3E7B-4165-A227-C4B7B0B7A8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337cffb-e93c-4b47-be1b-7c9b4a443e6f"/>
    <ds:schemaRef ds:uri="d64264fa-5603-4e4e-a2f4-32f4724a08c4"/>
    <ds:schemaRef ds:uri="c4332fd0-4f68-4a7b-b10f-2770331d7b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65269c60-0483-4c57-9e8c-3779d6900235}" enabled="1" method="Privileged" siteId="{b397c653-5b19-463f-b9fc-af658ded912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1_FedSTL</Template>
  <TotalTime>4242</TotalTime>
  <Words>607</Words>
  <Application>Microsoft Office PowerPoint</Application>
  <PresentationFormat>On-screen Show (16:9)</PresentationFormat>
  <Paragraphs>57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Lucida Grande</vt:lpstr>
      <vt:lpstr>Times</vt:lpstr>
      <vt:lpstr>Navy Footer</vt:lpstr>
      <vt:lpstr>Why Renter’s Insurance?</vt:lpstr>
      <vt:lpstr>What’s Your Stuff Worth? Exercise</vt:lpstr>
      <vt:lpstr>What’s Your Stuff Worth?</vt:lpstr>
      <vt:lpstr>Scenario </vt:lpstr>
      <vt:lpstr>Liable or Not? (#1)</vt:lpstr>
      <vt:lpstr>Liable or Not? (#2)</vt:lpstr>
      <vt:lpstr>Liable or Not? (#3)</vt:lpstr>
      <vt:lpstr>Liable or Not? (#4)</vt:lpstr>
      <vt:lpstr>Liable or Not? (#5)</vt:lpstr>
      <vt:lpstr>Liable or Not? Overview</vt:lpstr>
      <vt:lpstr>Types of Coverage</vt:lpstr>
      <vt:lpstr>How Much Would You Receive?</vt:lpstr>
      <vt:lpstr>Closure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Reich, Jackie A</dc:creator>
  <cp:lastModifiedBy>Mike Kaiman</cp:lastModifiedBy>
  <cp:revision>41</cp:revision>
  <cp:lastPrinted>2017-03-29T14:58:18Z</cp:lastPrinted>
  <dcterms:created xsi:type="dcterms:W3CDTF">2023-09-21T18:22:14Z</dcterms:created>
  <dcterms:modified xsi:type="dcterms:W3CDTF">2026-07-01T11:58:46Z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qminfo">
    <vt:i4>5</vt:i4>
  </property>
  <property fmtid="{D5CDD505-2E9C-101B-9397-08002B2CF9AE}" pid="3" name="lqmsess">
    <vt:lpwstr>a397fc98-89aa-4926-8c15-2b0f8f12a25a</vt:lpwstr>
  </property>
  <property fmtid="{D5CDD505-2E9C-101B-9397-08002B2CF9AE}" pid="4" name="MSIP_Label_60a845d3-2b08-4410-a62e-4321eae94757_Enabled">
    <vt:lpwstr>true</vt:lpwstr>
  </property>
  <property fmtid="{D5CDD505-2E9C-101B-9397-08002B2CF9AE}" pid="5" name="MSIP_Label_60a845d3-2b08-4410-a62e-4321eae94757_SetDate">
    <vt:lpwstr>2022-07-05T16:27:50Z</vt:lpwstr>
  </property>
  <property fmtid="{D5CDD505-2E9C-101B-9397-08002B2CF9AE}" pid="6" name="MSIP_Label_60a845d3-2b08-4410-a62e-4321eae94757_Method">
    <vt:lpwstr>Privileged</vt:lpwstr>
  </property>
  <property fmtid="{D5CDD505-2E9C-101B-9397-08002B2CF9AE}" pid="7" name="MSIP_Label_60a845d3-2b08-4410-a62e-4321eae94757_Name">
    <vt:lpwstr>60a845d3-2b08-4410-a62e-4321eae94757</vt:lpwstr>
  </property>
  <property fmtid="{D5CDD505-2E9C-101B-9397-08002B2CF9AE}" pid="8" name="MSIP_Label_60a845d3-2b08-4410-a62e-4321eae94757_SiteId">
    <vt:lpwstr>b397c653-5b19-463f-b9fc-af658ded9128</vt:lpwstr>
  </property>
  <property fmtid="{D5CDD505-2E9C-101B-9397-08002B2CF9AE}" pid="9" name="MSIP_Label_60a845d3-2b08-4410-a62e-4321eae94757_ActionId">
    <vt:lpwstr>5dad71de-1d80-4c64-99c4-adc978c00373</vt:lpwstr>
  </property>
  <property fmtid="{D5CDD505-2E9C-101B-9397-08002B2CF9AE}" pid="10" name="MSIP_Label_60a845d3-2b08-4410-a62e-4321eae94757_ContentBits">
    <vt:lpwstr>1</vt:lpwstr>
  </property>
  <property fmtid="{D5CDD505-2E9C-101B-9397-08002B2CF9AE}" pid="11" name="ContentTypeId">
    <vt:lpwstr>0x010100A2D5A4FF975C9F4281CDEF8C21DC3C73</vt:lpwstr>
  </property>
  <property fmtid="{D5CDD505-2E9C-101B-9397-08002B2CF9AE}" pid="12" name="MediaServiceImageTags">
    <vt:lpwstr/>
  </property>
</Properties>
</file>