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Lst>
  <p:notesMasterIdLst>
    <p:notesMasterId r:id="rId37"/>
  </p:notesMasterIdLst>
  <p:handoutMasterIdLst>
    <p:handoutMasterId r:id="rId38"/>
  </p:handoutMasterIdLst>
  <p:sldIdLst>
    <p:sldId id="279" r:id="rId5"/>
    <p:sldId id="293" r:id="rId6"/>
    <p:sldId id="295"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Lst>
  <p:sldSz cx="9144000" cy="5143500" type="screen16x9"/>
  <p:notesSz cx="7010400" cy="9236075"/>
  <p:defaultTextStyle>
    <a:defPPr>
      <a:defRPr lang="en-US"/>
    </a:defPPr>
    <a:lvl1pPr algn="l" rtl="0" fontAlgn="base">
      <a:spcBef>
        <a:spcPct val="0"/>
      </a:spcBef>
      <a:spcAft>
        <a:spcPct val="0"/>
      </a:spcAft>
      <a:defRPr sz="2400" kern="1200">
        <a:solidFill>
          <a:schemeClr val="tx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p:defaultTextStyle>
  <p:extLst>
    <p:ext uri="{EFAFB233-063F-42B5-8137-9DF3F51BA10A}">
      <p15:sldGuideLst xmlns:p15="http://schemas.microsoft.com/office/powerpoint/2012/main">
        <p15:guide id="4" pos="2880">
          <p15:clr>
            <a:srgbClr val="A4A3A4"/>
          </p15:clr>
        </p15:guide>
        <p15:guide id="5" orient="horz" pos="162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4086D5"/>
    <a:srgbClr val="236BC6"/>
    <a:srgbClr val="A0BCE4"/>
    <a:srgbClr val="C07C00"/>
    <a:srgbClr val="02245A"/>
    <a:srgbClr val="021C5A"/>
    <a:srgbClr val="021C6E"/>
    <a:srgbClr val="C07C1A"/>
    <a:srgbClr val="021C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6" autoAdjust="0"/>
    <p:restoredTop sz="95953" autoAdjust="0"/>
  </p:normalViewPr>
  <p:slideViewPr>
    <p:cSldViewPr>
      <p:cViewPr varScale="1">
        <p:scale>
          <a:sx n="126" d="100"/>
          <a:sy n="126" d="100"/>
        </p:scale>
        <p:origin x="384" y="516"/>
      </p:cViewPr>
      <p:guideLst>
        <p:guide pos="2880"/>
        <p:guide orient="horz" pos="1620"/>
      </p:guideLst>
    </p:cSldViewPr>
  </p:slideViewPr>
  <p:outlineViewPr>
    <p:cViewPr>
      <p:scale>
        <a:sx n="33" d="100"/>
        <a:sy n="33" d="100"/>
      </p:scale>
      <p:origin x="0" y="-114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6" d="100"/>
          <a:sy n="96" d="100"/>
        </p:scale>
        <p:origin x="3080" y="17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8475" cy="462120"/>
          </a:xfrm>
          <a:prstGeom prst="rect">
            <a:avLst/>
          </a:prstGeom>
        </p:spPr>
        <p:txBody>
          <a:bodyPr vert="horz" lIns="91269" tIns="45634" rIns="91269" bIns="45634"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3970339" y="3"/>
            <a:ext cx="3038475" cy="462120"/>
          </a:xfrm>
          <a:prstGeom prst="rect">
            <a:avLst/>
          </a:prstGeom>
        </p:spPr>
        <p:txBody>
          <a:bodyPr vert="horz" lIns="91269" tIns="45634" rIns="91269" bIns="45634" rtlCol="0"/>
          <a:lstStyle>
            <a:lvl1pPr algn="r">
              <a:defRPr sz="1200">
                <a:ea typeface="+mn-ea"/>
                <a:cs typeface="+mn-cs"/>
              </a:defRPr>
            </a:lvl1pPr>
          </a:lstStyle>
          <a:p>
            <a:pPr>
              <a:defRPr/>
            </a:pPr>
            <a:fld id="{CBBB9AC9-F41F-4916-B5CB-4BAC3B071E9E}" type="datetimeFigureOut">
              <a:rPr lang="en-US"/>
              <a:pPr>
                <a:defRPr/>
              </a:pPr>
              <a:t>7/1/2026</a:t>
            </a:fld>
            <a:endParaRPr lang="en-US" dirty="0"/>
          </a:p>
        </p:txBody>
      </p:sp>
      <p:sp>
        <p:nvSpPr>
          <p:cNvPr id="4" name="Footer Placeholder 3"/>
          <p:cNvSpPr>
            <a:spLocks noGrp="1"/>
          </p:cNvSpPr>
          <p:nvPr>
            <p:ph type="ftr" sz="quarter" idx="2"/>
          </p:nvPr>
        </p:nvSpPr>
        <p:spPr>
          <a:xfrm>
            <a:off x="2" y="8772379"/>
            <a:ext cx="3038475" cy="462120"/>
          </a:xfrm>
          <a:prstGeom prst="rect">
            <a:avLst/>
          </a:prstGeom>
        </p:spPr>
        <p:txBody>
          <a:bodyPr vert="horz" lIns="91269" tIns="45634" rIns="91269" bIns="45634"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9" y="8772379"/>
            <a:ext cx="3038475" cy="462120"/>
          </a:xfrm>
          <a:prstGeom prst="rect">
            <a:avLst/>
          </a:prstGeom>
        </p:spPr>
        <p:txBody>
          <a:bodyPr vert="horz" lIns="91269" tIns="45634" rIns="91269" bIns="45634" rtlCol="0" anchor="b"/>
          <a:lstStyle>
            <a:lvl1pPr algn="r">
              <a:defRPr sz="1200">
                <a:ea typeface="+mn-ea"/>
                <a:cs typeface="+mn-cs"/>
              </a:defRPr>
            </a:lvl1pPr>
          </a:lstStyle>
          <a:p>
            <a:pPr>
              <a:defRPr/>
            </a:pPr>
            <a:fld id="{974AC060-BAD6-47CC-AF30-254C9B2BD940}" type="slidenum">
              <a:rPr lang="en-US"/>
              <a:pPr>
                <a:defRPr/>
              </a:pPr>
              <a:t>‹#›</a:t>
            </a:fld>
            <a:endParaRPr lang="en-US" dirty="0"/>
          </a:p>
        </p:txBody>
      </p:sp>
    </p:spTree>
    <p:extLst>
      <p:ext uri="{BB962C8B-B14F-4D97-AF65-F5344CB8AC3E}">
        <p14:creationId xmlns:p14="http://schemas.microsoft.com/office/powerpoint/2010/main" val="1092939862"/>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909"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3"/>
            <a:ext cx="3038475" cy="462120"/>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lvl1pPr defTabSz="930115" eaLnBrk="0" hangingPunct="0">
              <a:defRPr sz="1200">
                <a:ea typeface="+mn-ea"/>
                <a:cs typeface="+mn-cs"/>
              </a:defRPr>
            </a:lvl1pPr>
          </a:lstStyle>
          <a:p>
            <a:pPr>
              <a:defRPr/>
            </a:pPr>
            <a:endParaRPr lang="en-US" dirty="0"/>
          </a:p>
        </p:txBody>
      </p:sp>
      <p:sp>
        <p:nvSpPr>
          <p:cNvPr id="3" name="Date Placeholder 2"/>
          <p:cNvSpPr>
            <a:spLocks noGrp="1"/>
          </p:cNvSpPr>
          <p:nvPr>
            <p:ph type="dt" idx="1"/>
          </p:nvPr>
        </p:nvSpPr>
        <p:spPr bwMode="auto">
          <a:xfrm>
            <a:off x="3970339" y="3"/>
            <a:ext cx="3038475" cy="462120"/>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lvl1pPr algn="r" defTabSz="930115" eaLnBrk="0" hangingPunct="0">
              <a:defRPr sz="1200">
                <a:ea typeface="+mn-ea"/>
                <a:cs typeface="+mn-cs"/>
              </a:defRPr>
            </a:lvl1pPr>
          </a:lstStyle>
          <a:p>
            <a:pPr>
              <a:defRPr/>
            </a:pPr>
            <a:fld id="{90A359AC-4EDB-4AA1-9AD2-B6BF0735A59F}" type="datetimeFigureOut">
              <a:rPr lang="en-US"/>
              <a:pPr>
                <a:defRPr/>
              </a:pPr>
              <a:t>7/1/2026</a:t>
            </a:fld>
            <a:endParaRPr lang="en-US" dirty="0"/>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269" tIns="45634" rIns="91269" bIns="45634" rtlCol="0" anchor="ctr"/>
          <a:lstStyle/>
          <a:p>
            <a:pPr lvl="0"/>
            <a:endParaRPr lang="en-US" noProof="0" dirty="0"/>
          </a:p>
        </p:txBody>
      </p:sp>
      <p:sp>
        <p:nvSpPr>
          <p:cNvPr id="5" name="Notes Placeholder 4"/>
          <p:cNvSpPr>
            <a:spLocks noGrp="1"/>
          </p:cNvSpPr>
          <p:nvPr>
            <p:ph type="body" sz="quarter" idx="3"/>
          </p:nvPr>
        </p:nvSpPr>
        <p:spPr bwMode="auto">
          <a:xfrm>
            <a:off x="701676" y="4387769"/>
            <a:ext cx="5607050" cy="4155918"/>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8772379"/>
            <a:ext cx="3038475" cy="462120"/>
          </a:xfrm>
          <a:prstGeom prst="rect">
            <a:avLst/>
          </a:prstGeom>
          <a:noFill/>
          <a:ln w="9525">
            <a:noFill/>
            <a:miter lim="800000"/>
            <a:headEnd/>
            <a:tailEnd/>
          </a:ln>
        </p:spPr>
        <p:txBody>
          <a:bodyPr vert="horz" wrap="square" lIns="93002" tIns="46502" rIns="93002" bIns="46502" numCol="1" anchor="b" anchorCtr="0" compatLnSpc="1">
            <a:prstTxWarp prst="textNoShape">
              <a:avLst/>
            </a:prstTxWarp>
          </a:bodyPr>
          <a:lstStyle>
            <a:lvl1pPr defTabSz="930115" eaLnBrk="0" hangingPunct="0">
              <a:defRPr sz="1200">
                <a:ea typeface="+mn-ea"/>
                <a:cs typeface="+mn-cs"/>
              </a:defRPr>
            </a:lvl1pPr>
          </a:lstStyle>
          <a:p>
            <a:pPr>
              <a:defRPr/>
            </a:pPr>
            <a:endParaRPr lang="en-US" dirty="0"/>
          </a:p>
        </p:txBody>
      </p:sp>
      <p:sp>
        <p:nvSpPr>
          <p:cNvPr id="7" name="Slide Number Placeholder 6"/>
          <p:cNvSpPr>
            <a:spLocks noGrp="1"/>
          </p:cNvSpPr>
          <p:nvPr>
            <p:ph type="sldNum" sz="quarter" idx="5"/>
          </p:nvPr>
        </p:nvSpPr>
        <p:spPr bwMode="auto">
          <a:xfrm>
            <a:off x="3970339" y="8772379"/>
            <a:ext cx="3038475" cy="462120"/>
          </a:xfrm>
          <a:prstGeom prst="rect">
            <a:avLst/>
          </a:prstGeom>
          <a:noFill/>
          <a:ln w="9525">
            <a:noFill/>
            <a:miter lim="800000"/>
            <a:headEnd/>
            <a:tailEnd/>
          </a:ln>
        </p:spPr>
        <p:txBody>
          <a:bodyPr vert="horz" wrap="square" lIns="93002" tIns="46502" rIns="93002" bIns="46502" numCol="1" anchor="b" anchorCtr="0" compatLnSpc="1">
            <a:prstTxWarp prst="textNoShape">
              <a:avLst/>
            </a:prstTxWarp>
          </a:bodyPr>
          <a:lstStyle>
            <a:lvl1pPr algn="r" defTabSz="930115" eaLnBrk="0" hangingPunct="0">
              <a:defRPr sz="1200">
                <a:ea typeface="+mn-ea"/>
                <a:cs typeface="+mn-cs"/>
              </a:defRPr>
            </a:lvl1pPr>
          </a:lstStyle>
          <a:p>
            <a:pPr>
              <a:defRPr/>
            </a:pPr>
            <a:fld id="{FB4525BD-1B22-4CBE-A35B-96886ED635B8}" type="slidenum">
              <a:rPr lang="en-US"/>
              <a:pPr>
                <a:defRPr/>
              </a:pPr>
              <a:t>‹#›</a:t>
            </a:fld>
            <a:endParaRPr lang="en-US" dirty="0"/>
          </a:p>
        </p:txBody>
      </p:sp>
    </p:spTree>
    <p:extLst>
      <p:ext uri="{BB962C8B-B14F-4D97-AF65-F5344CB8AC3E}">
        <p14:creationId xmlns:p14="http://schemas.microsoft.com/office/powerpoint/2010/main" val="27646603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ertical Image">
    <p:bg>
      <p:bgPr>
        <a:solidFill>
          <a:schemeClr val="bg2"/>
        </a:solidFill>
        <a:effectLst/>
      </p:bgPr>
    </p:bg>
    <p:spTree>
      <p:nvGrpSpPr>
        <p:cNvPr id="1" name=""/>
        <p:cNvGrpSpPr/>
        <p:nvPr/>
      </p:nvGrpSpPr>
      <p:grpSpPr>
        <a:xfrm>
          <a:off x="0" y="0"/>
          <a:ext cx="0" cy="0"/>
          <a:chOff x="0" y="0"/>
          <a:chExt cx="0" cy="0"/>
        </a:xfrm>
      </p:grpSpPr>
      <p:sp>
        <p:nvSpPr>
          <p:cNvPr id="15" name="Rectangle 14"/>
          <p:cNvSpPr/>
          <p:nvPr userDrawn="1"/>
        </p:nvSpPr>
        <p:spPr>
          <a:xfrm>
            <a:off x="0" y="4572001"/>
            <a:ext cx="9144000" cy="571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pic>
        <p:nvPicPr>
          <p:cNvPr id="4" name="Picture 3" descr="Background pattern&#10;&#10;AI-generated content may be incorrect.">
            <a:extLst>
              <a:ext uri="{FF2B5EF4-FFF2-40B4-BE49-F238E27FC236}">
                <a16:creationId xmlns:a16="http://schemas.microsoft.com/office/drawing/2014/main" id="{6D62C6F0-EFF1-732B-1581-8379BBAA9925}"/>
              </a:ext>
            </a:extLst>
          </p:cNvPr>
          <p:cNvPicPr>
            <a:picLocks noChangeAspect="1"/>
          </p:cNvPicPr>
          <p:nvPr userDrawn="1"/>
        </p:nvPicPr>
        <p:blipFill>
          <a:blip r:embed="rId2"/>
          <a:src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D18E5B62-7320-7915-C1B2-46E8F873194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09878" y="211710"/>
            <a:ext cx="1818643" cy="609601"/>
          </a:xfrm>
          <a:prstGeom prst="rect">
            <a:avLst/>
          </a:prstGeom>
        </p:spPr>
      </p:pic>
      <p:cxnSp>
        <p:nvCxnSpPr>
          <p:cNvPr id="16" name="Straight Connector 15">
            <a:extLst>
              <a:ext uri="{FF2B5EF4-FFF2-40B4-BE49-F238E27FC236}">
                <a16:creationId xmlns:a16="http://schemas.microsoft.com/office/drawing/2014/main" id="{EA236C63-16C0-6F8E-2D75-A3C914E76AE3}"/>
              </a:ext>
            </a:extLst>
          </p:cNvPr>
          <p:cNvCxnSpPr/>
          <p:nvPr userDrawn="1"/>
        </p:nvCxnSpPr>
        <p:spPr bwMode="auto">
          <a:xfrm>
            <a:off x="4699000" y="4781550"/>
            <a:ext cx="4097338" cy="0"/>
          </a:xfrm>
          <a:prstGeom prst="line">
            <a:avLst/>
          </a:prstGeom>
          <a:solidFill>
            <a:schemeClr val="accent1"/>
          </a:solidFill>
          <a:ln w="101600" cap="flat" cmpd="sng" algn="ctr">
            <a:solidFill>
              <a:schemeClr val="tx2"/>
            </a:solidFill>
            <a:prstDash val="solid"/>
            <a:round/>
            <a:headEnd type="none" w="med" len="med"/>
            <a:tailEnd type="none" w="lg" len="sm"/>
          </a:ln>
          <a:effectLst/>
        </p:spPr>
      </p:cxnSp>
      <p:sp>
        <p:nvSpPr>
          <p:cNvPr id="18" name="Picture Placeholder 17">
            <a:extLst>
              <a:ext uri="{FF2B5EF4-FFF2-40B4-BE49-F238E27FC236}">
                <a16:creationId xmlns:a16="http://schemas.microsoft.com/office/drawing/2014/main" id="{46AE55D5-BF4A-82D0-0D80-EB576C1FF629}"/>
              </a:ext>
            </a:extLst>
          </p:cNvPr>
          <p:cNvSpPr>
            <a:spLocks noGrp="1"/>
          </p:cNvSpPr>
          <p:nvPr>
            <p:ph type="pic" sz="quarter" idx="11" hasCustomPrompt="1"/>
          </p:nvPr>
        </p:nvSpPr>
        <p:spPr>
          <a:xfrm>
            <a:off x="4699000" y="-1"/>
            <a:ext cx="4097338" cy="4748981"/>
          </a:xfrm>
          <a:solidFill>
            <a:schemeClr val="bg1"/>
          </a:solidFill>
        </p:spPr>
        <p:txBody>
          <a:bodyPr anchor="ctr"/>
          <a:lstStyle>
            <a:lvl1pPr marL="0" indent="0" algn="ctr">
              <a:buNone/>
              <a:defRPr/>
            </a:lvl1pPr>
          </a:lstStyle>
          <a:p>
            <a:r>
              <a:rPr lang="en-US" dirty="0"/>
              <a:t>Click icon to insert image</a:t>
            </a:r>
            <a:br>
              <a:rPr lang="en-US" dirty="0"/>
            </a:br>
            <a:br>
              <a:rPr lang="en-US" dirty="0"/>
            </a:br>
            <a:br>
              <a:rPr lang="en-US" dirty="0"/>
            </a:br>
            <a:endParaRPr lang="en-US" dirty="0"/>
          </a:p>
        </p:txBody>
      </p:sp>
      <p:sp>
        <p:nvSpPr>
          <p:cNvPr id="19" name="Rectangle 3">
            <a:extLst>
              <a:ext uri="{FF2B5EF4-FFF2-40B4-BE49-F238E27FC236}">
                <a16:creationId xmlns:a16="http://schemas.microsoft.com/office/drawing/2014/main" id="{ECC06022-1BCD-1931-2561-1987663CD578}"/>
              </a:ext>
            </a:extLst>
          </p:cNvPr>
          <p:cNvSpPr>
            <a:spLocks noGrp="1" noChangeArrowheads="1"/>
          </p:cNvSpPr>
          <p:nvPr>
            <p:ph type="ctrTitle" hasCustomPrompt="1"/>
          </p:nvPr>
        </p:nvSpPr>
        <p:spPr>
          <a:xfrm>
            <a:off x="346075" y="1571652"/>
            <a:ext cx="4038600" cy="2066897"/>
          </a:xfrm>
        </p:spPr>
        <p:txBody>
          <a:bodyPr/>
          <a:lstStyle>
            <a:lvl1pPr algn="l">
              <a:lnSpc>
                <a:spcPct val="80000"/>
              </a:lnSpc>
              <a:defRPr sz="5400" b="1">
                <a:solidFill>
                  <a:schemeClr val="tx2"/>
                </a:solidFill>
              </a:defRPr>
            </a:lvl1pPr>
          </a:lstStyle>
          <a:p>
            <a:r>
              <a:rPr lang="en-US" dirty="0"/>
              <a:t>Presentation Name Goes Here Lorem</a:t>
            </a:r>
          </a:p>
        </p:txBody>
      </p:sp>
      <p:sp>
        <p:nvSpPr>
          <p:cNvPr id="13" name="Text Placeholder 12"/>
          <p:cNvSpPr>
            <a:spLocks noGrp="1"/>
          </p:cNvSpPr>
          <p:nvPr>
            <p:ph type="body" sz="quarter" idx="10" hasCustomPrompt="1"/>
          </p:nvPr>
        </p:nvSpPr>
        <p:spPr>
          <a:xfrm>
            <a:off x="381000" y="3638550"/>
            <a:ext cx="4114800" cy="685799"/>
          </a:xfrm>
        </p:spPr>
        <p:txBody>
          <a:bodyPr/>
          <a:lstStyle>
            <a:lvl1pPr marL="0" indent="0">
              <a:lnSpc>
                <a:spcPct val="90000"/>
              </a:lnSpc>
              <a:buNone/>
              <a:defRPr sz="2000" baseline="0">
                <a:solidFill>
                  <a:schemeClr val="accent4"/>
                </a:solidFill>
              </a:defRPr>
            </a:lvl1pPr>
            <a:lvl2pPr marL="457200" indent="0">
              <a:buNone/>
              <a:defRPr/>
            </a:lvl2pPr>
          </a:lstStyle>
          <a:p>
            <a:pPr lvl="0"/>
            <a:r>
              <a:rPr lang="en-US" dirty="0"/>
              <a:t>Subtitle of Presentation Goes Here Lorem Ipsum Dolor Sit Amet</a:t>
            </a:r>
          </a:p>
        </p:txBody>
      </p:sp>
      <p:sp>
        <p:nvSpPr>
          <p:cNvPr id="21" name="Content Placeholder 20">
            <a:extLst>
              <a:ext uri="{FF2B5EF4-FFF2-40B4-BE49-F238E27FC236}">
                <a16:creationId xmlns:a16="http://schemas.microsoft.com/office/drawing/2014/main" id="{97C4B9FE-B526-3664-8BF4-E67331C9AC5C}"/>
              </a:ext>
            </a:extLst>
          </p:cNvPr>
          <p:cNvSpPr>
            <a:spLocks noGrp="1"/>
          </p:cNvSpPr>
          <p:nvPr>
            <p:ph sz="quarter" idx="12" hasCustomPrompt="1"/>
          </p:nvPr>
        </p:nvSpPr>
        <p:spPr>
          <a:xfrm>
            <a:off x="460248" y="1251966"/>
            <a:ext cx="758952" cy="201168"/>
          </a:xfrm>
          <a:solidFill>
            <a:schemeClr val="accent4"/>
          </a:solidFill>
        </p:spPr>
        <p:txBody>
          <a:bodyPr lIns="91440" tIns="0" rIns="0" bIns="0" anchor="ctr"/>
          <a:lstStyle>
            <a:lvl1pPr marL="0" indent="0">
              <a:buNone/>
              <a:defRPr sz="1200" b="1">
                <a:solidFill>
                  <a:schemeClr val="bg1"/>
                </a:solidFill>
                <a:latin typeface="+mj-lt"/>
              </a:defRPr>
            </a:lvl1pPr>
            <a:lvl2pPr marL="36576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Font typeface="Arial" panose="020B0604020202020204" pitchFamily="34" charset="0"/>
              <a:buNone/>
              <a:defRPr sz="1200" b="1">
                <a:solidFill>
                  <a:schemeClr val="bg1"/>
                </a:solidFill>
              </a:defRPr>
            </a:lvl5pPr>
          </a:lstStyle>
          <a:p>
            <a:pPr lvl="0"/>
            <a:r>
              <a:rPr lang="en-US" dirty="0"/>
              <a:t>XX/20XX</a:t>
            </a:r>
          </a:p>
        </p:txBody>
      </p:sp>
    </p:spTree>
    <p:extLst>
      <p:ext uri="{BB962C8B-B14F-4D97-AF65-F5344CB8AC3E}">
        <p14:creationId xmlns:p14="http://schemas.microsoft.com/office/powerpoint/2010/main" val="33277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5943600" cy="4781550"/>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6248400" y="514350"/>
            <a:ext cx="2590800" cy="4114800"/>
          </a:xfrm>
        </p:spPr>
        <p:txBody>
          <a:bodyPr anchor="ctr"/>
          <a:lstStyle>
            <a:lvl1pPr marL="0" indent="0">
              <a:buNone/>
              <a:defRPr sz="1600" b="1"/>
            </a:lvl1pPr>
            <a:lvl5pPr marL="2114550" indent="-285750">
              <a:buFont typeface="Arial" panose="020B0604020202020204" pitchFamily="34" charset="0"/>
              <a:buChar char="•"/>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59033FBB-B5D6-49D7-A4E5-2484A87950F8}"/>
              </a:ext>
            </a:extLst>
          </p:cNvPr>
          <p:cNvCxnSpPr>
            <a:cxnSpLocks/>
          </p:cNvCxnSpPr>
          <p:nvPr userDrawn="1"/>
        </p:nvCxnSpPr>
        <p:spPr bwMode="auto">
          <a:xfrm flipV="1">
            <a:off x="5956853" y="-2485"/>
            <a:ext cx="0" cy="4784035"/>
          </a:xfrm>
          <a:prstGeom prst="line">
            <a:avLst/>
          </a:prstGeom>
          <a:solidFill>
            <a:schemeClr val="accent1"/>
          </a:solidFill>
          <a:ln w="101600" cap="flat" cmpd="sng" algn="ctr">
            <a:solidFill>
              <a:schemeClr val="tx2"/>
            </a:solidFill>
            <a:prstDash val="solid"/>
            <a:round/>
            <a:headEnd type="none" w="med" len="med"/>
            <a:tailEnd type="none" w="lg" len="sm"/>
          </a:ln>
          <a:effectLst/>
        </p:spPr>
      </p:cxnSp>
    </p:spTree>
    <p:extLst>
      <p:ext uri="{BB962C8B-B14F-4D97-AF65-F5344CB8AC3E}">
        <p14:creationId xmlns:p14="http://schemas.microsoft.com/office/powerpoint/2010/main" val="25653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pact - Tex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464D70-1034-2743-38D2-E42A8B85B611}"/>
              </a:ext>
            </a:extLst>
          </p:cNvPr>
          <p:cNvSpPr/>
          <p:nvPr userDrawn="1"/>
        </p:nvSpPr>
        <p:spPr bwMode="auto">
          <a:xfrm>
            <a:off x="6781800" y="57150"/>
            <a:ext cx="2014538" cy="3048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7" name="Picture 6" descr="Background pattern&#10;&#10;AI-generated content may be incorrect.">
            <a:extLst>
              <a:ext uri="{FF2B5EF4-FFF2-40B4-BE49-F238E27FC236}">
                <a16:creationId xmlns:a16="http://schemas.microsoft.com/office/drawing/2014/main" id="{48B36076-8F52-054A-BD44-113A2FBE6F82}"/>
              </a:ext>
            </a:extLst>
          </p:cNvPr>
          <p:cNvPicPr>
            <a:picLocks noChangeAspect="1"/>
          </p:cNvPicPr>
          <p:nvPr userDrawn="1"/>
        </p:nvPicPr>
        <p:blipFill>
          <a:blip r:embed="rId2"/>
          <a:srcRect b="7037"/>
          <a:stretch/>
        </p:blipFill>
        <p:spPr>
          <a:xfrm>
            <a:off x="0" y="0"/>
            <a:ext cx="9144000" cy="4781550"/>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409700" y="828675"/>
            <a:ext cx="6438900" cy="3124200"/>
          </a:xfrm>
        </p:spPr>
        <p:txBody>
          <a:bodyPr anchor="ctr"/>
          <a:lstStyle>
            <a:lvl1pPr marL="0" indent="0">
              <a:lnSpc>
                <a:spcPct val="10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dirty="0"/>
              <a:t>Click to edit Master text styles</a:t>
            </a:r>
          </a:p>
        </p:txBody>
      </p:sp>
      <p:sp>
        <p:nvSpPr>
          <p:cNvPr id="3" name="Rectangle 2">
            <a:extLst>
              <a:ext uri="{FF2B5EF4-FFF2-40B4-BE49-F238E27FC236}">
                <a16:creationId xmlns:a16="http://schemas.microsoft.com/office/drawing/2014/main" id="{CC547A5E-DBA9-EF24-0935-45D857580E34}"/>
              </a:ext>
            </a:extLst>
          </p:cNvPr>
          <p:cNvSpPr/>
          <p:nvPr userDrawn="1"/>
        </p:nvSpPr>
        <p:spPr bwMode="auto">
          <a:xfrm>
            <a:off x="0" y="0"/>
            <a:ext cx="1066800" cy="47815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5" name="Graphic 4" descr="Arrow Right with solid fill">
            <a:extLst>
              <a:ext uri="{FF2B5EF4-FFF2-40B4-BE49-F238E27FC236}">
                <a16:creationId xmlns:a16="http://schemas.microsoft.com/office/drawing/2014/main" id="{1008D261-24FD-3E8C-CADC-03E260A07DB1}"/>
              </a:ext>
            </a:extLst>
          </p:cNvPr>
          <p:cNvPicPr>
            <a:picLocks noChangeAspect="1"/>
          </p:cNvPicPr>
          <p:nvPr userDrawn="1"/>
        </p:nvPicPr>
        <p:blipFill>
          <a:blip>
            <a:extLst>
              <a:ext uri="{96DAC541-7B7A-43D3-8B79-37D633B846F1}">
                <asvg:svgBlip xmlns:asvg="http://schemas.microsoft.com/office/drawing/2016/SVG/main" r:embed="rId3"/>
              </a:ext>
            </a:extLst>
          </a:blip>
          <a:srcRect l="37153"/>
          <a:stretch/>
        </p:blipFill>
        <p:spPr>
          <a:xfrm>
            <a:off x="228599" y="1933575"/>
            <a:ext cx="574675" cy="914400"/>
          </a:xfrm>
          <a:prstGeom prst="rect">
            <a:avLst/>
          </a:prstGeom>
        </p:spPr>
      </p:pic>
    </p:spTree>
    <p:extLst>
      <p:ext uri="{BB962C8B-B14F-4D97-AF65-F5344CB8AC3E}">
        <p14:creationId xmlns:p14="http://schemas.microsoft.com/office/powerpoint/2010/main" val="138564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 Wavy">
    <p:bg>
      <p:bgPr>
        <a:solidFill>
          <a:schemeClr val="bg2"/>
        </a:solid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2" name="Rectangle 1">
            <a:extLst>
              <a:ext uri="{FF2B5EF4-FFF2-40B4-BE49-F238E27FC236}">
                <a16:creationId xmlns:a16="http://schemas.microsoft.com/office/drawing/2014/main" id="{F73F1FBF-C64D-6251-6C7E-E6B12E915B5E}"/>
              </a:ext>
            </a:extLst>
          </p:cNvPr>
          <p:cNvSpPr/>
          <p:nvPr userDrawn="1"/>
        </p:nvSpPr>
        <p:spPr bwMode="auto">
          <a:xfrm>
            <a:off x="6553200" y="0"/>
            <a:ext cx="2362200" cy="35718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descr="Background pattern&#10;&#10;AI-generated content may be incorrect.">
            <a:extLst>
              <a:ext uri="{FF2B5EF4-FFF2-40B4-BE49-F238E27FC236}">
                <a16:creationId xmlns:a16="http://schemas.microsoft.com/office/drawing/2014/main" id="{C8B0E9E3-0F93-9594-B978-9DD3835B2BAE}"/>
              </a:ext>
            </a:extLst>
          </p:cNvPr>
          <p:cNvPicPr>
            <a:picLocks noChangeAspect="1"/>
          </p:cNvPicPr>
          <p:nvPr userDrawn="1"/>
        </p:nvPicPr>
        <p:blipFill>
          <a:blip r:embed="rId2"/>
          <a:srcRect b="7037"/>
          <a:stretch/>
        </p:blipFill>
        <p:spPr>
          <a:xfrm>
            <a:off x="0" y="0"/>
            <a:ext cx="9144000" cy="4781550"/>
          </a:xfrm>
          <a:prstGeom prst="rect">
            <a:avLst/>
          </a:prstGeom>
        </p:spPr>
      </p:pic>
    </p:spTree>
    <p:extLst>
      <p:ext uri="{BB962C8B-B14F-4D97-AF65-F5344CB8AC3E}">
        <p14:creationId xmlns:p14="http://schemas.microsoft.com/office/powerpoint/2010/main" val="1736895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rsonalized Teams Backgroun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F1FBF-C64D-6251-6C7E-E6B12E915B5E}"/>
              </a:ext>
            </a:extLst>
          </p:cNvPr>
          <p:cNvSpPr/>
          <p:nvPr userDrawn="1"/>
        </p:nvSpPr>
        <p:spPr bwMode="auto">
          <a:xfrm>
            <a:off x="6553200" y="0"/>
            <a:ext cx="2362200" cy="35718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9553C9A-C2CF-D77B-5CF0-D9BC4E877126}"/>
              </a:ext>
            </a:extLst>
          </p:cNvPr>
          <p:cNvSpPr txBox="1"/>
          <p:nvPr userDrawn="1"/>
        </p:nvSpPr>
        <p:spPr>
          <a:xfrm>
            <a:off x="240344" y="4802868"/>
            <a:ext cx="8686800" cy="338554"/>
          </a:xfrm>
          <a:prstGeom prst="rect">
            <a:avLst/>
          </a:prstGeom>
          <a:solidFill>
            <a:schemeClr val="bg2"/>
          </a:solidFill>
        </p:spPr>
        <p:txBody>
          <a:bodyPr wrap="square" rtlCol="0">
            <a:spAutoFit/>
          </a:bodyPr>
          <a:lstStyle/>
          <a:p>
            <a:pPr algn="l">
              <a:spcAft>
                <a:spcPts val="1200"/>
              </a:spcAft>
            </a:pPr>
            <a:endParaRPr lang="en-US" sz="1600" dirty="0" err="1">
              <a:latin typeface="+mn-lt"/>
              <a:cs typeface="Arial" panose="020B0604020202020204" pitchFamily="34" charset="0"/>
            </a:endParaRPr>
          </a:p>
        </p:txBody>
      </p:sp>
      <p:pic>
        <p:nvPicPr>
          <p:cNvPr id="3" name="Picture 2" descr="Background pattern&#10;&#10;AI-generated content may be incorrect.">
            <a:extLst>
              <a:ext uri="{FF2B5EF4-FFF2-40B4-BE49-F238E27FC236}">
                <a16:creationId xmlns:a16="http://schemas.microsoft.com/office/drawing/2014/main" id="{C8B0E9E3-0F93-9594-B978-9DD3835B2BAE}"/>
              </a:ext>
            </a:extLst>
          </p:cNvPr>
          <p:cNvPicPr>
            <a:picLocks noChangeAspect="1"/>
          </p:cNvPicPr>
          <p:nvPr userDrawn="1"/>
        </p:nvPicPr>
        <p:blipFill>
          <a:blip r:embed="rId2"/>
          <a:srcRect t="1" b="40"/>
          <a:stretch/>
        </p:blipFill>
        <p:spPr>
          <a:xfrm>
            <a:off x="0" y="0"/>
            <a:ext cx="9144000" cy="5141422"/>
          </a:xfrm>
          <a:prstGeom prst="rect">
            <a:avLst/>
          </a:prstGeom>
        </p:spPr>
      </p:pic>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16" name="Rectangle 15">
            <a:extLst>
              <a:ext uri="{FF2B5EF4-FFF2-40B4-BE49-F238E27FC236}">
                <a16:creationId xmlns:a16="http://schemas.microsoft.com/office/drawing/2014/main" id="{F92002F7-4067-6039-0676-FA2396AAD64B}"/>
              </a:ext>
            </a:extLst>
          </p:cNvPr>
          <p:cNvSpPr/>
          <p:nvPr userDrawn="1"/>
        </p:nvSpPr>
        <p:spPr bwMode="auto">
          <a:xfrm>
            <a:off x="511527" y="0"/>
            <a:ext cx="1922318" cy="2266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2909EFC-88BE-9FE7-A5A4-BD51B8E390C4}"/>
              </a:ext>
            </a:extLst>
          </p:cNvPr>
          <p:cNvSpPr/>
          <p:nvPr userDrawn="1"/>
        </p:nvSpPr>
        <p:spPr bwMode="auto">
          <a:xfrm>
            <a:off x="511527" y="1728278"/>
            <a:ext cx="1922318" cy="64812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pic>
        <p:nvPicPr>
          <p:cNvPr id="11" name="Picture 13">
            <a:extLst>
              <a:ext uri="{FF2B5EF4-FFF2-40B4-BE49-F238E27FC236}">
                <a16:creationId xmlns:a16="http://schemas.microsoft.com/office/drawing/2014/main" id="{BA30E459-0717-B1B5-89C6-1ACA2DFB163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44876" y="1728278"/>
            <a:ext cx="1893524" cy="634701"/>
          </a:xfrm>
          <a:prstGeom prst="rect">
            <a:avLst/>
          </a:prstGeom>
        </p:spPr>
      </p:pic>
      <p:sp>
        <p:nvSpPr>
          <p:cNvPr id="13" name="Text Placeholder 12">
            <a:extLst>
              <a:ext uri="{FF2B5EF4-FFF2-40B4-BE49-F238E27FC236}">
                <a16:creationId xmlns:a16="http://schemas.microsoft.com/office/drawing/2014/main" id="{B868C1B0-E910-1F47-704C-6D9C86D8CC8D}"/>
              </a:ext>
            </a:extLst>
          </p:cNvPr>
          <p:cNvSpPr>
            <a:spLocks noGrp="1"/>
          </p:cNvSpPr>
          <p:nvPr>
            <p:ph type="body" sz="quarter" idx="10" hasCustomPrompt="1"/>
          </p:nvPr>
        </p:nvSpPr>
        <p:spPr>
          <a:xfrm>
            <a:off x="596475" y="238309"/>
            <a:ext cx="1765723" cy="648126"/>
          </a:xfrm>
        </p:spPr>
        <p:txBody>
          <a:bodyPr anchor="ctr">
            <a:noAutofit/>
          </a:bodyPr>
          <a:lstStyle>
            <a:lvl1pPr marL="0" indent="0" algn="ctr">
              <a:lnSpc>
                <a:spcPct val="85000"/>
              </a:lnSpc>
              <a:spcAft>
                <a:spcPts val="0"/>
              </a:spcAft>
              <a:buNone/>
              <a:defRPr sz="2400" b="1"/>
            </a:lvl1pPr>
          </a:lstStyle>
          <a:p>
            <a:pPr lvl="0"/>
            <a:r>
              <a:rPr lang="en-US" dirty="0"/>
              <a:t>First Name Last Name</a:t>
            </a:r>
          </a:p>
        </p:txBody>
      </p:sp>
      <p:sp>
        <p:nvSpPr>
          <p:cNvPr id="15" name="Text Placeholder 14">
            <a:extLst>
              <a:ext uri="{FF2B5EF4-FFF2-40B4-BE49-F238E27FC236}">
                <a16:creationId xmlns:a16="http://schemas.microsoft.com/office/drawing/2014/main" id="{78C6A700-1C8D-0E4A-A605-005E9D0AF28E}"/>
              </a:ext>
            </a:extLst>
          </p:cNvPr>
          <p:cNvSpPr>
            <a:spLocks noGrp="1"/>
          </p:cNvSpPr>
          <p:nvPr>
            <p:ph type="body" sz="quarter" idx="11" hasCustomPrompt="1"/>
          </p:nvPr>
        </p:nvSpPr>
        <p:spPr>
          <a:xfrm>
            <a:off x="596476" y="916073"/>
            <a:ext cx="1765723" cy="743859"/>
          </a:xfrm>
        </p:spPr>
        <p:txBody>
          <a:bodyPr anchor="ctr">
            <a:noAutofit/>
          </a:bodyPr>
          <a:lstStyle>
            <a:lvl1pPr marL="0" indent="0" algn="ctr">
              <a:lnSpc>
                <a:spcPct val="90000"/>
              </a:lnSpc>
              <a:spcAft>
                <a:spcPts val="600"/>
              </a:spcAft>
              <a:buNone/>
              <a:defRPr sz="1200">
                <a:solidFill>
                  <a:schemeClr val="accent4"/>
                </a:solidFill>
              </a:defRPr>
            </a:lvl1pPr>
            <a:lvl2pPr marL="36576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Title Goes Here Lorem Ipsum Dolor,</a:t>
            </a:r>
            <a:br>
              <a:rPr lang="en-US" dirty="0"/>
            </a:br>
            <a:r>
              <a:rPr lang="en-US" dirty="0"/>
              <a:t>Bank Name Goes Here Lorem Ipsum Do</a:t>
            </a:r>
          </a:p>
        </p:txBody>
      </p:sp>
    </p:spTree>
    <p:extLst>
      <p:ext uri="{BB962C8B-B14F-4D97-AF65-F5344CB8AC3E}">
        <p14:creationId xmlns:p14="http://schemas.microsoft.com/office/powerpoint/2010/main" val="4256413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s Backgroun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3F1FBF-C64D-6251-6C7E-E6B12E915B5E}"/>
              </a:ext>
            </a:extLst>
          </p:cNvPr>
          <p:cNvSpPr/>
          <p:nvPr userDrawn="1"/>
        </p:nvSpPr>
        <p:spPr bwMode="auto">
          <a:xfrm>
            <a:off x="6553200" y="0"/>
            <a:ext cx="2362200" cy="35718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9553C9A-C2CF-D77B-5CF0-D9BC4E877126}"/>
              </a:ext>
            </a:extLst>
          </p:cNvPr>
          <p:cNvSpPr txBox="1"/>
          <p:nvPr userDrawn="1"/>
        </p:nvSpPr>
        <p:spPr>
          <a:xfrm>
            <a:off x="240344" y="4802868"/>
            <a:ext cx="8686800" cy="338554"/>
          </a:xfrm>
          <a:prstGeom prst="rect">
            <a:avLst/>
          </a:prstGeom>
          <a:solidFill>
            <a:schemeClr val="bg2"/>
          </a:solidFill>
        </p:spPr>
        <p:txBody>
          <a:bodyPr wrap="square" rtlCol="0">
            <a:spAutoFit/>
          </a:bodyPr>
          <a:lstStyle/>
          <a:p>
            <a:pPr algn="l">
              <a:spcAft>
                <a:spcPts val="1200"/>
              </a:spcAft>
            </a:pPr>
            <a:endParaRPr lang="en-US" sz="1600" dirty="0" err="1">
              <a:latin typeface="+mn-lt"/>
              <a:cs typeface="Arial" panose="020B0604020202020204" pitchFamily="34" charset="0"/>
            </a:endParaRPr>
          </a:p>
        </p:txBody>
      </p:sp>
      <p:pic>
        <p:nvPicPr>
          <p:cNvPr id="3" name="Picture 2" descr="Background pattern&#10;&#10;AI-generated content may be incorrect.">
            <a:extLst>
              <a:ext uri="{FF2B5EF4-FFF2-40B4-BE49-F238E27FC236}">
                <a16:creationId xmlns:a16="http://schemas.microsoft.com/office/drawing/2014/main" id="{C8B0E9E3-0F93-9594-B978-9DD3835B2BAE}"/>
              </a:ext>
            </a:extLst>
          </p:cNvPr>
          <p:cNvPicPr>
            <a:picLocks noChangeAspect="1"/>
          </p:cNvPicPr>
          <p:nvPr userDrawn="1"/>
        </p:nvPicPr>
        <p:blipFill>
          <a:blip r:embed="rId2"/>
          <a:srcRect t="1" b="40"/>
          <a:stretch/>
        </p:blipFill>
        <p:spPr>
          <a:xfrm>
            <a:off x="0" y="0"/>
            <a:ext cx="9144000" cy="5141422"/>
          </a:xfrm>
          <a:prstGeom prst="rect">
            <a:avLst/>
          </a:prstGeom>
        </p:spPr>
      </p:pic>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grpSp>
        <p:nvGrpSpPr>
          <p:cNvPr id="17" name="Group 16">
            <a:extLst>
              <a:ext uri="{FF2B5EF4-FFF2-40B4-BE49-F238E27FC236}">
                <a16:creationId xmlns:a16="http://schemas.microsoft.com/office/drawing/2014/main" id="{EACA02D9-AF14-6D9C-910F-0276E251A8A5}"/>
              </a:ext>
            </a:extLst>
          </p:cNvPr>
          <p:cNvGrpSpPr/>
          <p:nvPr userDrawn="1"/>
        </p:nvGrpSpPr>
        <p:grpSpPr>
          <a:xfrm>
            <a:off x="511527" y="-1"/>
            <a:ext cx="1926873" cy="1117700"/>
            <a:chOff x="511527" y="1370679"/>
            <a:chExt cx="1850673" cy="1073500"/>
          </a:xfrm>
        </p:grpSpPr>
        <p:sp>
          <p:nvSpPr>
            <p:cNvPr id="18" name="Rectangle 17">
              <a:extLst>
                <a:ext uri="{FF2B5EF4-FFF2-40B4-BE49-F238E27FC236}">
                  <a16:creationId xmlns:a16="http://schemas.microsoft.com/office/drawing/2014/main" id="{F4113A8C-0625-7FC7-EBE1-5C26E9B3BBCA}"/>
                </a:ext>
              </a:extLst>
            </p:cNvPr>
            <p:cNvSpPr/>
            <p:nvPr userDrawn="1"/>
          </p:nvSpPr>
          <p:spPr bwMode="auto">
            <a:xfrm>
              <a:off x="511527" y="1370679"/>
              <a:ext cx="1846298" cy="1073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54DF86F-8CF2-6907-41E9-E09A7675E6CA}"/>
                </a:ext>
              </a:extLst>
            </p:cNvPr>
            <p:cNvSpPr/>
            <p:nvPr userDrawn="1"/>
          </p:nvSpPr>
          <p:spPr bwMode="auto">
            <a:xfrm>
              <a:off x="511527" y="2312019"/>
              <a:ext cx="1846298" cy="13216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pic>
          <p:nvPicPr>
            <p:cNvPr id="20" name="Picture 13">
              <a:extLst>
                <a:ext uri="{FF2B5EF4-FFF2-40B4-BE49-F238E27FC236}">
                  <a16:creationId xmlns:a16="http://schemas.microsoft.com/office/drawing/2014/main" id="{F5C83E02-377C-36E8-52EA-9D5BBE55D04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43557" y="1547835"/>
              <a:ext cx="1818643" cy="609601"/>
            </a:xfrm>
            <a:prstGeom prst="rect">
              <a:avLst/>
            </a:prstGeom>
          </p:spPr>
        </p:pic>
      </p:grpSp>
    </p:spTree>
    <p:extLst>
      <p:ext uri="{BB962C8B-B14F-4D97-AF65-F5344CB8AC3E}">
        <p14:creationId xmlns:p14="http://schemas.microsoft.com/office/powerpoint/2010/main" val="26094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Tree>
    <p:extLst>
      <p:ext uri="{BB962C8B-B14F-4D97-AF65-F5344CB8AC3E}">
        <p14:creationId xmlns:p14="http://schemas.microsoft.com/office/powerpoint/2010/main" val="24024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2"/>
        </a:solidFill>
        <a:effectLst/>
      </p:bgPr>
    </p:bg>
    <p:spTree>
      <p:nvGrpSpPr>
        <p:cNvPr id="1" name=""/>
        <p:cNvGrpSpPr/>
        <p:nvPr/>
      </p:nvGrpSpPr>
      <p:grpSpPr>
        <a:xfrm>
          <a:off x="0" y="0"/>
          <a:ext cx="0" cy="0"/>
          <a:chOff x="0" y="0"/>
          <a:chExt cx="0" cy="0"/>
        </a:xfrm>
      </p:grpSpPr>
      <p:pic>
        <p:nvPicPr>
          <p:cNvPr id="24" name="Picture 23" descr="Background pattern&#10;&#10;AI-generated content may be incorrect.">
            <a:extLst>
              <a:ext uri="{FF2B5EF4-FFF2-40B4-BE49-F238E27FC236}">
                <a16:creationId xmlns:a16="http://schemas.microsoft.com/office/drawing/2014/main" id="{E03D8724-A0AF-FCBE-8FF6-62A40C638348}"/>
              </a:ext>
            </a:extLst>
          </p:cNvPr>
          <p:cNvPicPr>
            <a:picLocks noChangeAspect="1"/>
          </p:cNvPicPr>
          <p:nvPr userDrawn="1"/>
        </p:nvPicPr>
        <p:blipFill>
          <a:blip r:embed="rId2"/>
          <a:srcRect b="7037"/>
          <a:stretch/>
        </p:blipFill>
        <p:spPr>
          <a:xfrm>
            <a:off x="0" y="0"/>
            <a:ext cx="9144000" cy="4781550"/>
          </a:xfrm>
          <a:prstGeom prst="rect">
            <a:avLst/>
          </a:prstGeom>
        </p:spPr>
      </p:pic>
      <p:sp>
        <p:nvSpPr>
          <p:cNvPr id="18" name="Rectangle 17">
            <a:extLst>
              <a:ext uri="{FF2B5EF4-FFF2-40B4-BE49-F238E27FC236}">
                <a16:creationId xmlns:a16="http://schemas.microsoft.com/office/drawing/2014/main" id="{DAAF937E-9FCF-223A-7AEE-594774F615A2}"/>
              </a:ext>
            </a:extLst>
          </p:cNvPr>
          <p:cNvSpPr/>
          <p:nvPr userDrawn="1"/>
        </p:nvSpPr>
        <p:spPr bwMode="auto">
          <a:xfrm>
            <a:off x="6324600" y="0"/>
            <a:ext cx="2471738" cy="35718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22" name="Rectangle 21">
            <a:extLst>
              <a:ext uri="{FF2B5EF4-FFF2-40B4-BE49-F238E27FC236}">
                <a16:creationId xmlns:a16="http://schemas.microsoft.com/office/drawing/2014/main" id="{04B4B15B-D00E-D633-F159-3E5796A070DD}"/>
              </a:ext>
            </a:extLst>
          </p:cNvPr>
          <p:cNvSpPr/>
          <p:nvPr userDrawn="1"/>
        </p:nvSpPr>
        <p:spPr bwMode="auto">
          <a:xfrm>
            <a:off x="0" y="1047750"/>
            <a:ext cx="9144000" cy="28194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Arial" panose="020B0604020202020204" pitchFamily="34" charset="0"/>
            </a:endParaRPr>
          </a:p>
        </p:txBody>
      </p:sp>
      <p:sp>
        <p:nvSpPr>
          <p:cNvPr id="23" name="TextBox 22">
            <a:extLst>
              <a:ext uri="{FF2B5EF4-FFF2-40B4-BE49-F238E27FC236}">
                <a16:creationId xmlns:a16="http://schemas.microsoft.com/office/drawing/2014/main" id="{3E75C500-4FF5-5059-C70C-B6E5EE367938}"/>
              </a:ext>
            </a:extLst>
          </p:cNvPr>
          <p:cNvSpPr txBox="1"/>
          <p:nvPr userDrawn="1"/>
        </p:nvSpPr>
        <p:spPr>
          <a:xfrm>
            <a:off x="482662" y="1887582"/>
            <a:ext cx="4953000" cy="1139736"/>
          </a:xfrm>
          <a:prstGeom prst="rect">
            <a:avLst/>
          </a:prstGeom>
          <a:noFill/>
        </p:spPr>
        <p:txBody>
          <a:bodyPr wrap="square" rtlCol="0">
            <a:spAutoFit/>
          </a:bodyPr>
          <a:lstStyle/>
          <a:p>
            <a:pPr algn="l">
              <a:lnSpc>
                <a:spcPct val="80000"/>
              </a:lnSpc>
              <a:spcAft>
                <a:spcPts val="1200"/>
              </a:spcAft>
            </a:pPr>
            <a:r>
              <a:rPr lang="en-US" sz="2800" b="1" dirty="0">
                <a:solidFill>
                  <a:schemeClr val="bg1"/>
                </a:solidFill>
                <a:latin typeface="+mj-lt"/>
                <a:cs typeface="Arial" panose="020B0604020202020204" pitchFamily="34" charset="0"/>
              </a:rPr>
              <a:t>Check out </a:t>
            </a:r>
            <a:r>
              <a:rPr lang="en-US" sz="2800" b="1" dirty="0" err="1">
                <a:solidFill>
                  <a:schemeClr val="bg1"/>
                </a:solidFill>
                <a:latin typeface="+mj-lt"/>
                <a:cs typeface="Arial" panose="020B0604020202020204" pitchFamily="34" charset="0"/>
              </a:rPr>
              <a:t>FRE.org</a:t>
            </a:r>
            <a:r>
              <a:rPr lang="en-US" sz="2800" b="1" dirty="0">
                <a:solidFill>
                  <a:schemeClr val="bg1"/>
                </a:solidFill>
                <a:latin typeface="+mj-lt"/>
                <a:cs typeface="Arial" panose="020B0604020202020204" pitchFamily="34" charset="0"/>
              </a:rPr>
              <a:t> for free, classroom-ready  resources and professional development!</a:t>
            </a:r>
          </a:p>
        </p:txBody>
      </p:sp>
      <p:pic>
        <p:nvPicPr>
          <p:cNvPr id="26" name="Graphic 25">
            <a:extLst>
              <a:ext uri="{FF2B5EF4-FFF2-40B4-BE49-F238E27FC236}">
                <a16:creationId xmlns:a16="http://schemas.microsoft.com/office/drawing/2014/main" id="{9040CEB8-48D6-E73F-790E-B3D793A4EE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22344" y="1258726"/>
            <a:ext cx="2381250" cy="2397449"/>
          </a:xfrm>
          <a:prstGeom prst="rect">
            <a:avLst/>
          </a:prstGeom>
        </p:spPr>
      </p:pic>
    </p:spTree>
    <p:extLst>
      <p:ext uri="{BB962C8B-B14F-4D97-AF65-F5344CB8AC3E}">
        <p14:creationId xmlns:p14="http://schemas.microsoft.com/office/powerpoint/2010/main" val="220158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1A76-91D8-5C0F-A064-DF651D0E990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89EB719-216C-8439-1792-5CE1A8372AA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0C8C321-004B-461E-C93E-9DFD8BF973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B2A667-CAA3-F19E-7DD4-A54B16A8E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1AB6C-BD06-0513-2081-3DCCE6901405}"/>
              </a:ext>
            </a:extLst>
          </p:cNvPr>
          <p:cNvSpPr>
            <a:spLocks noGrp="1"/>
          </p:cNvSpPr>
          <p:nvPr>
            <p:ph type="sldNum" sz="quarter" idx="12"/>
          </p:nvPr>
        </p:nvSpPr>
        <p:spPr/>
        <p:txBody>
          <a:bodyPr/>
          <a:lstStyle/>
          <a:p>
            <a:pPr algn="r">
              <a:spcBef>
                <a:spcPts val="0"/>
              </a:spcBef>
              <a:spcAft>
                <a:spcPts val="0"/>
              </a:spcAft>
            </a:pPr>
            <a:fld id="{00000000-1234-1234-1234-123412341234}" type="slidenum">
              <a:rPr lang="en-US" smtClean="0"/>
              <a:pPr algn="r">
                <a:spcBef>
                  <a:spcPts val="0"/>
                </a:spcBef>
                <a:spcAft>
                  <a:spcPts val="0"/>
                </a:spcAft>
              </a:pPr>
              <a:t>‹#›</a:t>
            </a:fld>
            <a:endParaRPr lang="en-US"/>
          </a:p>
        </p:txBody>
      </p:sp>
    </p:spTree>
    <p:extLst>
      <p:ext uri="{BB962C8B-B14F-4D97-AF65-F5344CB8AC3E}">
        <p14:creationId xmlns:p14="http://schemas.microsoft.com/office/powerpoint/2010/main" val="1366146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CF09-3F13-39C7-D40A-B8FCDF4354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3304424-E95D-FAB5-52A7-48A88A142536}"/>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0E29F-16A5-D000-CBB3-C80DDD37BE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AC64ED-8D16-5363-B221-FB2BCA00B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886E8-47B0-0FF7-AF1D-629CAAF60027}"/>
              </a:ext>
            </a:extLst>
          </p:cNvPr>
          <p:cNvSpPr>
            <a:spLocks noGrp="1"/>
          </p:cNvSpPr>
          <p:nvPr>
            <p:ph type="sldNum" sz="quarter" idx="12"/>
          </p:nvPr>
        </p:nvSpPr>
        <p:spPr/>
        <p:txBody>
          <a:bodyPr/>
          <a:lstStyle/>
          <a:p>
            <a:pPr algn="r">
              <a:spcBef>
                <a:spcPts val="0"/>
              </a:spcBef>
              <a:spcAft>
                <a:spcPts val="0"/>
              </a:spcAft>
            </a:pPr>
            <a:fld id="{00000000-1234-1234-1234-123412341234}" type="slidenum">
              <a:rPr lang="en-US" smtClean="0"/>
              <a:pPr algn="r">
                <a:spcBef>
                  <a:spcPts val="0"/>
                </a:spcBef>
                <a:spcAft>
                  <a:spcPts val="0"/>
                </a:spcAft>
              </a:pPr>
              <a:t>‹#›</a:t>
            </a:fld>
            <a:endParaRPr lang="en-US"/>
          </a:p>
        </p:txBody>
      </p:sp>
    </p:spTree>
    <p:extLst>
      <p:ext uri="{BB962C8B-B14F-4D97-AF65-F5344CB8AC3E}">
        <p14:creationId xmlns:p14="http://schemas.microsoft.com/office/powerpoint/2010/main" val="75437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Horizontal Image">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80192D-ABD9-431B-41D6-2FF6DEDB3667}"/>
              </a:ext>
            </a:extLst>
          </p:cNvPr>
          <p:cNvSpPr/>
          <p:nvPr userDrawn="1"/>
        </p:nvSpPr>
        <p:spPr bwMode="auto">
          <a:xfrm>
            <a:off x="152400" y="4781550"/>
            <a:ext cx="8763000" cy="36195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9" name="Picture 18" descr="Background pattern&#10;&#10;AI-generated content may be incorrect.">
            <a:extLst>
              <a:ext uri="{FF2B5EF4-FFF2-40B4-BE49-F238E27FC236}">
                <a16:creationId xmlns:a16="http://schemas.microsoft.com/office/drawing/2014/main" id="{21F0161D-3AB6-DE1C-E323-67511842B21E}"/>
              </a:ext>
            </a:extLst>
          </p:cNvPr>
          <p:cNvPicPr>
            <a:picLocks noChangeAspect="1"/>
          </p:cNvPicPr>
          <p:nvPr userDrawn="1"/>
        </p:nvPicPr>
        <p:blipFill>
          <a:blip r:embed="rId2"/>
          <a:srcRect/>
          <a:stretch/>
        </p:blipFill>
        <p:spPr>
          <a:xfrm>
            <a:off x="0" y="0"/>
            <a:ext cx="9144000" cy="5143500"/>
          </a:xfrm>
          <a:prstGeom prst="rect">
            <a:avLst/>
          </a:prstGeom>
        </p:spPr>
      </p:pic>
      <p:sp>
        <p:nvSpPr>
          <p:cNvPr id="21" name="Picture Placeholder 17">
            <a:extLst>
              <a:ext uri="{FF2B5EF4-FFF2-40B4-BE49-F238E27FC236}">
                <a16:creationId xmlns:a16="http://schemas.microsoft.com/office/drawing/2014/main" id="{EEB5A3D8-3358-75FC-D9C2-7C9F6394DC5A}"/>
              </a:ext>
            </a:extLst>
          </p:cNvPr>
          <p:cNvSpPr>
            <a:spLocks noGrp="1"/>
          </p:cNvSpPr>
          <p:nvPr>
            <p:ph type="pic" sz="quarter" idx="11" hasCustomPrompt="1"/>
          </p:nvPr>
        </p:nvSpPr>
        <p:spPr>
          <a:xfrm>
            <a:off x="346075" y="1"/>
            <a:ext cx="8450263" cy="3249212"/>
          </a:xfrm>
          <a:solidFill>
            <a:schemeClr val="bg1"/>
          </a:solidFill>
        </p:spPr>
        <p:txBody>
          <a:bodyPr anchor="ctr"/>
          <a:lstStyle>
            <a:lvl1pPr marL="0" indent="0" algn="ctr">
              <a:buNone/>
              <a:defRPr/>
            </a:lvl1pPr>
          </a:lstStyle>
          <a:p>
            <a:r>
              <a:rPr lang="en-US" dirty="0"/>
              <a:t>Click icon to insert image</a:t>
            </a:r>
            <a:br>
              <a:rPr lang="en-US" dirty="0"/>
            </a:br>
            <a:br>
              <a:rPr lang="en-US" dirty="0"/>
            </a:br>
            <a:br>
              <a:rPr lang="en-US" dirty="0"/>
            </a:br>
            <a:endParaRPr lang="en-US" dirty="0"/>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cxnSp>
        <p:nvCxnSpPr>
          <p:cNvPr id="11" name="Straight Connector 10">
            <a:extLst>
              <a:ext uri="{FF2B5EF4-FFF2-40B4-BE49-F238E27FC236}">
                <a16:creationId xmlns:a16="http://schemas.microsoft.com/office/drawing/2014/main" id="{7441B54A-20B5-4156-5E9A-FAE8AE71A0A8}"/>
              </a:ext>
            </a:extLst>
          </p:cNvPr>
          <p:cNvCxnSpPr>
            <a:cxnSpLocks/>
          </p:cNvCxnSpPr>
          <p:nvPr userDrawn="1"/>
        </p:nvCxnSpPr>
        <p:spPr bwMode="auto">
          <a:xfrm>
            <a:off x="346074" y="3267048"/>
            <a:ext cx="8450264" cy="0"/>
          </a:xfrm>
          <a:prstGeom prst="line">
            <a:avLst/>
          </a:prstGeom>
          <a:solidFill>
            <a:schemeClr val="accent1"/>
          </a:solidFill>
          <a:ln w="101600" cap="flat" cmpd="sng" algn="ctr">
            <a:solidFill>
              <a:schemeClr val="tx2"/>
            </a:solidFill>
            <a:prstDash val="solid"/>
            <a:round/>
            <a:headEnd type="none" w="med" len="med"/>
            <a:tailEnd type="none" w="lg" len="sm"/>
          </a:ln>
          <a:effectLst/>
        </p:spPr>
      </p:cxnSp>
      <p:sp>
        <p:nvSpPr>
          <p:cNvPr id="22" name="Rectangle 3">
            <a:extLst>
              <a:ext uri="{FF2B5EF4-FFF2-40B4-BE49-F238E27FC236}">
                <a16:creationId xmlns:a16="http://schemas.microsoft.com/office/drawing/2014/main" id="{54179C72-0A64-790D-9936-51359BF69524}"/>
              </a:ext>
            </a:extLst>
          </p:cNvPr>
          <p:cNvSpPr>
            <a:spLocks noGrp="1" noChangeArrowheads="1"/>
          </p:cNvSpPr>
          <p:nvPr>
            <p:ph type="ctrTitle" hasCustomPrompt="1"/>
          </p:nvPr>
        </p:nvSpPr>
        <p:spPr>
          <a:xfrm>
            <a:off x="346074" y="3499692"/>
            <a:ext cx="8450263" cy="708294"/>
          </a:xfrm>
        </p:spPr>
        <p:txBody>
          <a:bodyPr/>
          <a:lstStyle>
            <a:lvl1pPr algn="l">
              <a:lnSpc>
                <a:spcPct val="80000"/>
              </a:lnSpc>
              <a:defRPr sz="5400" b="1">
                <a:solidFill>
                  <a:schemeClr val="tx2"/>
                </a:solidFill>
              </a:defRPr>
            </a:lvl1pPr>
          </a:lstStyle>
          <a:p>
            <a:r>
              <a:rPr lang="en-US" dirty="0"/>
              <a:t>Presentation Name Here</a:t>
            </a:r>
          </a:p>
        </p:txBody>
      </p:sp>
      <p:sp>
        <p:nvSpPr>
          <p:cNvPr id="23" name="Text Placeholder 12">
            <a:extLst>
              <a:ext uri="{FF2B5EF4-FFF2-40B4-BE49-F238E27FC236}">
                <a16:creationId xmlns:a16="http://schemas.microsoft.com/office/drawing/2014/main" id="{CD9314CF-22F9-727D-6CB7-1037CC55AE51}"/>
              </a:ext>
            </a:extLst>
          </p:cNvPr>
          <p:cNvSpPr>
            <a:spLocks noGrp="1"/>
          </p:cNvSpPr>
          <p:nvPr>
            <p:ph type="body" sz="quarter" idx="10" hasCustomPrompt="1"/>
          </p:nvPr>
        </p:nvSpPr>
        <p:spPr>
          <a:xfrm>
            <a:off x="381000" y="4252250"/>
            <a:ext cx="7620000" cy="685799"/>
          </a:xfrm>
        </p:spPr>
        <p:txBody>
          <a:bodyPr/>
          <a:lstStyle>
            <a:lvl1pPr marL="0" indent="0">
              <a:lnSpc>
                <a:spcPct val="90000"/>
              </a:lnSpc>
              <a:buNone/>
              <a:defRPr sz="2000" baseline="0">
                <a:solidFill>
                  <a:schemeClr val="accent4"/>
                </a:solidFill>
              </a:defRPr>
            </a:lvl1pPr>
            <a:lvl2pPr marL="457200" indent="0">
              <a:buNone/>
              <a:defRPr/>
            </a:lvl2pPr>
          </a:lstStyle>
          <a:p>
            <a:pPr lvl="0"/>
            <a:r>
              <a:rPr lang="en-US" dirty="0"/>
              <a:t>Subtitle of Presentation Goes Here Lorem Ipsum Dolor Sit Amet</a:t>
            </a:r>
          </a:p>
        </p:txBody>
      </p:sp>
      <p:sp>
        <p:nvSpPr>
          <p:cNvPr id="24" name="Content Placeholder 20">
            <a:extLst>
              <a:ext uri="{FF2B5EF4-FFF2-40B4-BE49-F238E27FC236}">
                <a16:creationId xmlns:a16="http://schemas.microsoft.com/office/drawing/2014/main" id="{A2DFD650-0886-9D04-AC8E-AAA13BE3CD8A}"/>
              </a:ext>
            </a:extLst>
          </p:cNvPr>
          <p:cNvSpPr>
            <a:spLocks noGrp="1"/>
          </p:cNvSpPr>
          <p:nvPr>
            <p:ph sz="quarter" idx="12" hasCustomPrompt="1"/>
          </p:nvPr>
        </p:nvSpPr>
        <p:spPr>
          <a:xfrm>
            <a:off x="457200" y="4726432"/>
            <a:ext cx="758952" cy="201168"/>
          </a:xfrm>
          <a:solidFill>
            <a:schemeClr val="accent4"/>
          </a:solidFill>
        </p:spPr>
        <p:txBody>
          <a:bodyPr lIns="91440" tIns="0" rIns="0" bIns="0" anchor="ctr"/>
          <a:lstStyle>
            <a:lvl1pPr marL="0" indent="0">
              <a:buNone/>
              <a:defRPr sz="1200" b="1">
                <a:solidFill>
                  <a:schemeClr val="bg1"/>
                </a:solidFill>
                <a:latin typeface="+mj-lt"/>
              </a:defRPr>
            </a:lvl1pPr>
            <a:lvl2pPr marL="36576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Font typeface="Arial" panose="020B0604020202020204" pitchFamily="34" charset="0"/>
              <a:buNone/>
              <a:defRPr sz="1200" b="1">
                <a:solidFill>
                  <a:schemeClr val="bg1"/>
                </a:solidFill>
              </a:defRPr>
            </a:lvl5pPr>
          </a:lstStyle>
          <a:p>
            <a:pPr lvl="0"/>
            <a:r>
              <a:rPr lang="en-US" dirty="0"/>
              <a:t>XX/20XX</a:t>
            </a:r>
          </a:p>
        </p:txBody>
      </p:sp>
      <p:pic>
        <p:nvPicPr>
          <p:cNvPr id="25" name="Picture 13">
            <a:extLst>
              <a:ext uri="{FF2B5EF4-FFF2-40B4-BE49-F238E27FC236}">
                <a16:creationId xmlns:a16="http://schemas.microsoft.com/office/drawing/2014/main" id="{5FD50168-8AEB-D256-20E2-EF639A1B9A9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57200" y="52387"/>
            <a:ext cx="1818643" cy="609601"/>
          </a:xfrm>
          <a:prstGeom prst="rect">
            <a:avLst/>
          </a:prstGeom>
        </p:spPr>
      </p:pic>
    </p:spTree>
    <p:extLst>
      <p:ext uri="{BB962C8B-B14F-4D97-AF65-F5344CB8AC3E}">
        <p14:creationId xmlns:p14="http://schemas.microsoft.com/office/powerpoint/2010/main" val="14589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4C5D2A-800E-515B-EC05-B3293AEE63AF}"/>
              </a:ext>
            </a:extLst>
          </p:cNvPr>
          <p:cNvSpPr/>
          <p:nvPr userDrawn="1"/>
        </p:nvSpPr>
        <p:spPr bwMode="auto">
          <a:xfrm>
            <a:off x="6705600" y="0"/>
            <a:ext cx="2286000" cy="282179"/>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Rectangle 14"/>
          <p:cNvSpPr/>
          <p:nvPr userDrawn="1"/>
        </p:nvSpPr>
        <p:spPr>
          <a:xfrm>
            <a:off x="0" y="4572000"/>
            <a:ext cx="9144000" cy="58304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pic>
        <p:nvPicPr>
          <p:cNvPr id="4" name="Picture 3" descr="Background pattern&#10;&#10;AI-generated content may be incorrect.">
            <a:extLst>
              <a:ext uri="{FF2B5EF4-FFF2-40B4-BE49-F238E27FC236}">
                <a16:creationId xmlns:a16="http://schemas.microsoft.com/office/drawing/2014/main" id="{CC63C1E0-A075-7BE1-FB4F-5AC6AB179159}"/>
              </a:ext>
            </a:extLst>
          </p:cNvPr>
          <p:cNvPicPr>
            <a:picLocks noChangeAspect="1"/>
          </p:cNvPicPr>
          <p:nvPr userDrawn="1"/>
        </p:nvPicPr>
        <p:blipFill>
          <a:blip r:embed="rId2"/>
          <a:src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96FF2AB5-F1A2-CDAA-4296-B243EF9E9321}"/>
              </a:ext>
            </a:extLst>
          </p:cNvPr>
          <p:cNvSpPr/>
          <p:nvPr userDrawn="1"/>
        </p:nvSpPr>
        <p:spPr bwMode="auto">
          <a:xfrm>
            <a:off x="838199" y="838200"/>
            <a:ext cx="7459579" cy="35015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E6E7C8A-EEF1-E1AC-E5E5-4B8A253E9F64}"/>
              </a:ext>
            </a:extLst>
          </p:cNvPr>
          <p:cNvSpPr/>
          <p:nvPr userDrawn="1"/>
        </p:nvSpPr>
        <p:spPr bwMode="auto">
          <a:xfrm rot="5400000">
            <a:off x="4523125" y="565075"/>
            <a:ext cx="97750" cy="745155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8C687C6-1A65-C6C6-2C6B-702036339BCB}"/>
              </a:ext>
            </a:extLst>
          </p:cNvPr>
          <p:cNvSpPr>
            <a:spLocks noGrp="1" noChangeArrowheads="1"/>
          </p:cNvSpPr>
          <p:nvPr>
            <p:ph type="ctrTitle" hasCustomPrompt="1"/>
          </p:nvPr>
        </p:nvSpPr>
        <p:spPr>
          <a:xfrm>
            <a:off x="1057982" y="1769743"/>
            <a:ext cx="6181017" cy="1354040"/>
          </a:xfrm>
        </p:spPr>
        <p:txBody>
          <a:bodyPr/>
          <a:lstStyle>
            <a:lvl1pPr algn="l">
              <a:lnSpc>
                <a:spcPct val="80000"/>
              </a:lnSpc>
              <a:defRPr sz="5400" b="1">
                <a:solidFill>
                  <a:schemeClr val="tx2"/>
                </a:solidFill>
              </a:defRPr>
            </a:lvl1pPr>
          </a:lstStyle>
          <a:p>
            <a:r>
              <a:rPr lang="en-US" dirty="0"/>
              <a:t>Presentation Name Goes Here Lorem</a:t>
            </a:r>
          </a:p>
        </p:txBody>
      </p:sp>
      <p:sp>
        <p:nvSpPr>
          <p:cNvPr id="18" name="Text Placeholder 12">
            <a:extLst>
              <a:ext uri="{FF2B5EF4-FFF2-40B4-BE49-F238E27FC236}">
                <a16:creationId xmlns:a16="http://schemas.microsoft.com/office/drawing/2014/main" id="{7591B6C8-D8FF-9307-6BA6-34CEC9C44020}"/>
              </a:ext>
            </a:extLst>
          </p:cNvPr>
          <p:cNvSpPr>
            <a:spLocks noGrp="1"/>
          </p:cNvSpPr>
          <p:nvPr>
            <p:ph type="body" sz="quarter" idx="10" hasCustomPrompt="1"/>
          </p:nvPr>
        </p:nvSpPr>
        <p:spPr>
          <a:xfrm>
            <a:off x="1106182" y="3257551"/>
            <a:ext cx="5447018" cy="685799"/>
          </a:xfrm>
        </p:spPr>
        <p:txBody>
          <a:bodyPr/>
          <a:lstStyle>
            <a:lvl1pPr marL="0" indent="0">
              <a:lnSpc>
                <a:spcPct val="90000"/>
              </a:lnSpc>
              <a:buNone/>
              <a:defRPr sz="2000" baseline="0">
                <a:solidFill>
                  <a:schemeClr val="accent4"/>
                </a:solidFill>
              </a:defRPr>
            </a:lvl1pPr>
            <a:lvl2pPr marL="457200" indent="0">
              <a:buNone/>
              <a:defRPr/>
            </a:lvl2pPr>
          </a:lstStyle>
          <a:p>
            <a:pPr lvl="0"/>
            <a:r>
              <a:rPr lang="en-US" dirty="0"/>
              <a:t>Subtitle of Presentation Goes Here Lorem Ipsum Dolor Sit Amet</a:t>
            </a:r>
          </a:p>
        </p:txBody>
      </p:sp>
      <p:sp>
        <p:nvSpPr>
          <p:cNvPr id="19" name="Content Placeholder 20">
            <a:extLst>
              <a:ext uri="{FF2B5EF4-FFF2-40B4-BE49-F238E27FC236}">
                <a16:creationId xmlns:a16="http://schemas.microsoft.com/office/drawing/2014/main" id="{5E3289B7-F33B-CE13-80DE-B658C01D99F2}"/>
              </a:ext>
            </a:extLst>
          </p:cNvPr>
          <p:cNvSpPr>
            <a:spLocks noGrp="1"/>
          </p:cNvSpPr>
          <p:nvPr>
            <p:ph sz="quarter" idx="12" hasCustomPrompt="1"/>
          </p:nvPr>
        </p:nvSpPr>
        <p:spPr>
          <a:xfrm>
            <a:off x="838199" y="637032"/>
            <a:ext cx="758952" cy="201168"/>
          </a:xfrm>
          <a:solidFill>
            <a:schemeClr val="accent4"/>
          </a:solidFill>
        </p:spPr>
        <p:txBody>
          <a:bodyPr lIns="91440" tIns="0" rIns="0" bIns="0" anchor="ctr"/>
          <a:lstStyle>
            <a:lvl1pPr marL="0" indent="0">
              <a:buNone/>
              <a:defRPr sz="1200" b="1">
                <a:solidFill>
                  <a:schemeClr val="bg1"/>
                </a:solidFill>
                <a:latin typeface="+mj-lt"/>
              </a:defRPr>
            </a:lvl1pPr>
            <a:lvl2pPr marL="36576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Font typeface="Arial" panose="020B0604020202020204" pitchFamily="34" charset="0"/>
              <a:buNone/>
              <a:defRPr sz="1200" b="1">
                <a:solidFill>
                  <a:schemeClr val="bg1"/>
                </a:solidFill>
              </a:defRPr>
            </a:lvl5pPr>
          </a:lstStyle>
          <a:p>
            <a:pPr lvl="0"/>
            <a:r>
              <a:rPr lang="en-US" dirty="0"/>
              <a:t>XX/20XX</a:t>
            </a:r>
          </a:p>
        </p:txBody>
      </p:sp>
      <p:pic>
        <p:nvPicPr>
          <p:cNvPr id="21" name="Picture 13">
            <a:extLst>
              <a:ext uri="{FF2B5EF4-FFF2-40B4-BE49-F238E27FC236}">
                <a16:creationId xmlns:a16="http://schemas.microsoft.com/office/drawing/2014/main" id="{3C9EFEA1-B894-A11E-1373-B63794B462D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46678" y="990278"/>
            <a:ext cx="1818643" cy="6096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3666D2-8D96-BA66-AD17-EE0B605E5258}"/>
              </a:ext>
            </a:extLst>
          </p:cNvPr>
          <p:cNvSpPr/>
          <p:nvPr userDrawn="1"/>
        </p:nvSpPr>
        <p:spPr bwMode="auto">
          <a:xfrm>
            <a:off x="6705600" y="133350"/>
            <a:ext cx="2209800" cy="22383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pic>
        <p:nvPicPr>
          <p:cNvPr id="2" name="Picture 1" descr="Background pattern&#10;&#10;AI-generated content may be incorrect.">
            <a:extLst>
              <a:ext uri="{FF2B5EF4-FFF2-40B4-BE49-F238E27FC236}">
                <a16:creationId xmlns:a16="http://schemas.microsoft.com/office/drawing/2014/main" id="{F669360A-3F0C-D48D-FDF5-6855C425E8EB}"/>
              </a:ext>
            </a:extLst>
          </p:cNvPr>
          <p:cNvPicPr>
            <a:picLocks noChangeAspect="1"/>
          </p:cNvPicPr>
          <p:nvPr userDrawn="1"/>
        </p:nvPicPr>
        <p:blipFill>
          <a:blip r:embed="rId2"/>
          <a:srcRect t="707" b="5555"/>
          <a:stretch/>
        </p:blipFill>
        <p:spPr>
          <a:xfrm>
            <a:off x="0" y="-1"/>
            <a:ext cx="9144000" cy="4821417"/>
          </a:xfrm>
          <a:prstGeom prst="rect">
            <a:avLst/>
          </a:prstGeom>
        </p:spPr>
      </p:pic>
      <p:sp>
        <p:nvSpPr>
          <p:cNvPr id="3" name="Rounded Rectangle 2">
            <a:extLst>
              <a:ext uri="{FF2B5EF4-FFF2-40B4-BE49-F238E27FC236}">
                <a16:creationId xmlns:a16="http://schemas.microsoft.com/office/drawing/2014/main" id="{B886CC1B-643C-9F43-B67D-115A83AD2A8A}"/>
              </a:ext>
            </a:extLst>
          </p:cNvPr>
          <p:cNvSpPr/>
          <p:nvPr userDrawn="1"/>
        </p:nvSpPr>
        <p:spPr bwMode="auto">
          <a:xfrm>
            <a:off x="1889049" y="1352550"/>
            <a:ext cx="5888370" cy="2438400"/>
          </a:xfrm>
          <a:prstGeom prst="roundRect">
            <a:avLst/>
          </a:prstGeom>
          <a:solidFill>
            <a:schemeClr val="tx2"/>
          </a:solidFill>
          <a:ln w="857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93342EB5-647E-DBDA-EECC-E62D59DDB4BB}"/>
              </a:ext>
            </a:extLst>
          </p:cNvPr>
          <p:cNvSpPr/>
          <p:nvPr userDrawn="1"/>
        </p:nvSpPr>
        <p:spPr bwMode="auto">
          <a:xfrm>
            <a:off x="1780215" y="1204913"/>
            <a:ext cx="5888370" cy="2438400"/>
          </a:xfrm>
          <a:prstGeom prst="roundRect">
            <a:avLst/>
          </a:prstGeom>
          <a:solidFill>
            <a:schemeClr val="bg2"/>
          </a:solidFill>
          <a:ln w="857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C62719E6-61DE-BFBD-4BF9-DAE333E7EFB7}"/>
              </a:ext>
            </a:extLst>
          </p:cNvPr>
          <p:cNvSpPr>
            <a:spLocks noGrp="1"/>
          </p:cNvSpPr>
          <p:nvPr>
            <p:ph sz="quarter" idx="13" hasCustomPrompt="1"/>
          </p:nvPr>
        </p:nvSpPr>
        <p:spPr>
          <a:xfrm>
            <a:off x="1780213" y="1479053"/>
            <a:ext cx="5888369" cy="457200"/>
          </a:xfrm>
        </p:spPr>
        <p:txBody>
          <a:bodyPr/>
          <a:lstStyle>
            <a:lvl1pPr marL="0" indent="0" algn="ctr">
              <a:buNone/>
              <a:defRPr sz="1600" b="1">
                <a:solidFill>
                  <a:schemeClr val="accent4"/>
                </a:solidFill>
                <a:latin typeface="+mn-lt"/>
              </a:defRPr>
            </a:lvl1pPr>
            <a:lvl2pPr marL="365760" indent="0">
              <a:buNone/>
              <a:defRPr/>
            </a:lvl2pPr>
          </a:lstStyle>
          <a:p>
            <a:pPr lvl="0"/>
            <a:r>
              <a:rPr lang="en-US" dirty="0"/>
              <a:t>SECTION NUMBER</a:t>
            </a:r>
          </a:p>
        </p:txBody>
      </p:sp>
      <p:sp>
        <p:nvSpPr>
          <p:cNvPr id="18" name="Text Placeholder 17"/>
          <p:cNvSpPr>
            <a:spLocks noGrp="1"/>
          </p:cNvSpPr>
          <p:nvPr>
            <p:ph type="body" sz="quarter" idx="11" hasCustomPrompt="1"/>
          </p:nvPr>
        </p:nvSpPr>
        <p:spPr>
          <a:xfrm>
            <a:off x="1780212" y="1843342"/>
            <a:ext cx="5888369" cy="1344792"/>
          </a:xfrm>
        </p:spPr>
        <p:txBody>
          <a:bodyPr anchor="ctr"/>
          <a:lstStyle>
            <a:lvl1pPr marL="0" indent="0" algn="ctr">
              <a:lnSpc>
                <a:spcPct val="90000"/>
              </a:lnSpc>
              <a:buNone/>
              <a:defRPr sz="3600" b="1" spc="-150">
                <a:solidFill>
                  <a:schemeClr val="tx2"/>
                </a:solidFill>
              </a:defRPr>
            </a:lvl1pPr>
          </a:lstStyle>
          <a:p>
            <a:pPr lvl="0"/>
            <a:r>
              <a:rPr lang="en-US" dirty="0"/>
              <a:t>Title of Section Goes Here Lorem Ipsum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10" name="Title 1"/>
          <p:cNvSpPr>
            <a:spLocks noGrp="1"/>
          </p:cNvSpPr>
          <p:nvPr>
            <p:ph type="title"/>
          </p:nvPr>
        </p:nvSpPr>
        <p:spPr>
          <a:xfrm>
            <a:off x="241365" y="369154"/>
            <a:ext cx="8554973" cy="990600"/>
          </a:xfrm>
        </p:spPr>
        <p:txBody>
          <a:bodyPr/>
          <a:lstStyle>
            <a:lvl1pPr>
              <a:defRPr sz="2800" b="1" spc="0">
                <a:solidFill>
                  <a:schemeClr val="tx2"/>
                </a:solidFill>
              </a:defRPr>
            </a:lvl1pPr>
          </a:lstStyle>
          <a:p>
            <a:r>
              <a:rPr lang="en-US" dirty="0"/>
              <a:t>Click to edit Master title style</a:t>
            </a:r>
          </a:p>
        </p:txBody>
      </p:sp>
      <p:sp>
        <p:nvSpPr>
          <p:cNvPr id="2" name="Picture Placeholder 2">
            <a:extLst>
              <a:ext uri="{FF2B5EF4-FFF2-40B4-BE49-F238E27FC236}">
                <a16:creationId xmlns:a16="http://schemas.microsoft.com/office/drawing/2014/main" id="{35DF70F6-E422-24C9-5D82-C883A41DF9A7}"/>
              </a:ext>
            </a:extLst>
          </p:cNvPr>
          <p:cNvSpPr>
            <a:spLocks noGrp="1"/>
          </p:cNvSpPr>
          <p:nvPr>
            <p:ph type="pic" idx="1"/>
          </p:nvPr>
        </p:nvSpPr>
        <p:spPr>
          <a:xfrm>
            <a:off x="3054548" y="1158558"/>
            <a:ext cx="5741790" cy="3470591"/>
          </a:xfrm>
          <a:solidFill>
            <a:schemeClr val="bg1">
              <a:lumMod val="95000"/>
            </a:schemeClr>
          </a:solidFill>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3">
            <a:extLst>
              <a:ext uri="{FF2B5EF4-FFF2-40B4-BE49-F238E27FC236}">
                <a16:creationId xmlns:a16="http://schemas.microsoft.com/office/drawing/2014/main" id="{15D2CA44-6038-DC26-ED9C-FAF8B9FF92ED}"/>
              </a:ext>
            </a:extLst>
          </p:cNvPr>
          <p:cNvSpPr>
            <a:spLocks noGrp="1"/>
          </p:cNvSpPr>
          <p:nvPr>
            <p:ph type="body" sz="half" idx="2"/>
          </p:nvPr>
        </p:nvSpPr>
        <p:spPr>
          <a:xfrm>
            <a:off x="228600" y="1158558"/>
            <a:ext cx="2651165" cy="3470592"/>
          </a:xfrm>
        </p:spPr>
        <p:txBody>
          <a:bodyPr/>
          <a:lstStyle>
            <a:lvl1pPr marL="285750" indent="-285750">
              <a:buFont typeface="Arial" panose="020B0604020202020204" pitchFamily="34" charset="0"/>
              <a:buChar char="•"/>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67766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346074" y="366464"/>
            <a:ext cx="8468551" cy="857250"/>
          </a:xfrm>
        </p:spPr>
        <p:txBody>
          <a:bodyPr/>
          <a:lstStyle>
            <a:lvl1pPr algn="ctr">
              <a:defRPr/>
            </a:lvl1pPr>
          </a:lstStyle>
          <a:p>
            <a:r>
              <a:rPr lang="en-US" dirty="0"/>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88241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38100">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596668" y="2341245"/>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596668" y="2536356"/>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712065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6834908" y="2341245"/>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6834908" y="2536356"/>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2961831"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2678003" y="2341245"/>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2678003" y="2536356"/>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5041244"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4751499" y="2341756"/>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4751499" y="2536867"/>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1921087"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1635337" y="4038987"/>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1635337" y="4253617"/>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4000500"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3716672" y="4038987"/>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3716672" y="4253617"/>
            <a:ext cx="1714500" cy="190500"/>
          </a:xfrm>
        </p:spPr>
        <p:txBody>
          <a:bodyPr anchor="ctr"/>
          <a:lstStyle>
            <a:lvl1pPr marL="0" indent="0" algn="ctr">
              <a:buNone/>
              <a:defRPr sz="900" b="0">
                <a:solidFill>
                  <a:schemeClr val="tx1"/>
                </a:solidFill>
              </a:defRPr>
            </a:lvl1pPr>
          </a:lstStyle>
          <a:p>
            <a:pPr lvl="0"/>
            <a:r>
              <a:rPr lang="en-US" dirty="0"/>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6079913"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8575">
            <a:solidFill>
              <a:schemeClr val="tx2"/>
            </a:solidFill>
            <a:miter lim="800000"/>
            <a:headEnd/>
            <a:tailEnd/>
          </a:ln>
        </p:spPr>
        <p:txBody>
          <a:bodyPr wrap="square" anchor="ctr">
            <a:noAutofit/>
          </a:bodyPr>
          <a:lstStyle>
            <a:lvl1pPr marL="0" indent="0" algn="ctr">
              <a:buNone/>
              <a:defRPr sz="1100"/>
            </a:lvl1pPr>
          </a:lstStyle>
          <a:p>
            <a:r>
              <a:rPr lang="en-US" dirty="0"/>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5790168" y="4039498"/>
            <a:ext cx="1714500" cy="190500"/>
          </a:xfrm>
        </p:spPr>
        <p:txBody>
          <a:bodyPr anchor="ctr"/>
          <a:lstStyle>
            <a:lvl1pPr marL="0" indent="0" algn="ctr">
              <a:buNone/>
              <a:defRPr sz="1200" b="1">
                <a:solidFill>
                  <a:schemeClr val="tx2"/>
                </a:solidFill>
              </a:defRPr>
            </a:lvl1pPr>
          </a:lstStyle>
          <a:p>
            <a:pPr lvl="0"/>
            <a:r>
              <a:rPr lang="en-US" dirty="0"/>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5790168" y="4254128"/>
            <a:ext cx="1714500" cy="190500"/>
          </a:xfrm>
        </p:spPr>
        <p:txBody>
          <a:bodyPr anchor="ctr"/>
          <a:lstStyle>
            <a:lvl1pPr marL="0" indent="0" algn="ctr">
              <a:buNone/>
              <a:defRPr sz="900" b="0">
                <a:solidFill>
                  <a:schemeClr val="tx1"/>
                </a:solidFill>
              </a:defRPr>
            </a:lvl1pPr>
          </a:lstStyle>
          <a:p>
            <a:pPr lvl="0"/>
            <a:r>
              <a:rPr lang="en-US" dirty="0"/>
              <a:t>Presenter Title</a:t>
            </a:r>
          </a:p>
        </p:txBody>
      </p:sp>
    </p:spTree>
    <p:extLst>
      <p:ext uri="{BB962C8B-B14F-4D97-AF65-F5344CB8AC3E}">
        <p14:creationId xmlns:p14="http://schemas.microsoft.com/office/powerpoint/2010/main" val="327812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Checkered">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347661" y="320675"/>
            <a:ext cx="2111811" cy="2230438"/>
          </a:xfrm>
          <a:solidFill>
            <a:schemeClr val="bg1">
              <a:lumMod val="95000"/>
            </a:schemeClr>
          </a:solidFill>
        </p:spPr>
        <p:txBody>
          <a:bodyPr anchor="ctr"/>
          <a:lstStyle>
            <a:lvl1pPr marL="0" indent="0" algn="ctr">
              <a:buNone/>
              <a:defRPr sz="1600"/>
            </a:lvl1pPr>
          </a:lstStyle>
          <a:p>
            <a:r>
              <a:rPr lang="en-US" dirty="0"/>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4583484" y="320675"/>
            <a:ext cx="2111811" cy="2230438"/>
          </a:xfrm>
          <a:solidFill>
            <a:schemeClr val="bg1">
              <a:lumMod val="95000"/>
            </a:schemeClr>
          </a:solidFill>
        </p:spPr>
        <p:txBody>
          <a:bodyPr anchor="ctr"/>
          <a:lstStyle>
            <a:lvl1pPr marL="0" indent="0" algn="ctr">
              <a:buNone/>
              <a:defRPr sz="1600"/>
            </a:lvl1pPr>
          </a:lstStyle>
          <a:p>
            <a:r>
              <a:rPr lang="en-US" dirty="0"/>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2458849" y="2552887"/>
            <a:ext cx="2111811" cy="2230438"/>
          </a:xfrm>
          <a:solidFill>
            <a:schemeClr val="bg1">
              <a:lumMod val="95000"/>
            </a:schemeClr>
          </a:solidFill>
        </p:spPr>
        <p:txBody>
          <a:bodyPr anchor="ctr"/>
          <a:lstStyle>
            <a:lvl1pPr marL="0" indent="0" algn="ctr">
              <a:buNone/>
              <a:defRPr sz="1600"/>
            </a:lvl1pPr>
          </a:lstStyle>
          <a:p>
            <a:r>
              <a:rPr lang="en-US" dirty="0"/>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6708119" y="2552887"/>
            <a:ext cx="2111811" cy="2230438"/>
          </a:xfrm>
          <a:solidFill>
            <a:schemeClr val="bg1">
              <a:lumMod val="95000"/>
            </a:schemeClr>
          </a:solidFill>
        </p:spPr>
        <p:txBody>
          <a:bodyPr anchor="ctr"/>
          <a:lstStyle>
            <a:lvl1pPr marL="0" indent="0" algn="ctr">
              <a:buNone/>
              <a:defRPr sz="1600"/>
            </a:lvl1pPr>
          </a:lstStyle>
          <a:p>
            <a:r>
              <a:rPr lang="en-US" dirty="0"/>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2721378" y="590550"/>
            <a:ext cx="1600200" cy="381000"/>
          </a:xfrm>
        </p:spPr>
        <p:txBody>
          <a:bodyPr/>
          <a:lstStyle>
            <a:lvl1pPr marL="0" indent="0" algn="ctr">
              <a:buNone/>
              <a:defRPr sz="1000" b="1">
                <a:solidFill>
                  <a:schemeClr val="tx2"/>
                </a:solidFill>
              </a:defRPr>
            </a:lvl1pPr>
          </a:lstStyle>
          <a:p>
            <a:pPr lvl="0"/>
            <a:r>
              <a:rPr lang="en-US" dirty="0"/>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2721378" y="976630"/>
            <a:ext cx="1600200" cy="1366520"/>
          </a:xfrm>
        </p:spPr>
        <p:txBody>
          <a:bodyPr/>
          <a:lstStyle>
            <a:lvl1pPr marL="0" indent="0" algn="ctr">
              <a:buNone/>
              <a:defRPr sz="1000" b="0"/>
            </a:lvl1pPr>
          </a:lstStyle>
          <a:p>
            <a:pPr lvl="0"/>
            <a:r>
              <a:rPr lang="en-US" dirty="0"/>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627053" y="2795270"/>
            <a:ext cx="1600200" cy="381000"/>
          </a:xfrm>
        </p:spPr>
        <p:txBody>
          <a:bodyPr/>
          <a:lstStyle>
            <a:lvl1pPr marL="0" indent="0" algn="ctr">
              <a:buNone/>
              <a:defRPr sz="1000" b="1">
                <a:solidFill>
                  <a:schemeClr val="tx2"/>
                </a:solidFill>
              </a:defRPr>
            </a:lvl1pPr>
          </a:lstStyle>
          <a:p>
            <a:pPr lvl="0"/>
            <a:r>
              <a:rPr lang="en-US" dirty="0"/>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627053" y="3181350"/>
            <a:ext cx="1600200" cy="1366520"/>
          </a:xfrm>
        </p:spPr>
        <p:txBody>
          <a:bodyPr/>
          <a:lstStyle>
            <a:lvl1pPr marL="0" indent="0" algn="ctr">
              <a:buNone/>
              <a:defRPr sz="1000" b="0"/>
            </a:lvl1pPr>
          </a:lstStyle>
          <a:p>
            <a:pPr lvl="0"/>
            <a:r>
              <a:rPr lang="en-US" dirty="0"/>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6940451" y="590550"/>
            <a:ext cx="1600200" cy="381000"/>
          </a:xfrm>
        </p:spPr>
        <p:txBody>
          <a:bodyPr/>
          <a:lstStyle>
            <a:lvl1pPr marL="0" indent="0" algn="ctr">
              <a:buNone/>
              <a:defRPr sz="1000" b="1">
                <a:solidFill>
                  <a:schemeClr val="tx2"/>
                </a:solidFill>
              </a:defRPr>
            </a:lvl1pPr>
          </a:lstStyle>
          <a:p>
            <a:pPr lvl="0"/>
            <a:r>
              <a:rPr lang="en-US" dirty="0"/>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6940451" y="976630"/>
            <a:ext cx="1600200" cy="1366520"/>
          </a:xfrm>
        </p:spPr>
        <p:txBody>
          <a:bodyPr/>
          <a:lstStyle>
            <a:lvl1pPr marL="0" indent="0" algn="ctr">
              <a:buNone/>
              <a:defRPr sz="1000" b="0"/>
            </a:lvl1pPr>
          </a:lstStyle>
          <a:p>
            <a:pPr lvl="0"/>
            <a:r>
              <a:rPr lang="en-US" dirty="0"/>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4846126" y="2795270"/>
            <a:ext cx="1600200" cy="381000"/>
          </a:xfrm>
        </p:spPr>
        <p:txBody>
          <a:bodyPr/>
          <a:lstStyle>
            <a:lvl1pPr marL="0" indent="0" algn="ctr">
              <a:buNone/>
              <a:defRPr sz="1000" b="1">
                <a:solidFill>
                  <a:schemeClr val="tx2"/>
                </a:solidFill>
              </a:defRPr>
            </a:lvl1pPr>
          </a:lstStyle>
          <a:p>
            <a:pPr lvl="0"/>
            <a:r>
              <a:rPr lang="en-US" dirty="0"/>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4846126" y="3181350"/>
            <a:ext cx="1600200" cy="1366520"/>
          </a:xfrm>
        </p:spPr>
        <p:txBody>
          <a:bodyPr/>
          <a:lstStyle>
            <a:lvl1pPr marL="0" indent="0" algn="ctr">
              <a:buNone/>
              <a:defRPr sz="1000" b="0"/>
            </a:lvl1pPr>
          </a:lstStyle>
          <a:p>
            <a:pPr lvl="0"/>
            <a:r>
              <a:rPr lang="en-US" dirty="0"/>
              <a:t>Click to edit Master text styles</a:t>
            </a:r>
          </a:p>
        </p:txBody>
      </p:sp>
    </p:spTree>
    <p:extLst>
      <p:ext uri="{BB962C8B-B14F-4D97-AF65-F5344CB8AC3E}">
        <p14:creationId xmlns:p14="http://schemas.microsoft.com/office/powerpoint/2010/main" val="328539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a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15F70D-4E2D-693C-E5A2-6904BEDD6D90}"/>
              </a:ext>
            </a:extLst>
          </p:cNvPr>
          <p:cNvSpPr/>
          <p:nvPr userDrawn="1"/>
        </p:nvSpPr>
        <p:spPr bwMode="auto">
          <a:xfrm>
            <a:off x="0" y="1121465"/>
            <a:ext cx="9144000" cy="3507685"/>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descr="Background pattern&#10;&#10;AI-generated content may be incorrect.">
            <a:extLst>
              <a:ext uri="{FF2B5EF4-FFF2-40B4-BE49-F238E27FC236}">
                <a16:creationId xmlns:a16="http://schemas.microsoft.com/office/drawing/2014/main" id="{4458804E-152F-5627-5370-05F6FA842875}"/>
              </a:ext>
            </a:extLst>
          </p:cNvPr>
          <p:cNvPicPr>
            <a:picLocks noChangeAspect="1"/>
          </p:cNvPicPr>
          <p:nvPr userDrawn="1"/>
        </p:nvPicPr>
        <p:blipFill>
          <a:blip r:embed="rId2"/>
          <a:srcRect l="-1" t="21803" r="-1" b="10000"/>
          <a:stretch/>
        </p:blipFill>
        <p:spPr>
          <a:xfrm>
            <a:off x="0" y="1121465"/>
            <a:ext cx="9144000" cy="3507685"/>
          </a:xfrm>
          <a:prstGeom prst="rect">
            <a:avLst/>
          </a:prstGeom>
        </p:spPr>
      </p:pic>
      <p:cxnSp>
        <p:nvCxnSpPr>
          <p:cNvPr id="7" name="Straight Connector 6">
            <a:extLst>
              <a:ext uri="{FF2B5EF4-FFF2-40B4-BE49-F238E27FC236}">
                <a16:creationId xmlns:a16="http://schemas.microsoft.com/office/drawing/2014/main" id="{F066790F-5766-5443-520A-C89936D5202B}"/>
              </a:ext>
            </a:extLst>
          </p:cNvPr>
          <p:cNvCxnSpPr>
            <a:cxnSpLocks/>
          </p:cNvCxnSpPr>
          <p:nvPr userDrawn="1"/>
        </p:nvCxnSpPr>
        <p:spPr bwMode="auto">
          <a:xfrm flipV="1">
            <a:off x="4104560" y="1335778"/>
            <a:ext cx="0" cy="1450285"/>
          </a:xfrm>
          <a:prstGeom prst="line">
            <a:avLst/>
          </a:prstGeom>
          <a:solidFill>
            <a:schemeClr val="accent1"/>
          </a:solidFill>
          <a:ln w="101600" cap="flat" cmpd="sng" algn="ctr">
            <a:solidFill>
              <a:schemeClr val="tx2"/>
            </a:solidFill>
            <a:prstDash val="solid"/>
            <a:round/>
            <a:headEnd type="none" w="med" len="med"/>
            <a:tailEnd type="none" w="lg" len="sm"/>
          </a:ln>
          <a:effectLst/>
        </p:spPr>
      </p:cxnSp>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346074" y="1335777"/>
            <a:ext cx="3703320" cy="1450285"/>
          </a:xfrm>
          <a:solidFill>
            <a:schemeClr val="bg1"/>
          </a:solidFill>
        </p:spPr>
        <p:txBody>
          <a:bodyPr anchor="ctr"/>
          <a:lstStyle>
            <a:lvl1pPr marL="0" indent="0" algn="ctr">
              <a:buNone/>
              <a:defRPr sz="1600"/>
            </a:lvl1pPr>
          </a:lstStyle>
          <a:p>
            <a:r>
              <a:rPr lang="en-US" dirty="0"/>
              <a:t>Click icon to insert image</a:t>
            </a:r>
          </a:p>
        </p:txBody>
      </p:sp>
      <p:cxnSp>
        <p:nvCxnSpPr>
          <p:cNvPr id="10" name="Straight Connector 9">
            <a:extLst>
              <a:ext uri="{FF2B5EF4-FFF2-40B4-BE49-F238E27FC236}">
                <a16:creationId xmlns:a16="http://schemas.microsoft.com/office/drawing/2014/main" id="{C9B9D245-1EC7-DD7B-166E-97FDAE33083E}"/>
              </a:ext>
            </a:extLst>
          </p:cNvPr>
          <p:cNvCxnSpPr>
            <a:cxnSpLocks/>
          </p:cNvCxnSpPr>
          <p:nvPr userDrawn="1"/>
        </p:nvCxnSpPr>
        <p:spPr bwMode="auto">
          <a:xfrm flipV="1">
            <a:off x="4104560" y="2999686"/>
            <a:ext cx="0" cy="1450285"/>
          </a:xfrm>
          <a:prstGeom prst="line">
            <a:avLst/>
          </a:prstGeom>
          <a:solidFill>
            <a:schemeClr val="accent1"/>
          </a:solidFill>
          <a:ln w="101600" cap="flat" cmpd="sng" algn="ctr">
            <a:solidFill>
              <a:schemeClr val="tx2"/>
            </a:solidFill>
            <a:prstDash val="solid"/>
            <a:round/>
            <a:headEnd type="none" w="med" len="med"/>
            <a:tailEnd type="none" w="lg" len="sm"/>
          </a:ln>
          <a:effectLst/>
        </p:spPr>
      </p:cxnSp>
      <p:sp>
        <p:nvSpPr>
          <p:cNvPr id="11" name="Picture Placeholder 7">
            <a:extLst>
              <a:ext uri="{FF2B5EF4-FFF2-40B4-BE49-F238E27FC236}">
                <a16:creationId xmlns:a16="http://schemas.microsoft.com/office/drawing/2014/main" id="{15A61527-4862-08B6-EE14-5812D156D1F4}"/>
              </a:ext>
            </a:extLst>
          </p:cNvPr>
          <p:cNvSpPr>
            <a:spLocks noGrp="1"/>
          </p:cNvSpPr>
          <p:nvPr>
            <p:ph type="pic" sz="quarter" idx="18" hasCustomPrompt="1"/>
          </p:nvPr>
        </p:nvSpPr>
        <p:spPr>
          <a:xfrm>
            <a:off x="346074" y="2999685"/>
            <a:ext cx="3703320" cy="1450285"/>
          </a:xfrm>
          <a:solidFill>
            <a:schemeClr val="bg1"/>
          </a:solidFill>
        </p:spPr>
        <p:txBody>
          <a:bodyPr anchor="ctr"/>
          <a:lstStyle>
            <a:lvl1pPr marL="0" indent="0" algn="ctr">
              <a:buNone/>
              <a:defRPr sz="1600"/>
            </a:lvl1pPr>
          </a:lstStyle>
          <a:p>
            <a:r>
              <a:rPr lang="en-US" dirty="0"/>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4495800" y="1576070"/>
            <a:ext cx="4219856" cy="381000"/>
          </a:xfrm>
        </p:spPr>
        <p:txBody>
          <a:bodyPr/>
          <a:lstStyle>
            <a:lvl1pPr marL="0" indent="0" algn="l">
              <a:buNone/>
              <a:defRPr sz="1600" b="1">
                <a:solidFill>
                  <a:schemeClr val="tx2"/>
                </a:solidFill>
              </a:defRPr>
            </a:lvl1pPr>
          </a:lstStyle>
          <a:p>
            <a:pPr lvl="0"/>
            <a:r>
              <a:rPr lang="en-US" dirty="0"/>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4495800" y="1962150"/>
            <a:ext cx="4219856" cy="609600"/>
          </a:xfrm>
        </p:spPr>
        <p:txBody>
          <a:bodyPr/>
          <a:lstStyle>
            <a:lvl1pPr marL="0" indent="0" algn="l">
              <a:buNone/>
              <a:defRPr sz="1000" b="0"/>
            </a:lvl1pPr>
          </a:lstStyle>
          <a:p>
            <a:pPr lvl="0"/>
            <a:r>
              <a:rPr lang="en-US" dirty="0"/>
              <a:t>Click to edit Master text styles</a:t>
            </a:r>
          </a:p>
        </p:txBody>
      </p:sp>
      <p:sp>
        <p:nvSpPr>
          <p:cNvPr id="25" name="Text Placeholder 16">
            <a:extLst>
              <a:ext uri="{FF2B5EF4-FFF2-40B4-BE49-F238E27FC236}">
                <a16:creationId xmlns:a16="http://schemas.microsoft.com/office/drawing/2014/main" id="{60326F6C-CA30-5A40-CF17-52752544E097}"/>
              </a:ext>
            </a:extLst>
          </p:cNvPr>
          <p:cNvSpPr>
            <a:spLocks noGrp="1"/>
          </p:cNvSpPr>
          <p:nvPr>
            <p:ph type="body" sz="quarter" idx="19"/>
          </p:nvPr>
        </p:nvSpPr>
        <p:spPr>
          <a:xfrm>
            <a:off x="4495800" y="3257550"/>
            <a:ext cx="4219856" cy="381000"/>
          </a:xfrm>
        </p:spPr>
        <p:txBody>
          <a:bodyPr/>
          <a:lstStyle>
            <a:lvl1pPr marL="0" indent="0" algn="l">
              <a:buNone/>
              <a:defRPr sz="1600" b="1">
                <a:solidFill>
                  <a:schemeClr val="tx2"/>
                </a:solidFill>
              </a:defRPr>
            </a:lvl1pPr>
          </a:lstStyle>
          <a:p>
            <a:pPr lvl="0"/>
            <a:r>
              <a:rPr lang="en-US" dirty="0"/>
              <a:t>Click to edit Master text styles</a:t>
            </a:r>
          </a:p>
        </p:txBody>
      </p:sp>
      <p:sp>
        <p:nvSpPr>
          <p:cNvPr id="26" name="Text Placeholder 16">
            <a:extLst>
              <a:ext uri="{FF2B5EF4-FFF2-40B4-BE49-F238E27FC236}">
                <a16:creationId xmlns:a16="http://schemas.microsoft.com/office/drawing/2014/main" id="{DB4A33BF-AE46-9B52-DE9B-463C2D4B7AEC}"/>
              </a:ext>
            </a:extLst>
          </p:cNvPr>
          <p:cNvSpPr>
            <a:spLocks noGrp="1"/>
          </p:cNvSpPr>
          <p:nvPr>
            <p:ph type="body" sz="quarter" idx="20"/>
          </p:nvPr>
        </p:nvSpPr>
        <p:spPr>
          <a:xfrm>
            <a:off x="4495800" y="3643630"/>
            <a:ext cx="4219856" cy="609600"/>
          </a:xfrm>
        </p:spPr>
        <p:txBody>
          <a:bodyPr/>
          <a:lstStyle>
            <a:lvl1pPr marL="0" indent="0" algn="l">
              <a:buNone/>
              <a:defRPr sz="1000" b="0"/>
            </a:lvl1pPr>
          </a:lstStyle>
          <a:p>
            <a:pPr lvl="0"/>
            <a:r>
              <a:rPr lang="en-US" dirty="0"/>
              <a:t>Click to edit Master text styles</a:t>
            </a:r>
          </a:p>
        </p:txBody>
      </p:sp>
      <p:sp>
        <p:nvSpPr>
          <p:cNvPr id="27" name="Title 1">
            <a:extLst>
              <a:ext uri="{FF2B5EF4-FFF2-40B4-BE49-F238E27FC236}">
                <a16:creationId xmlns:a16="http://schemas.microsoft.com/office/drawing/2014/main" id="{36DD5C0C-7F0A-6562-4C3F-34AF6291DD7A}"/>
              </a:ext>
            </a:extLst>
          </p:cNvPr>
          <p:cNvSpPr>
            <a:spLocks noGrp="1"/>
          </p:cNvSpPr>
          <p:nvPr>
            <p:ph type="title"/>
          </p:nvPr>
        </p:nvSpPr>
        <p:spPr>
          <a:xfrm>
            <a:off x="346074" y="366464"/>
            <a:ext cx="8468551" cy="593393"/>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13670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46888" y="1276350"/>
            <a:ext cx="8567738"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2"/>
          <p:cNvSpPr>
            <a:spLocks noGrp="1" noChangeArrowheads="1"/>
          </p:cNvSpPr>
          <p:nvPr>
            <p:ph type="title"/>
          </p:nvPr>
        </p:nvSpPr>
        <p:spPr bwMode="auto">
          <a:xfrm>
            <a:off x="246888" y="371475"/>
            <a:ext cx="8567738"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6" name="Slide Number Placeholder 5"/>
          <p:cNvSpPr txBox="1">
            <a:spLocks/>
          </p:cNvSpPr>
          <p:nvPr userDrawn="1"/>
        </p:nvSpPr>
        <p:spPr>
          <a:xfrm>
            <a:off x="8382000" y="4812506"/>
            <a:ext cx="533400" cy="273844"/>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51221C86-548F-ED48-B57A-2AF14FA05D94}" type="slidenum">
              <a:rPr lang="en-US" sz="800" smtClean="0">
                <a:solidFill>
                  <a:schemeClr val="tx2"/>
                </a:solidFill>
                <a:latin typeface="+mn-lt"/>
                <a:cs typeface="Arial"/>
              </a:rPr>
              <a:pPr algn="r"/>
              <a:t>‹#›</a:t>
            </a:fld>
            <a:endParaRPr lang="en-US" sz="800" dirty="0">
              <a:solidFill>
                <a:schemeClr val="tx2"/>
              </a:solidFill>
              <a:latin typeface="+mn-lt"/>
              <a:cs typeface="Arial"/>
            </a:endParaRPr>
          </a:p>
        </p:txBody>
      </p:sp>
      <p:sp>
        <p:nvSpPr>
          <p:cNvPr id="2" name="TextBox 1">
            <a:extLst>
              <a:ext uri="{FF2B5EF4-FFF2-40B4-BE49-F238E27FC236}">
                <a16:creationId xmlns:a16="http://schemas.microsoft.com/office/drawing/2014/main" id="{033F8817-2190-D4C9-9888-6BA4D12C0234}"/>
              </a:ext>
            </a:extLst>
          </p:cNvPr>
          <p:cNvSpPr txBox="1"/>
          <p:nvPr userDrawn="1"/>
        </p:nvSpPr>
        <p:spPr>
          <a:xfrm>
            <a:off x="254594" y="4847621"/>
            <a:ext cx="5993806" cy="246221"/>
          </a:xfrm>
          <a:prstGeom prst="rect">
            <a:avLst/>
          </a:prstGeom>
          <a:noFill/>
        </p:spPr>
        <p:txBody>
          <a:bodyPr wrap="square" rtlCol="0">
            <a:spAutoFit/>
          </a:bodyPr>
          <a:lstStyle/>
          <a:p>
            <a:pPr algn="l">
              <a:spcAft>
                <a:spcPts val="1200"/>
              </a:spcAft>
            </a:pPr>
            <a:r>
              <a:rPr lang="en-US" sz="1000" b="1" dirty="0">
                <a:solidFill>
                  <a:schemeClr val="tx2"/>
                </a:solidFill>
                <a:latin typeface="+mn-lt"/>
                <a:cs typeface="Arial" panose="020B0604020202020204" pitchFamily="34" charset="0"/>
              </a:rPr>
              <a:t>FEDERAL RESERVE EDUCATION   </a:t>
            </a:r>
            <a:r>
              <a:rPr lang="en-US" sz="1000" b="1" dirty="0">
                <a:solidFill>
                  <a:schemeClr val="accent1"/>
                </a:solidFill>
                <a:latin typeface="+mn-lt"/>
                <a:cs typeface="Arial" panose="020B0604020202020204" pitchFamily="34" charset="0"/>
              </a:rPr>
              <a:t>|</a:t>
            </a:r>
            <a:r>
              <a:rPr lang="en-US" sz="1000" b="1" dirty="0">
                <a:solidFill>
                  <a:schemeClr val="tx2"/>
                </a:solidFill>
                <a:latin typeface="+mn-lt"/>
                <a:cs typeface="Arial" panose="020B0604020202020204" pitchFamily="34" charset="0"/>
              </a:rPr>
              <a:t>   FRE.ORG  |  KEYS 6.5: CREDIT CARDS—TOTAL FRENEMY </a:t>
            </a:r>
          </a:p>
        </p:txBody>
      </p:sp>
    </p:spTree>
  </p:cSld>
  <p:clrMap bg1="lt1" tx1="dk1" bg2="lt2" tx2="dk2" accent1="accent1" accent2="accent2" accent3="accent3" accent4="accent4" accent5="accent5" accent6="accent6" hlink="hlink" folHlink="folHlink"/>
  <p:sldLayoutIdLst>
    <p:sldLayoutId id="2147483983" r:id="rId1"/>
    <p:sldLayoutId id="2147483986" r:id="rId2"/>
    <p:sldLayoutId id="2147483925" r:id="rId3"/>
    <p:sldLayoutId id="2147483926" r:id="rId4"/>
    <p:sldLayoutId id="2147483928" r:id="rId5"/>
    <p:sldLayoutId id="2147483967" r:id="rId6"/>
    <p:sldLayoutId id="2147483969" r:id="rId7"/>
    <p:sldLayoutId id="2147483987" r:id="rId8"/>
    <p:sldLayoutId id="2147483974" r:id="rId9"/>
    <p:sldLayoutId id="2147483968" r:id="rId10"/>
    <p:sldLayoutId id="2147483971" r:id="rId11"/>
    <p:sldLayoutId id="2147483989" r:id="rId12"/>
    <p:sldLayoutId id="2147483990" r:id="rId13"/>
    <p:sldLayoutId id="2147483988" r:id="rId14"/>
    <p:sldLayoutId id="2147483966" r:id="rId15"/>
    <p:sldLayoutId id="2147483936" r:id="rId16"/>
    <p:sldLayoutId id="2147483991" r:id="rId17"/>
    <p:sldLayoutId id="2147483992" r:id="rId18"/>
  </p:sldLayoutIdLst>
  <p:hf sldNum="0" hdr="0" ftr="0" dt="0"/>
  <p:txStyles>
    <p:title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p:titleStyle>
    <p:bodyStyle>
      <a:lvl1pPr marL="256032" indent="-256032" algn="l" rtl="0" eaLnBrk="1" fontAlgn="base" hangingPunct="1">
        <a:spcBef>
          <a:spcPts val="0"/>
        </a:spcBef>
        <a:spcAft>
          <a:spcPts val="1200"/>
        </a:spcAft>
        <a:buClr>
          <a:schemeClr val="tx1"/>
        </a:buClr>
        <a:buSzPct val="125000"/>
        <a:buFont typeface="Arial"/>
        <a:buChar char="•"/>
        <a:defRPr sz="2000">
          <a:solidFill>
            <a:schemeClr val="tx1"/>
          </a:solidFill>
          <a:latin typeface="+mn-lt"/>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mn-lt"/>
          <a:ea typeface="+mn-ea"/>
          <a:cs typeface="Arial"/>
        </a:defRPr>
      </a:lvl2pPr>
      <a:lvl3pPr marL="1143000" indent="-228600" algn="l" rtl="0" eaLnBrk="1" fontAlgn="base" hangingPunct="1">
        <a:spcBef>
          <a:spcPct val="20000"/>
        </a:spcBef>
        <a:spcAft>
          <a:spcPct val="0"/>
        </a:spcAft>
        <a:buClr>
          <a:schemeClr val="tx1"/>
        </a:buClr>
        <a:buFont typeface="Times"/>
        <a:buChar char="•"/>
        <a:defRPr sz="1600">
          <a:solidFill>
            <a:schemeClr val="tx1"/>
          </a:solidFill>
          <a:latin typeface="+mn-lt"/>
          <a:ea typeface="+mn-ea"/>
          <a:cs typeface="Arial"/>
        </a:defRPr>
      </a:lvl3pPr>
      <a:lvl4pPr marL="1600200" indent="-228600" algn="l" rtl="0" eaLnBrk="1" fontAlgn="base" hangingPunct="1">
        <a:spcBef>
          <a:spcPct val="20000"/>
        </a:spcBef>
        <a:spcAft>
          <a:spcPct val="0"/>
        </a:spcAft>
        <a:buClr>
          <a:schemeClr val="tx1"/>
        </a:buClr>
        <a:buFont typeface="Lucida Grande"/>
        <a:buChar char="−"/>
        <a:defRPr sz="1400">
          <a:solidFill>
            <a:schemeClr val="tx1"/>
          </a:solidFill>
          <a:latin typeface="+mn-lt"/>
          <a:ea typeface="+mn-ea"/>
          <a:cs typeface="Arial"/>
        </a:defRPr>
      </a:lvl4pPr>
      <a:lvl5pPr marL="2057400" indent="-228600" algn="l" rtl="0" eaLnBrk="1" fontAlgn="base" hangingPunct="1">
        <a:spcBef>
          <a:spcPct val="20000"/>
        </a:spcBef>
        <a:spcAft>
          <a:spcPct val="0"/>
        </a:spcAft>
        <a:buClr>
          <a:schemeClr val="tx1"/>
        </a:buClr>
        <a:defRPr sz="1400">
          <a:solidFill>
            <a:schemeClr val="tx1"/>
          </a:solidFill>
          <a:latin typeface="+mn-lt"/>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3104" userDrawn="1">
          <p15:clr>
            <a:srgbClr val="F26B43"/>
          </p15:clr>
        </p15:guide>
        <p15:guide id="3" pos="218" userDrawn="1">
          <p15:clr>
            <a:srgbClr val="F26B43"/>
          </p15:clr>
        </p15:guide>
        <p15:guide id="4" pos="5541" userDrawn="1">
          <p15:clr>
            <a:srgbClr val="F26B43"/>
          </p15:clr>
        </p15:guide>
        <p15:guide id="5" orient="horz" pos="225" userDrawn="1">
          <p15:clr>
            <a:srgbClr val="F26B43"/>
          </p15:clr>
        </p15:guide>
        <p15:guide id="6" orient="horz" pos="1620" userDrawn="1">
          <p15:clr>
            <a:srgbClr val="F26B43"/>
          </p15:clr>
        </p15:guide>
        <p15:guide id="7" orient="horz" pos="1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www.consumerfinance.gov/consumer-tools/credit-cards/answers/basics/"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federalreserve.gov/releases/g19/current/#fn5a"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infogram.com/1p5lzng7n7jy6zsp0rpj51qm5gu39qldgr3"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consumerfinance.gov/data-research/consumer-credit-trends/credit-cards/origination-activity/"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ftc.gov/reports/consumer-sentinel-network-data-book-2024"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www.youtube.com/embed/L5qlbISOAGA?start=1&amp;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federalreserve.gov/releases/g19/current/#fn5a"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bankrate.com/credit-cards/tools/minimum-payment-calculator/"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FC7E9-A62A-B49F-4973-EF2F54D5D2A4}"/>
              </a:ext>
            </a:extLst>
          </p:cNvPr>
          <p:cNvSpPr>
            <a:spLocks noGrp="1"/>
          </p:cNvSpPr>
          <p:nvPr>
            <p:ph type="ctrTitle"/>
          </p:nvPr>
        </p:nvSpPr>
        <p:spPr/>
        <p:txBody>
          <a:bodyPr/>
          <a:lstStyle/>
          <a:p>
            <a:r>
              <a:rPr lang="en-US" dirty="0"/>
              <a:t>Credit Cards – Total Frenemy?</a:t>
            </a:r>
          </a:p>
        </p:txBody>
      </p:sp>
      <p:sp>
        <p:nvSpPr>
          <p:cNvPr id="6" name="Subtitle 5">
            <a:extLst>
              <a:ext uri="{FF2B5EF4-FFF2-40B4-BE49-F238E27FC236}">
                <a16:creationId xmlns:a16="http://schemas.microsoft.com/office/drawing/2014/main" id="{9A7E567E-8A4D-6935-BE31-7593BB2BDDDD}"/>
              </a:ext>
            </a:extLst>
          </p:cNvPr>
          <p:cNvSpPr>
            <a:spLocks noGrp="1"/>
          </p:cNvSpPr>
          <p:nvPr>
            <p:ph type="body" sz="quarter" idx="10"/>
          </p:nvPr>
        </p:nvSpPr>
        <p:spPr/>
        <p:txBody>
          <a:bodyPr/>
          <a:lstStyle/>
          <a:p>
            <a:r>
              <a:rPr lang="en-US" dirty="0">
                <a:latin typeface="+mj-lt"/>
              </a:rPr>
              <a:t>Slides for Keys to Financial Success Lesson 6.5</a:t>
            </a:r>
          </a:p>
        </p:txBody>
      </p:sp>
      <p:sp>
        <p:nvSpPr>
          <p:cNvPr id="2" name="Title 6">
            <a:extLst>
              <a:ext uri="{FF2B5EF4-FFF2-40B4-BE49-F238E27FC236}">
                <a16:creationId xmlns:a16="http://schemas.microsoft.com/office/drawing/2014/main" id="{2693C8DC-6232-C653-1597-01C0F833CC99}"/>
              </a:ext>
            </a:extLst>
          </p:cNvPr>
          <p:cNvSpPr txBox="1">
            <a:spLocks/>
          </p:cNvSpPr>
          <p:nvPr/>
        </p:nvSpPr>
        <p:spPr bwMode="auto">
          <a:xfrm>
            <a:off x="152400" y="-859735"/>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Title Slide</a:t>
            </a:r>
          </a:p>
        </p:txBody>
      </p:sp>
    </p:spTree>
    <p:extLst>
      <p:ext uri="{BB962C8B-B14F-4D97-AF65-F5344CB8AC3E}">
        <p14:creationId xmlns:p14="http://schemas.microsoft.com/office/powerpoint/2010/main" val="253888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F74A3-7DB8-A228-5885-070102F84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0C04C-B052-7814-CA05-CD72AE8075D9}"/>
              </a:ext>
            </a:extLst>
          </p:cNvPr>
          <p:cNvSpPr>
            <a:spLocks noGrp="1"/>
          </p:cNvSpPr>
          <p:nvPr>
            <p:ph type="title"/>
          </p:nvPr>
        </p:nvSpPr>
        <p:spPr>
          <a:xfrm>
            <a:off x="228600" y="394970"/>
            <a:ext cx="8567738" cy="857250"/>
          </a:xfrm>
        </p:spPr>
        <p:txBody>
          <a:bodyPr/>
          <a:lstStyle/>
          <a:p>
            <a:r>
              <a:rPr lang="en-US" b="0" dirty="0"/>
              <a:t>If you pay your credit card bill in full each month, you can usually avoid paying interest.</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1B9822AE-7C7A-E0B9-2892-13A1A0E9FADA}"/>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C5DBC39D-0772-B2D3-66D3-B70576B1D743}"/>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1C3443DF-5284-7A40-DB3A-930BE44F2536}"/>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8A595CB3-72F6-584C-4A70-BE010EC97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571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17E3-6130-9F96-2965-2057A9E1C58A}"/>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1ED6A388-CF4F-BBD8-0D4A-0D92BF3D61CF}"/>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#3 Answer</a:t>
            </a:r>
          </a:p>
        </p:txBody>
      </p:sp>
      <p:sp>
        <p:nvSpPr>
          <p:cNvPr id="3" name="Title 2">
            <a:extLst>
              <a:ext uri="{FF2B5EF4-FFF2-40B4-BE49-F238E27FC236}">
                <a16:creationId xmlns:a16="http://schemas.microsoft.com/office/drawing/2014/main" id="{A1840C5F-AFCB-96BF-D18A-97C69C661ACB}"/>
              </a:ext>
            </a:extLst>
          </p:cNvPr>
          <p:cNvSpPr>
            <a:spLocks noGrp="1"/>
          </p:cNvSpPr>
          <p:nvPr>
            <p:ph type="title"/>
          </p:nvPr>
        </p:nvSpPr>
        <p:spPr/>
        <p:txBody>
          <a:bodyPr/>
          <a:lstStyle/>
          <a:p>
            <a:r>
              <a:rPr lang="en-US" dirty="0">
                <a:solidFill>
                  <a:srgbClr val="00B050"/>
                </a:solidFill>
              </a:rPr>
              <a:t>Agree</a:t>
            </a:r>
          </a:p>
        </p:txBody>
      </p:sp>
      <p:sp>
        <p:nvSpPr>
          <p:cNvPr id="2" name="Content Placeholder 1">
            <a:extLst>
              <a:ext uri="{FF2B5EF4-FFF2-40B4-BE49-F238E27FC236}">
                <a16:creationId xmlns:a16="http://schemas.microsoft.com/office/drawing/2014/main" id="{75178574-A968-AE09-57E3-211152528922}"/>
              </a:ext>
            </a:extLst>
          </p:cNvPr>
          <p:cNvSpPr>
            <a:spLocks noGrp="1"/>
          </p:cNvSpPr>
          <p:nvPr>
            <p:ph idx="1"/>
          </p:nvPr>
        </p:nvSpPr>
        <p:spPr/>
        <p:txBody>
          <a:bodyPr/>
          <a:lstStyle/>
          <a:p>
            <a:r>
              <a:rPr lang="en-US" dirty="0"/>
              <a:t>Most credit cards offer a </a:t>
            </a:r>
            <a:r>
              <a:rPr lang="en-US" b="1" dirty="0"/>
              <a:t>grace period</a:t>
            </a:r>
            <a:r>
              <a:rPr lang="en-US" dirty="0"/>
              <a:t>, meaning no interest on purchases if the statement balance is paid in full.</a:t>
            </a:r>
          </a:p>
          <a:p>
            <a:endParaRPr lang="en-US" sz="1000" dirty="0"/>
          </a:p>
          <a:p>
            <a:pPr marL="0" indent="0">
              <a:buNone/>
            </a:pPr>
            <a:endParaRPr lang="en-US" sz="1000" dirty="0"/>
          </a:p>
          <a:p>
            <a:pPr marL="0" indent="0">
              <a:buNone/>
            </a:pPr>
            <a:endParaRPr lang="en-US" sz="1000" dirty="0"/>
          </a:p>
          <a:p>
            <a:pPr marL="0" indent="0">
              <a:buNone/>
            </a:pPr>
            <a:endParaRPr lang="en-US" sz="1000" dirty="0"/>
          </a:p>
          <a:p>
            <a:pPr marL="0" indent="0">
              <a:buNone/>
            </a:pPr>
            <a:endParaRPr lang="en-US" sz="1000" dirty="0"/>
          </a:p>
          <a:p>
            <a:pPr marL="0" indent="0">
              <a:buNone/>
            </a:pPr>
            <a:r>
              <a:rPr lang="en-US" sz="1000" dirty="0"/>
              <a:t>Source: </a:t>
            </a:r>
            <a:r>
              <a:rPr lang="en-US" sz="1000" u="sng" dirty="0">
                <a:hlinkClick r:id="rId2"/>
              </a:rPr>
              <a:t>https://www.consumerfinance.gov/consumer-tools/credit-cards/answers/basics/</a:t>
            </a:r>
            <a:br>
              <a:rPr lang="en-US" dirty="0"/>
            </a:br>
            <a:endParaRPr lang="en-US" dirty="0"/>
          </a:p>
        </p:txBody>
      </p:sp>
    </p:spTree>
    <p:extLst>
      <p:ext uri="{BB962C8B-B14F-4D97-AF65-F5344CB8AC3E}">
        <p14:creationId xmlns:p14="http://schemas.microsoft.com/office/powerpoint/2010/main" val="95516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4B3A-9C8D-EA5D-072D-147C7569C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A2A4E-E0CF-48F2-F637-DB79D7E61261}"/>
              </a:ext>
            </a:extLst>
          </p:cNvPr>
          <p:cNvSpPr>
            <a:spLocks noGrp="1"/>
          </p:cNvSpPr>
          <p:nvPr>
            <p:ph type="title"/>
          </p:nvPr>
        </p:nvSpPr>
        <p:spPr>
          <a:xfrm>
            <a:off x="228600" y="394970"/>
            <a:ext cx="8567738" cy="857250"/>
          </a:xfrm>
        </p:spPr>
        <p:txBody>
          <a:bodyPr/>
          <a:lstStyle/>
          <a:p>
            <a:r>
              <a:rPr lang="en-US" b="0" dirty="0"/>
              <a:t>Americans owe more than 1 trillion dollars in revolving credit card debt.</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D6ABF27D-E5A1-FDF5-D00F-150217E09188}"/>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296B0309-AAE6-9B8E-BACE-753EA758CE9B}"/>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E5817661-3251-1315-9171-64B73C67F0B7}"/>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E693AD48-3086-E34D-8070-5056953B4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707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5D583-E3B3-BBC5-338F-D850B7E2575D}"/>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3EC29E97-8B77-C910-C187-727B1D87F719}"/>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#4 Answer</a:t>
            </a:r>
          </a:p>
        </p:txBody>
      </p:sp>
      <p:sp>
        <p:nvSpPr>
          <p:cNvPr id="3" name="Title 2">
            <a:extLst>
              <a:ext uri="{FF2B5EF4-FFF2-40B4-BE49-F238E27FC236}">
                <a16:creationId xmlns:a16="http://schemas.microsoft.com/office/drawing/2014/main" id="{11F51B2B-0910-6424-E526-03225D94EE1A}"/>
              </a:ext>
            </a:extLst>
          </p:cNvPr>
          <p:cNvSpPr>
            <a:spLocks noGrp="1"/>
          </p:cNvSpPr>
          <p:nvPr>
            <p:ph type="title"/>
          </p:nvPr>
        </p:nvSpPr>
        <p:spPr/>
        <p:txBody>
          <a:bodyPr/>
          <a:lstStyle/>
          <a:p>
            <a:r>
              <a:rPr lang="en-US" dirty="0">
                <a:solidFill>
                  <a:srgbClr val="00B050"/>
                </a:solidFill>
              </a:rPr>
              <a:t>Agree</a:t>
            </a:r>
          </a:p>
        </p:txBody>
      </p:sp>
      <p:sp>
        <p:nvSpPr>
          <p:cNvPr id="2" name="Content Placeholder 1">
            <a:extLst>
              <a:ext uri="{FF2B5EF4-FFF2-40B4-BE49-F238E27FC236}">
                <a16:creationId xmlns:a16="http://schemas.microsoft.com/office/drawing/2014/main" id="{BC28E71B-1FBF-67CB-49A0-D5F3C0696CA3}"/>
              </a:ext>
            </a:extLst>
          </p:cNvPr>
          <p:cNvSpPr>
            <a:spLocks noGrp="1"/>
          </p:cNvSpPr>
          <p:nvPr>
            <p:ph idx="1"/>
          </p:nvPr>
        </p:nvSpPr>
        <p:spPr/>
        <p:txBody>
          <a:bodyPr/>
          <a:lstStyle/>
          <a:p>
            <a:r>
              <a:rPr lang="en-US" dirty="0"/>
              <a:t>Americans added $8.5 billion to their credit card balances in February 2026, bringing the total amount owed to over $1.3 trillion. </a:t>
            </a:r>
            <a:endParaRPr lang="en-US" sz="1000" dirty="0"/>
          </a:p>
          <a:p>
            <a:pPr marL="0" indent="0">
              <a:buNone/>
            </a:pPr>
            <a:endParaRPr lang="en-US" sz="1000" dirty="0"/>
          </a:p>
          <a:p>
            <a:pPr marL="0" indent="0">
              <a:buNone/>
            </a:pPr>
            <a:endParaRPr lang="en-US" sz="1000" dirty="0"/>
          </a:p>
          <a:p>
            <a:pPr marL="0" indent="0">
              <a:buNone/>
            </a:pPr>
            <a:endParaRPr lang="en-US" sz="1000" dirty="0"/>
          </a:p>
          <a:p>
            <a:pPr marL="0" indent="0">
              <a:buNone/>
            </a:pPr>
            <a:endParaRPr lang="en-US" sz="1000" dirty="0"/>
          </a:p>
          <a:p>
            <a:pPr marL="0" indent="0">
              <a:buNone/>
            </a:pPr>
            <a:r>
              <a:rPr lang="en-US" sz="1000" dirty="0"/>
              <a:t>Source: </a:t>
            </a:r>
            <a:r>
              <a:rPr lang="en-US" sz="1000" u="sng" dirty="0">
                <a:hlinkClick r:id="rId2"/>
              </a:rPr>
              <a:t>https://www.federalreserve.gov/releases/g19/current/#fn5a</a:t>
            </a:r>
            <a:br>
              <a:rPr lang="en-US" dirty="0"/>
            </a:br>
            <a:endParaRPr lang="en-US" dirty="0"/>
          </a:p>
        </p:txBody>
      </p:sp>
    </p:spTree>
    <p:extLst>
      <p:ext uri="{BB962C8B-B14F-4D97-AF65-F5344CB8AC3E}">
        <p14:creationId xmlns:p14="http://schemas.microsoft.com/office/powerpoint/2010/main" val="92193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ACADC2F-F0FF-0194-6D71-01AAB50CDDD7}"/>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#4 Answer (continued)</a:t>
            </a:r>
          </a:p>
        </p:txBody>
      </p:sp>
      <p:sp>
        <p:nvSpPr>
          <p:cNvPr id="3" name="Title 2">
            <a:extLst>
              <a:ext uri="{FF2B5EF4-FFF2-40B4-BE49-F238E27FC236}">
                <a16:creationId xmlns:a16="http://schemas.microsoft.com/office/drawing/2014/main" id="{1DF98B7A-D34F-AF00-B58C-74F69D4A7094}"/>
              </a:ext>
            </a:extLst>
          </p:cNvPr>
          <p:cNvSpPr>
            <a:spLocks noGrp="1"/>
          </p:cNvSpPr>
          <p:nvPr>
            <p:ph type="title"/>
          </p:nvPr>
        </p:nvSpPr>
        <p:spPr/>
        <p:txBody>
          <a:bodyPr/>
          <a:lstStyle/>
          <a:p>
            <a:r>
              <a:rPr lang="en-US" dirty="0"/>
              <a:t>Average Credit Card Debt by Generation, 2012 to 2025</a:t>
            </a:r>
          </a:p>
        </p:txBody>
      </p:sp>
      <p:pic>
        <p:nvPicPr>
          <p:cNvPr id="3074" name="Picture 2">
            <a:extLst>
              <a:ext uri="{FF2B5EF4-FFF2-40B4-BE49-F238E27FC236}">
                <a16:creationId xmlns:a16="http://schemas.microsoft.com/office/drawing/2014/main" id="{4E19DA81-B0B7-D02F-9530-A3BC3B55CC9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47750"/>
            <a:ext cx="3735387" cy="3499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419FB7-AFE8-E4C8-2ADF-7CF7145677B2}"/>
              </a:ext>
            </a:extLst>
          </p:cNvPr>
          <p:cNvSpPr txBox="1"/>
          <p:nvPr/>
        </p:nvSpPr>
        <p:spPr>
          <a:xfrm>
            <a:off x="6553200" y="3562350"/>
            <a:ext cx="2185226" cy="553998"/>
          </a:xfrm>
          <a:prstGeom prst="rect">
            <a:avLst/>
          </a:prstGeom>
          <a:noFill/>
        </p:spPr>
        <p:txBody>
          <a:bodyPr wrap="square" rtlCol="0">
            <a:spAutoFit/>
          </a:bodyPr>
          <a:lstStyle/>
          <a:p>
            <a:pPr>
              <a:spcAft>
                <a:spcPts val="1200"/>
              </a:spcAft>
            </a:pPr>
            <a:r>
              <a:rPr lang="en-US" sz="1000" dirty="0">
                <a:latin typeface="+mj-lt"/>
              </a:rPr>
              <a:t>Source: </a:t>
            </a:r>
            <a:r>
              <a:rPr lang="en-US" sz="1000" u="sng" dirty="0">
                <a:latin typeface="+mj-lt"/>
                <a:hlinkClick r:id="rId3"/>
              </a:rPr>
              <a:t>https://infogram.com/1p5lzng7n7jy6zsp0rpj51qm5gu39qldgr3</a:t>
            </a:r>
            <a:endParaRPr lang="en-US" sz="1000" dirty="0">
              <a:latin typeface="+mj-lt"/>
              <a:cs typeface="Arial" panose="020B0604020202020204" pitchFamily="34" charset="0"/>
            </a:endParaRPr>
          </a:p>
        </p:txBody>
      </p:sp>
    </p:spTree>
    <p:extLst>
      <p:ext uri="{BB962C8B-B14F-4D97-AF65-F5344CB8AC3E}">
        <p14:creationId xmlns:p14="http://schemas.microsoft.com/office/powerpoint/2010/main" val="183611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60149-1A5F-CC6B-65D2-7CD26D91B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6BF17-6F06-67A9-FEE0-793C162FECF6}"/>
              </a:ext>
            </a:extLst>
          </p:cNvPr>
          <p:cNvSpPr>
            <a:spLocks noGrp="1"/>
          </p:cNvSpPr>
          <p:nvPr>
            <p:ph type="title"/>
          </p:nvPr>
        </p:nvSpPr>
        <p:spPr>
          <a:xfrm>
            <a:off x="228600" y="394970"/>
            <a:ext cx="8567738" cy="857250"/>
          </a:xfrm>
        </p:spPr>
        <p:txBody>
          <a:bodyPr/>
          <a:lstStyle/>
          <a:p>
            <a:r>
              <a:rPr lang="en-US" b="0" dirty="0"/>
              <a:t>Millions of new credit cards are opened in the U.S. every month.</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229B765A-15E2-FB80-B681-CC7BDBF3DE9A}"/>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43592C93-1ACB-0950-DE23-75224AC23404}"/>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817EA28B-9C49-EEFE-6CAA-7FFB2E6D106D}"/>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BE3F5D09-458D-EB91-8F37-126A976FF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757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9225E-F0BD-F2BB-6AF3-AACE2801A80F}"/>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35BC4DFF-8686-64C1-F952-296D02B32782}"/>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#5 Answer</a:t>
            </a:r>
          </a:p>
        </p:txBody>
      </p:sp>
      <p:sp>
        <p:nvSpPr>
          <p:cNvPr id="3" name="Title 2">
            <a:extLst>
              <a:ext uri="{FF2B5EF4-FFF2-40B4-BE49-F238E27FC236}">
                <a16:creationId xmlns:a16="http://schemas.microsoft.com/office/drawing/2014/main" id="{31A954CB-EDDF-D1CB-5846-E51C5B380D25}"/>
              </a:ext>
            </a:extLst>
          </p:cNvPr>
          <p:cNvSpPr>
            <a:spLocks noGrp="1"/>
          </p:cNvSpPr>
          <p:nvPr>
            <p:ph type="title"/>
          </p:nvPr>
        </p:nvSpPr>
        <p:spPr/>
        <p:txBody>
          <a:bodyPr/>
          <a:lstStyle/>
          <a:p>
            <a:r>
              <a:rPr lang="en-US" dirty="0">
                <a:solidFill>
                  <a:srgbClr val="00B050"/>
                </a:solidFill>
              </a:rPr>
              <a:t>Agree</a:t>
            </a:r>
          </a:p>
        </p:txBody>
      </p:sp>
      <p:sp>
        <p:nvSpPr>
          <p:cNvPr id="2" name="Content Placeholder 1">
            <a:extLst>
              <a:ext uri="{FF2B5EF4-FFF2-40B4-BE49-F238E27FC236}">
                <a16:creationId xmlns:a16="http://schemas.microsoft.com/office/drawing/2014/main" id="{873B8022-C4AA-EAA5-BF38-27490B01E9ED}"/>
              </a:ext>
            </a:extLst>
          </p:cNvPr>
          <p:cNvSpPr>
            <a:spLocks noGrp="1"/>
          </p:cNvSpPr>
          <p:nvPr>
            <p:ph idx="1"/>
          </p:nvPr>
        </p:nvSpPr>
        <p:spPr/>
        <p:txBody>
          <a:bodyPr/>
          <a:lstStyle/>
          <a:p>
            <a:r>
              <a:rPr lang="en-US" dirty="0"/>
              <a:t>In just one month, Americans opened 8.3 million new credit card accounts, and lenders approved over $45 billion in spending power on those new cards (July 2025). </a:t>
            </a:r>
          </a:p>
          <a:p>
            <a:r>
              <a:rPr lang="en-US" dirty="0"/>
              <a:t>This shows that credit cards are one of the fastest and easiest ways for consumers to access credit. </a:t>
            </a:r>
          </a:p>
          <a:p>
            <a:pPr marL="0" indent="0">
              <a:buNone/>
            </a:pPr>
            <a:endParaRPr lang="en-US" dirty="0"/>
          </a:p>
          <a:p>
            <a:pPr marL="0" indent="0">
              <a:buNone/>
            </a:pPr>
            <a:r>
              <a:rPr lang="en-US" sz="1000" dirty="0"/>
              <a:t>Source: </a:t>
            </a:r>
            <a:r>
              <a:rPr lang="en-US" sz="1000" u="sng" dirty="0">
                <a:hlinkClick r:id="rId2"/>
              </a:rPr>
              <a:t>https://www.consumerfinance.gov/data-research/consumer-credit-trends/credit-cards/origination-activity/</a:t>
            </a:r>
            <a:br>
              <a:rPr lang="en-US" dirty="0"/>
            </a:br>
            <a:br>
              <a:rPr lang="en-US" dirty="0"/>
            </a:br>
            <a:endParaRPr lang="en-US" dirty="0"/>
          </a:p>
        </p:txBody>
      </p:sp>
    </p:spTree>
    <p:extLst>
      <p:ext uri="{BB962C8B-B14F-4D97-AF65-F5344CB8AC3E}">
        <p14:creationId xmlns:p14="http://schemas.microsoft.com/office/powerpoint/2010/main" val="1151511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ACB1-BB03-8881-D3FD-5C25FE926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0ACC5-AA83-7BF3-5AC1-FF4210965DA3}"/>
              </a:ext>
            </a:extLst>
          </p:cNvPr>
          <p:cNvSpPr>
            <a:spLocks noGrp="1"/>
          </p:cNvSpPr>
          <p:nvPr>
            <p:ph type="title"/>
          </p:nvPr>
        </p:nvSpPr>
        <p:spPr>
          <a:xfrm>
            <a:off x="228600" y="394970"/>
            <a:ext cx="8567738" cy="857250"/>
          </a:xfrm>
        </p:spPr>
        <p:txBody>
          <a:bodyPr/>
          <a:lstStyle/>
          <a:p>
            <a:r>
              <a:rPr lang="en-US" b="0" dirty="0"/>
              <a:t>Credit card fraud can leave cardholders responsible for every dollar stolen. </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E2207EFE-0641-9FB7-1AF2-EAFB425EFA08}"/>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EDEF5759-C508-1B12-53F7-36A232153348}"/>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9E67EE28-C7DC-E504-0EFF-C90ADCD55728}"/>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13BC8CCD-E3C7-93C6-47BF-1D1E1306E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3050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6C7B-0C8A-DF28-6D64-4FFF2A3A8616}"/>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E74512DE-988C-C891-2BA7-E2EF1CC587EA}"/>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#6 Answer</a:t>
            </a:r>
          </a:p>
        </p:txBody>
      </p:sp>
      <p:sp>
        <p:nvSpPr>
          <p:cNvPr id="3" name="Title 2">
            <a:extLst>
              <a:ext uri="{FF2B5EF4-FFF2-40B4-BE49-F238E27FC236}">
                <a16:creationId xmlns:a16="http://schemas.microsoft.com/office/drawing/2014/main" id="{AE29BDAC-B2B5-5D8C-43CD-BAACF92EC8B6}"/>
              </a:ext>
            </a:extLst>
          </p:cNvPr>
          <p:cNvSpPr>
            <a:spLocks noGrp="1"/>
          </p:cNvSpPr>
          <p:nvPr>
            <p:ph type="title"/>
          </p:nvPr>
        </p:nvSpPr>
        <p:spPr/>
        <p:txBody>
          <a:bodyPr/>
          <a:lstStyle/>
          <a:p>
            <a:r>
              <a:rPr lang="en-US" dirty="0">
                <a:solidFill>
                  <a:srgbClr val="FF0000"/>
                </a:solidFill>
              </a:rPr>
              <a:t>Disagree</a:t>
            </a:r>
          </a:p>
        </p:txBody>
      </p:sp>
      <p:sp>
        <p:nvSpPr>
          <p:cNvPr id="2" name="Content Placeholder 1">
            <a:extLst>
              <a:ext uri="{FF2B5EF4-FFF2-40B4-BE49-F238E27FC236}">
                <a16:creationId xmlns:a16="http://schemas.microsoft.com/office/drawing/2014/main" id="{80201E47-B5EF-6C32-36B8-F8B5E03E83F7}"/>
              </a:ext>
            </a:extLst>
          </p:cNvPr>
          <p:cNvSpPr>
            <a:spLocks noGrp="1"/>
          </p:cNvSpPr>
          <p:nvPr>
            <p:ph idx="1"/>
          </p:nvPr>
        </p:nvSpPr>
        <p:spPr/>
        <p:txBody>
          <a:bodyPr/>
          <a:lstStyle/>
          <a:p>
            <a:r>
              <a:rPr lang="en-US" dirty="0"/>
              <a:t>The FTC received hundreds of thousands of reports of credit card-related identity theft, including stolen card information and new accounts opened in someone else’s name. </a:t>
            </a:r>
          </a:p>
          <a:p>
            <a:r>
              <a:rPr lang="en-US" dirty="0"/>
              <a:t>While fraud is common, federal law limits how much cardholders are responsible for unauthorized charges, which is one reason many consumers feel safer using credit cards for purchases. </a:t>
            </a:r>
          </a:p>
          <a:p>
            <a:endParaRPr lang="en-US" dirty="0"/>
          </a:p>
          <a:p>
            <a:pPr marL="0" indent="0">
              <a:buNone/>
            </a:pPr>
            <a:r>
              <a:rPr lang="en-US" sz="1000" dirty="0"/>
              <a:t>Source:</a:t>
            </a:r>
            <a:r>
              <a:rPr lang="en-US" sz="1000" b="1" dirty="0"/>
              <a:t> </a:t>
            </a:r>
            <a:r>
              <a:rPr lang="en-US" sz="1000" u="sng" dirty="0">
                <a:hlinkClick r:id="rId2"/>
              </a:rPr>
              <a:t>https://www.ftc.gov/reports/consumer-sentinel-network-data-book-2024</a:t>
            </a:r>
            <a:endParaRPr lang="en-US" sz="1000" dirty="0"/>
          </a:p>
          <a:p>
            <a:pPr marL="0" indent="0">
              <a:buNone/>
            </a:pPr>
            <a:br>
              <a:rPr lang="en-US" dirty="0"/>
            </a:br>
            <a:endParaRPr lang="en-US" dirty="0"/>
          </a:p>
        </p:txBody>
      </p:sp>
    </p:spTree>
    <p:extLst>
      <p:ext uri="{BB962C8B-B14F-4D97-AF65-F5344CB8AC3E}">
        <p14:creationId xmlns:p14="http://schemas.microsoft.com/office/powerpoint/2010/main" val="122879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F2A18-44D3-4C79-59EB-4653268FFDDA}"/>
              </a:ext>
            </a:extLst>
          </p:cNvPr>
          <p:cNvSpPr>
            <a:spLocks noGrp="1"/>
          </p:cNvSpPr>
          <p:nvPr>
            <p:ph type="title"/>
          </p:nvPr>
        </p:nvSpPr>
        <p:spPr/>
        <p:txBody>
          <a:bodyPr/>
          <a:lstStyle/>
          <a:p>
            <a:r>
              <a:rPr lang="en-US" dirty="0"/>
              <a:t>Credit Cards – Total Frenemy?</a:t>
            </a:r>
          </a:p>
        </p:txBody>
      </p:sp>
      <p:sp>
        <p:nvSpPr>
          <p:cNvPr id="2" name="Content Placeholder 1">
            <a:extLst>
              <a:ext uri="{FF2B5EF4-FFF2-40B4-BE49-F238E27FC236}">
                <a16:creationId xmlns:a16="http://schemas.microsoft.com/office/drawing/2014/main" id="{7767BA93-B31C-02BA-7533-B925E5765506}"/>
              </a:ext>
            </a:extLst>
          </p:cNvPr>
          <p:cNvSpPr>
            <a:spLocks noGrp="1"/>
          </p:cNvSpPr>
          <p:nvPr>
            <p:ph idx="1"/>
          </p:nvPr>
        </p:nvSpPr>
        <p:spPr>
          <a:xfrm>
            <a:off x="4530757" y="1352550"/>
            <a:ext cx="4014026" cy="3028950"/>
          </a:xfrm>
        </p:spPr>
        <p:txBody>
          <a:bodyPr/>
          <a:lstStyle/>
          <a:p>
            <a:pPr marL="0" indent="0">
              <a:buNone/>
            </a:pPr>
            <a:r>
              <a:rPr lang="en-US" b="1" dirty="0"/>
              <a:t>Frenemy: </a:t>
            </a:r>
            <a:r>
              <a:rPr lang="en-US" dirty="0"/>
              <a:t>Someone or something that can be helpful in some situations by harmful in others.</a:t>
            </a:r>
          </a:p>
          <a:p>
            <a:pPr marL="0" indent="0">
              <a:buNone/>
            </a:pPr>
            <a:endParaRPr lang="en-US" b="1" dirty="0"/>
          </a:p>
          <a:p>
            <a:pPr marL="0" indent="0">
              <a:buNone/>
            </a:pPr>
            <a:r>
              <a:rPr lang="en-US" dirty="0"/>
              <a:t>Like a frenemy, credit cards have both benefits and risks. The key is knowing when – and how – to use them wisely.</a:t>
            </a:r>
          </a:p>
        </p:txBody>
      </p:sp>
      <p:pic>
        <p:nvPicPr>
          <p:cNvPr id="8194" name="Picture 2">
            <a:extLst>
              <a:ext uri="{FF2B5EF4-FFF2-40B4-BE49-F238E27FC236}">
                <a16:creationId xmlns:a16="http://schemas.microsoft.com/office/drawing/2014/main" id="{26C5E1F3-E542-4DA1-E02E-2C848409BEB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7" y="1466850"/>
            <a:ext cx="3499573"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7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F247C8-D782-29C5-A2E5-224750E90996}"/>
              </a:ext>
            </a:extLst>
          </p:cNvPr>
          <p:cNvSpPr>
            <a:spLocks noGrp="1"/>
          </p:cNvSpPr>
          <p:nvPr>
            <p:ph type="title"/>
          </p:nvPr>
        </p:nvSpPr>
        <p:spPr/>
        <p:txBody>
          <a:bodyPr/>
          <a:lstStyle/>
          <a:p>
            <a:r>
              <a:rPr lang="en-US" dirty="0"/>
              <a:t>Credit v. Credit Card</a:t>
            </a:r>
          </a:p>
        </p:txBody>
      </p:sp>
      <p:sp>
        <p:nvSpPr>
          <p:cNvPr id="3" name="Content Placeholder 2">
            <a:extLst>
              <a:ext uri="{FF2B5EF4-FFF2-40B4-BE49-F238E27FC236}">
                <a16:creationId xmlns:a16="http://schemas.microsoft.com/office/drawing/2014/main" id="{2C060F0F-2AB4-4240-34D4-E6BB021334B3}"/>
              </a:ext>
            </a:extLst>
          </p:cNvPr>
          <p:cNvSpPr>
            <a:spLocks noGrp="1"/>
          </p:cNvSpPr>
          <p:nvPr>
            <p:ph idx="1"/>
          </p:nvPr>
        </p:nvSpPr>
        <p:spPr/>
        <p:txBody>
          <a:bodyPr/>
          <a:lstStyle/>
          <a:p>
            <a:r>
              <a:rPr lang="en-US" dirty="0"/>
              <a:t>Credit</a:t>
            </a:r>
          </a:p>
          <a:p>
            <a:pPr lvl="1"/>
            <a:r>
              <a:rPr lang="en-US" dirty="0"/>
              <a:t>The granting of money or something else of value in exchange for a promise of future repayment.</a:t>
            </a:r>
          </a:p>
          <a:p>
            <a:r>
              <a:rPr lang="en-US" dirty="0"/>
              <a:t>Credit Card</a:t>
            </a:r>
          </a:p>
          <a:p>
            <a:pPr lvl="1"/>
            <a:r>
              <a:rPr lang="en-US" dirty="0"/>
              <a:t>A card that represents an agreement between a lender - the institution issuing the card - and the cardholder. It is a convenient form of borrowing with a revolving line of credit.</a:t>
            </a:r>
          </a:p>
        </p:txBody>
      </p:sp>
    </p:spTree>
    <p:extLst>
      <p:ext uri="{BB962C8B-B14F-4D97-AF65-F5344CB8AC3E}">
        <p14:creationId xmlns:p14="http://schemas.microsoft.com/office/powerpoint/2010/main" val="2541909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DA10C-B166-38E1-DBC6-73718CE1BCBC}"/>
              </a:ext>
            </a:extLst>
          </p:cNvPr>
          <p:cNvSpPr>
            <a:spLocks noGrp="1"/>
          </p:cNvSpPr>
          <p:nvPr>
            <p:ph type="title"/>
          </p:nvPr>
        </p:nvSpPr>
        <p:spPr/>
        <p:txBody>
          <a:bodyPr/>
          <a:lstStyle/>
          <a:p>
            <a:r>
              <a:rPr lang="en-US" dirty="0"/>
              <a:t>Credit Card Debt Explained</a:t>
            </a:r>
          </a:p>
        </p:txBody>
      </p:sp>
      <p:pic>
        <p:nvPicPr>
          <p:cNvPr id="4" name="Online Media 3" title="Credit Card Debt Explained | KQED News">
            <a:hlinkClick r:id="" action="ppaction://media"/>
            <a:extLst>
              <a:ext uri="{FF2B5EF4-FFF2-40B4-BE49-F238E27FC236}">
                <a16:creationId xmlns:a16="http://schemas.microsoft.com/office/drawing/2014/main" id="{6BD013D9-2D90-80B6-612E-08B3B4693F90}"/>
              </a:ext>
            </a:extLst>
          </p:cNvPr>
          <p:cNvPicPr>
            <a:picLocks noGrp="1" noRot="1" noChangeAspect="1"/>
          </p:cNvPicPr>
          <p:nvPr>
            <p:ph idx="1"/>
            <a:videoFile r:link="rId1"/>
          </p:nvPr>
        </p:nvPicPr>
        <p:blipFill>
          <a:blip r:embed="rId3"/>
          <a:stretch>
            <a:fillRect/>
          </a:stretch>
        </p:blipFill>
        <p:spPr>
          <a:xfrm>
            <a:off x="1851025" y="1276350"/>
            <a:ext cx="5360988" cy="3028950"/>
          </a:xfrm>
          <a:prstGeom prst="rect">
            <a:avLst/>
          </a:prstGeom>
        </p:spPr>
      </p:pic>
    </p:spTree>
    <p:extLst>
      <p:ext uri="{BB962C8B-B14F-4D97-AF65-F5344CB8AC3E}">
        <p14:creationId xmlns:p14="http://schemas.microsoft.com/office/powerpoint/2010/main" val="269126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C9835-AF00-D026-63BE-41242D202B6A}"/>
              </a:ext>
            </a:extLst>
          </p:cNvPr>
          <p:cNvSpPr>
            <a:spLocks noGrp="1"/>
          </p:cNvSpPr>
          <p:nvPr>
            <p:ph type="title"/>
          </p:nvPr>
        </p:nvSpPr>
        <p:spPr/>
        <p:txBody>
          <a:bodyPr/>
          <a:lstStyle/>
          <a:p>
            <a:r>
              <a:rPr lang="en-US" dirty="0"/>
              <a:t>Billboard 1</a:t>
            </a:r>
          </a:p>
        </p:txBody>
      </p:sp>
      <p:pic>
        <p:nvPicPr>
          <p:cNvPr id="11266" name="Picture 2" descr="Sample Billboard that says &quot;Press 1 to Talk to a Human&quot; and discusses the 24/7 support offered by The Neighborly Card">
            <a:extLst>
              <a:ext uri="{FF2B5EF4-FFF2-40B4-BE49-F238E27FC236}">
                <a16:creationId xmlns:a16="http://schemas.microsoft.com/office/drawing/2014/main" id="{B706FDE2-5A0A-AAA1-EA1B-C52276F09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022" y="895350"/>
            <a:ext cx="5741956" cy="382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57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3F84F-19DE-26C5-F4A9-EB96114597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5F6F91-C564-B47F-5F36-DDE5289A6DE0}"/>
              </a:ext>
            </a:extLst>
          </p:cNvPr>
          <p:cNvSpPr>
            <a:spLocks noGrp="1"/>
          </p:cNvSpPr>
          <p:nvPr>
            <p:ph type="title"/>
          </p:nvPr>
        </p:nvSpPr>
        <p:spPr/>
        <p:txBody>
          <a:bodyPr/>
          <a:lstStyle/>
          <a:p>
            <a:r>
              <a:rPr lang="en-US" dirty="0"/>
              <a:t>Billboard 2</a:t>
            </a:r>
          </a:p>
        </p:txBody>
      </p:sp>
      <p:pic>
        <p:nvPicPr>
          <p:cNvPr id="12290" name="Picture 2" descr="Sample Billboard that says &quot;Your Groceries Could Take You to Greece&quot;, describing travel rewards from The Wander Card">
            <a:extLst>
              <a:ext uri="{FF2B5EF4-FFF2-40B4-BE49-F238E27FC236}">
                <a16:creationId xmlns:a16="http://schemas.microsoft.com/office/drawing/2014/main" id="{1559769E-DF3D-4049-B9DF-C4276C0FB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255" y="932525"/>
            <a:ext cx="5747004" cy="383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1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8321-F262-B474-4BA9-E6A1F37DE2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00161E-FF0D-970A-D577-9B77F44A552F}"/>
              </a:ext>
            </a:extLst>
          </p:cNvPr>
          <p:cNvSpPr>
            <a:spLocks noGrp="1"/>
          </p:cNvSpPr>
          <p:nvPr>
            <p:ph type="title"/>
          </p:nvPr>
        </p:nvSpPr>
        <p:spPr/>
        <p:txBody>
          <a:bodyPr/>
          <a:lstStyle/>
          <a:p>
            <a:r>
              <a:rPr lang="en-US" dirty="0"/>
              <a:t>Billboard 3</a:t>
            </a:r>
          </a:p>
        </p:txBody>
      </p:sp>
      <p:pic>
        <p:nvPicPr>
          <p:cNvPr id="13314" name="Picture 2" descr="Sample Billboard that says &quot;Your Wallet Called. It wants a raise&quot; and describes a cash back card from The Cha-Ching Card">
            <a:extLst>
              <a:ext uri="{FF2B5EF4-FFF2-40B4-BE49-F238E27FC236}">
                <a16:creationId xmlns:a16="http://schemas.microsoft.com/office/drawing/2014/main" id="{1A9C3964-ABAF-9149-381D-C4A9329DD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498" y="895350"/>
            <a:ext cx="5747004" cy="383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62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70646-F84E-70C3-BDAE-EBDF9B7216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E63AC4-D476-ECBD-5C10-A84D46797C51}"/>
              </a:ext>
            </a:extLst>
          </p:cNvPr>
          <p:cNvSpPr>
            <a:spLocks noGrp="1"/>
          </p:cNvSpPr>
          <p:nvPr>
            <p:ph type="title"/>
          </p:nvPr>
        </p:nvSpPr>
        <p:spPr/>
        <p:txBody>
          <a:bodyPr/>
          <a:lstStyle/>
          <a:p>
            <a:r>
              <a:rPr lang="en-US" dirty="0"/>
              <a:t>Billboard 4</a:t>
            </a:r>
          </a:p>
        </p:txBody>
      </p:sp>
      <p:pic>
        <p:nvPicPr>
          <p:cNvPr id="14338" name="Picture 2" descr="Sample Billboard that says &quot;The Only Person Shopping With Your Card Should Be You&quot; and discusses the fraud alerts and security features offered by the Shield Card">
            <a:extLst>
              <a:ext uri="{FF2B5EF4-FFF2-40B4-BE49-F238E27FC236}">
                <a16:creationId xmlns:a16="http://schemas.microsoft.com/office/drawing/2014/main" id="{D3244FA2-8807-0A6E-38D0-12164FA37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255" y="923000"/>
            <a:ext cx="5747004" cy="383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6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19CE70-5857-D677-8A14-01FB289FD59A}"/>
              </a:ext>
            </a:extLst>
          </p:cNvPr>
          <p:cNvSpPr>
            <a:spLocks noGrp="1"/>
          </p:cNvSpPr>
          <p:nvPr>
            <p:ph type="title"/>
          </p:nvPr>
        </p:nvSpPr>
        <p:spPr/>
        <p:txBody>
          <a:bodyPr/>
          <a:lstStyle/>
          <a:p>
            <a:r>
              <a:rPr lang="en-US" dirty="0"/>
              <a:t>Schumer Box</a:t>
            </a:r>
          </a:p>
        </p:txBody>
      </p:sp>
      <p:sp>
        <p:nvSpPr>
          <p:cNvPr id="2" name="Content Placeholder 1">
            <a:extLst>
              <a:ext uri="{FF2B5EF4-FFF2-40B4-BE49-F238E27FC236}">
                <a16:creationId xmlns:a16="http://schemas.microsoft.com/office/drawing/2014/main" id="{B880AABE-94F6-65FE-A9BE-DFFA73C49417}"/>
              </a:ext>
            </a:extLst>
          </p:cNvPr>
          <p:cNvSpPr>
            <a:spLocks noGrp="1"/>
          </p:cNvSpPr>
          <p:nvPr>
            <p:ph idx="1"/>
          </p:nvPr>
        </p:nvSpPr>
        <p:spPr>
          <a:xfrm>
            <a:off x="246888" y="1276350"/>
            <a:ext cx="4706112" cy="3028950"/>
          </a:xfrm>
        </p:spPr>
        <p:txBody>
          <a:bodyPr/>
          <a:lstStyle/>
          <a:p>
            <a:r>
              <a:rPr lang="en-US" dirty="0"/>
              <a:t>Provides a clear, standardized summary of the most important borrowing terms and costs </a:t>
            </a:r>
          </a:p>
          <a:p>
            <a:r>
              <a:rPr lang="en-US" dirty="0"/>
              <a:t>Legally required in credit card applications and account-opening disclosures </a:t>
            </a:r>
          </a:p>
          <a:p>
            <a:r>
              <a:rPr lang="en-US" dirty="0"/>
              <a:t>Helps consumers compare credit cards more easily and fairly</a:t>
            </a:r>
          </a:p>
          <a:p>
            <a:endParaRPr lang="en-US" dirty="0"/>
          </a:p>
        </p:txBody>
      </p:sp>
      <p:pic>
        <p:nvPicPr>
          <p:cNvPr id="15362" name="Picture 2">
            <a:extLst>
              <a:ext uri="{FF2B5EF4-FFF2-40B4-BE49-F238E27FC236}">
                <a16:creationId xmlns:a16="http://schemas.microsoft.com/office/drawing/2014/main" id="{67EA0A83-667A-D845-FF7C-D3293A9A919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108710"/>
            <a:ext cx="2996523" cy="2926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5809C8-5AB8-F943-CC78-3084CC2B9430}"/>
              </a:ext>
            </a:extLst>
          </p:cNvPr>
          <p:cNvSpPr txBox="1"/>
          <p:nvPr/>
        </p:nvSpPr>
        <p:spPr>
          <a:xfrm>
            <a:off x="4774861" y="4245203"/>
            <a:ext cx="3962400" cy="215444"/>
          </a:xfrm>
          <a:prstGeom prst="rect">
            <a:avLst/>
          </a:prstGeom>
          <a:noFill/>
        </p:spPr>
        <p:txBody>
          <a:bodyPr wrap="square" rtlCol="0">
            <a:spAutoFit/>
          </a:bodyPr>
          <a:lstStyle/>
          <a:p>
            <a:pPr>
              <a:spcAft>
                <a:spcPts val="1200"/>
              </a:spcAft>
            </a:pPr>
            <a:r>
              <a:rPr lang="en-US" sz="800" dirty="0">
                <a:latin typeface="+mj-lt"/>
                <a:cs typeface="Arial" panose="020B0604020202020204" pitchFamily="34" charset="0"/>
              </a:rPr>
              <a:t>Image source: </a:t>
            </a:r>
            <a:r>
              <a:rPr lang="en-US" sz="800" dirty="0">
                <a:latin typeface="+mj-lt"/>
              </a:rPr>
              <a:t>https://www.capitalone.com/learn-grow/money-management/schumer-box/</a:t>
            </a:r>
            <a:endParaRPr lang="en-US" sz="800" dirty="0">
              <a:latin typeface="+mj-lt"/>
              <a:cs typeface="Arial" panose="020B0604020202020204" pitchFamily="34" charset="0"/>
            </a:endParaRPr>
          </a:p>
        </p:txBody>
      </p:sp>
    </p:spTree>
    <p:extLst>
      <p:ext uri="{BB962C8B-B14F-4D97-AF65-F5344CB8AC3E}">
        <p14:creationId xmlns:p14="http://schemas.microsoft.com/office/powerpoint/2010/main" val="726939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E7AFA2-5C97-71C6-186C-42F8DB8B920E}"/>
              </a:ext>
            </a:extLst>
          </p:cNvPr>
          <p:cNvSpPr>
            <a:spLocks noGrp="1"/>
          </p:cNvSpPr>
          <p:nvPr>
            <p:ph type="title"/>
          </p:nvPr>
        </p:nvSpPr>
        <p:spPr/>
        <p:txBody>
          <a:bodyPr/>
          <a:lstStyle/>
          <a:p>
            <a:r>
              <a:rPr lang="en-US" dirty="0"/>
              <a:t>For each scenario, is using a credit card a smart financial choice?</a:t>
            </a:r>
          </a:p>
        </p:txBody>
      </p:sp>
      <p:sp>
        <p:nvSpPr>
          <p:cNvPr id="4" name="TextBox 3">
            <a:extLst>
              <a:ext uri="{FF2B5EF4-FFF2-40B4-BE49-F238E27FC236}">
                <a16:creationId xmlns:a16="http://schemas.microsoft.com/office/drawing/2014/main" id="{9A8592B4-FD74-B331-E783-B66684A99040}"/>
              </a:ext>
            </a:extLst>
          </p:cNvPr>
          <p:cNvSpPr txBox="1"/>
          <p:nvPr/>
        </p:nvSpPr>
        <p:spPr>
          <a:xfrm>
            <a:off x="685800" y="2114550"/>
            <a:ext cx="2209800" cy="1077218"/>
          </a:xfrm>
          <a:prstGeom prst="rect">
            <a:avLst/>
          </a:prstGeom>
          <a:noFill/>
          <a:ln w="28575">
            <a:solidFill>
              <a:schemeClr val="tx1"/>
            </a:solidFill>
          </a:ln>
        </p:spPr>
        <p:txBody>
          <a:bodyPr wrap="square" rtlCol="0">
            <a:spAutoFit/>
          </a:bodyPr>
          <a:lstStyle/>
          <a:p>
            <a:pPr algn="ctr">
              <a:spcAft>
                <a:spcPts val="1200"/>
              </a:spcAft>
            </a:pPr>
            <a:r>
              <a:rPr lang="en-US" sz="6400" b="1" dirty="0">
                <a:latin typeface="+mn-lt"/>
                <a:cs typeface="Arial" panose="020B0604020202020204" pitchFamily="34" charset="0"/>
              </a:rPr>
              <a:t>YES</a:t>
            </a:r>
          </a:p>
        </p:txBody>
      </p:sp>
      <p:sp>
        <p:nvSpPr>
          <p:cNvPr id="7" name="TextBox 6">
            <a:extLst>
              <a:ext uri="{FF2B5EF4-FFF2-40B4-BE49-F238E27FC236}">
                <a16:creationId xmlns:a16="http://schemas.microsoft.com/office/drawing/2014/main" id="{31013DF8-844A-41D3-1456-DA8C1CABFF3F}"/>
              </a:ext>
            </a:extLst>
          </p:cNvPr>
          <p:cNvSpPr txBox="1"/>
          <p:nvPr/>
        </p:nvSpPr>
        <p:spPr>
          <a:xfrm>
            <a:off x="3124200" y="2114550"/>
            <a:ext cx="2209800" cy="1077218"/>
          </a:xfrm>
          <a:prstGeom prst="rect">
            <a:avLst/>
          </a:prstGeom>
          <a:noFill/>
          <a:ln w="28575">
            <a:solidFill>
              <a:schemeClr val="tx1"/>
            </a:solidFill>
          </a:ln>
        </p:spPr>
        <p:txBody>
          <a:bodyPr wrap="square" rtlCol="0">
            <a:spAutoFit/>
          </a:bodyPr>
          <a:lstStyle/>
          <a:p>
            <a:pPr algn="ctr">
              <a:spcAft>
                <a:spcPts val="1200"/>
              </a:spcAft>
            </a:pPr>
            <a:r>
              <a:rPr lang="en-US" sz="3200" b="1" dirty="0">
                <a:latin typeface="+mn-lt"/>
                <a:cs typeface="Arial" panose="020B0604020202020204" pitchFamily="34" charset="0"/>
              </a:rPr>
              <a:t>IT DEPENDS</a:t>
            </a:r>
          </a:p>
        </p:txBody>
      </p:sp>
      <p:sp>
        <p:nvSpPr>
          <p:cNvPr id="8" name="TextBox 7">
            <a:extLst>
              <a:ext uri="{FF2B5EF4-FFF2-40B4-BE49-F238E27FC236}">
                <a16:creationId xmlns:a16="http://schemas.microsoft.com/office/drawing/2014/main" id="{1A970FA4-AEAE-D32F-CDDB-2CF77208DC30}"/>
              </a:ext>
            </a:extLst>
          </p:cNvPr>
          <p:cNvSpPr txBox="1"/>
          <p:nvPr/>
        </p:nvSpPr>
        <p:spPr>
          <a:xfrm>
            <a:off x="5562600" y="2114550"/>
            <a:ext cx="2209800" cy="1077218"/>
          </a:xfrm>
          <a:prstGeom prst="rect">
            <a:avLst/>
          </a:prstGeom>
          <a:noFill/>
          <a:ln w="28575">
            <a:solidFill>
              <a:schemeClr val="tx1"/>
            </a:solidFill>
          </a:ln>
        </p:spPr>
        <p:txBody>
          <a:bodyPr wrap="square" rtlCol="0">
            <a:spAutoFit/>
          </a:bodyPr>
          <a:lstStyle/>
          <a:p>
            <a:pPr algn="ctr">
              <a:spcAft>
                <a:spcPts val="1200"/>
              </a:spcAft>
            </a:pPr>
            <a:r>
              <a:rPr lang="en-US" sz="6400" b="1" dirty="0">
                <a:latin typeface="+mn-lt"/>
                <a:cs typeface="Arial" panose="020B0604020202020204" pitchFamily="34" charset="0"/>
              </a:rPr>
              <a:t>NO</a:t>
            </a:r>
          </a:p>
        </p:txBody>
      </p:sp>
    </p:spTree>
    <p:extLst>
      <p:ext uri="{BB962C8B-B14F-4D97-AF65-F5344CB8AC3E}">
        <p14:creationId xmlns:p14="http://schemas.microsoft.com/office/powerpoint/2010/main" val="4052617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90C04-E5DF-511A-F514-83CCAC4B199D}"/>
              </a:ext>
            </a:extLst>
          </p:cNvPr>
          <p:cNvSpPr>
            <a:spLocks noGrp="1"/>
          </p:cNvSpPr>
          <p:nvPr>
            <p:ph type="title"/>
          </p:nvPr>
        </p:nvSpPr>
        <p:spPr/>
        <p:txBody>
          <a:bodyPr/>
          <a:lstStyle/>
          <a:p>
            <a:r>
              <a:rPr lang="en-US" sz="3200" dirty="0"/>
              <a:t>Yes, No, or It Depends? (#1)</a:t>
            </a:r>
          </a:p>
        </p:txBody>
      </p:sp>
      <p:sp>
        <p:nvSpPr>
          <p:cNvPr id="2" name="Content Placeholder 1">
            <a:extLst>
              <a:ext uri="{FF2B5EF4-FFF2-40B4-BE49-F238E27FC236}">
                <a16:creationId xmlns:a16="http://schemas.microsoft.com/office/drawing/2014/main" id="{9481C99A-1D39-0875-DB22-8FAF344F161F}"/>
              </a:ext>
            </a:extLst>
          </p:cNvPr>
          <p:cNvSpPr>
            <a:spLocks noGrp="1"/>
          </p:cNvSpPr>
          <p:nvPr>
            <p:ph idx="1"/>
          </p:nvPr>
        </p:nvSpPr>
        <p:spPr/>
        <p:txBody>
          <a:bodyPr/>
          <a:lstStyle/>
          <a:p>
            <a:pPr marL="0" indent="0">
              <a:buNone/>
            </a:pPr>
            <a:r>
              <a:rPr lang="en-US" sz="2800" dirty="0"/>
              <a:t>You need a new laptop for college and have enough money in your checking account to pay for it in full. Your credit card offers purchase protection and 2% cash back.</a:t>
            </a:r>
            <a:br>
              <a:rPr lang="en-US" dirty="0"/>
            </a:br>
            <a:endParaRPr lang="en-US" dirty="0"/>
          </a:p>
        </p:txBody>
      </p:sp>
    </p:spTree>
    <p:extLst>
      <p:ext uri="{BB962C8B-B14F-4D97-AF65-F5344CB8AC3E}">
        <p14:creationId xmlns:p14="http://schemas.microsoft.com/office/powerpoint/2010/main" val="46716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1FBC-E7B2-64F1-E926-E3DEE1A366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8EF52B-0CFB-FE3A-4DD0-FB23AF5D0974}"/>
              </a:ext>
            </a:extLst>
          </p:cNvPr>
          <p:cNvSpPr>
            <a:spLocks noGrp="1"/>
          </p:cNvSpPr>
          <p:nvPr>
            <p:ph type="title"/>
          </p:nvPr>
        </p:nvSpPr>
        <p:spPr/>
        <p:txBody>
          <a:bodyPr/>
          <a:lstStyle/>
          <a:p>
            <a:r>
              <a:rPr lang="en-US" sz="3200" dirty="0"/>
              <a:t>Yes, No, or It Depends? (#2)</a:t>
            </a:r>
          </a:p>
        </p:txBody>
      </p:sp>
      <p:sp>
        <p:nvSpPr>
          <p:cNvPr id="2" name="Content Placeholder 1">
            <a:extLst>
              <a:ext uri="{FF2B5EF4-FFF2-40B4-BE49-F238E27FC236}">
                <a16:creationId xmlns:a16="http://schemas.microsoft.com/office/drawing/2014/main" id="{20420495-A12C-0E30-5060-F61A59863601}"/>
              </a:ext>
            </a:extLst>
          </p:cNvPr>
          <p:cNvSpPr>
            <a:spLocks noGrp="1"/>
          </p:cNvSpPr>
          <p:nvPr>
            <p:ph idx="1"/>
          </p:nvPr>
        </p:nvSpPr>
        <p:spPr/>
        <p:txBody>
          <a:bodyPr/>
          <a:lstStyle/>
          <a:p>
            <a:pPr marL="0" indent="0">
              <a:buNone/>
            </a:pPr>
            <a:r>
              <a:rPr lang="en-US" sz="2800" dirty="0"/>
              <a:t>You see tickets for your favorite artist but don’t have enough money saved. You are able to make the minimum payment and could worry about the rest later.</a:t>
            </a:r>
            <a:br>
              <a:rPr lang="en-US" dirty="0"/>
            </a:br>
            <a:endParaRPr lang="en-US" dirty="0"/>
          </a:p>
        </p:txBody>
      </p:sp>
    </p:spTree>
    <p:extLst>
      <p:ext uri="{BB962C8B-B14F-4D97-AF65-F5344CB8AC3E}">
        <p14:creationId xmlns:p14="http://schemas.microsoft.com/office/powerpoint/2010/main" val="743883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2F897-6B8C-9296-3554-9800199F83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91547D-F6B7-F24F-A980-9668CE67FFA6}"/>
              </a:ext>
            </a:extLst>
          </p:cNvPr>
          <p:cNvSpPr>
            <a:spLocks noGrp="1"/>
          </p:cNvSpPr>
          <p:nvPr>
            <p:ph type="title"/>
          </p:nvPr>
        </p:nvSpPr>
        <p:spPr/>
        <p:txBody>
          <a:bodyPr/>
          <a:lstStyle/>
          <a:p>
            <a:r>
              <a:rPr lang="en-US" sz="3200" dirty="0"/>
              <a:t>Yes, No, or It Depends? (#3)</a:t>
            </a:r>
          </a:p>
        </p:txBody>
      </p:sp>
      <p:sp>
        <p:nvSpPr>
          <p:cNvPr id="2" name="Content Placeholder 1">
            <a:extLst>
              <a:ext uri="{FF2B5EF4-FFF2-40B4-BE49-F238E27FC236}">
                <a16:creationId xmlns:a16="http://schemas.microsoft.com/office/drawing/2014/main" id="{5447217D-18A4-8A7B-2E15-7C49C7D5C4A7}"/>
              </a:ext>
            </a:extLst>
          </p:cNvPr>
          <p:cNvSpPr>
            <a:spLocks noGrp="1"/>
          </p:cNvSpPr>
          <p:nvPr>
            <p:ph idx="1"/>
          </p:nvPr>
        </p:nvSpPr>
        <p:spPr/>
        <p:txBody>
          <a:bodyPr/>
          <a:lstStyle/>
          <a:p>
            <a:pPr marL="0" indent="0">
              <a:buNone/>
            </a:pPr>
            <a:r>
              <a:rPr lang="en-US" sz="2800" dirty="0"/>
              <a:t>You want extra spending money for the weekend and could use your credit card to take out cash from an ATM.</a:t>
            </a:r>
            <a:br>
              <a:rPr lang="en-US" dirty="0"/>
            </a:br>
            <a:endParaRPr lang="en-US" dirty="0"/>
          </a:p>
        </p:txBody>
      </p:sp>
    </p:spTree>
    <p:extLst>
      <p:ext uri="{BB962C8B-B14F-4D97-AF65-F5344CB8AC3E}">
        <p14:creationId xmlns:p14="http://schemas.microsoft.com/office/powerpoint/2010/main" val="380717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8ED46-A223-93B7-5508-09FAA807AB29}"/>
              </a:ext>
            </a:extLst>
          </p:cNvPr>
          <p:cNvSpPr>
            <a:spLocks noGrp="1"/>
          </p:cNvSpPr>
          <p:nvPr>
            <p:ph type="title"/>
          </p:nvPr>
        </p:nvSpPr>
        <p:spPr/>
        <p:txBody>
          <a:bodyPr/>
          <a:lstStyle/>
          <a:p>
            <a:r>
              <a:rPr lang="en-US" dirty="0"/>
              <a:t>Bank-Issued v. Store-Branded</a:t>
            </a:r>
          </a:p>
        </p:txBody>
      </p:sp>
      <p:pic>
        <p:nvPicPr>
          <p:cNvPr id="1026" name="Picture 2" descr="Sample credit card from Pinnacle Bank">
            <a:extLst>
              <a:ext uri="{FF2B5EF4-FFF2-40B4-BE49-F238E27FC236}">
                <a16:creationId xmlns:a16="http://schemas.microsoft.com/office/drawing/2014/main" id="{10A7B49B-92F5-75DA-CB13-F35408777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60" y="1123950"/>
            <a:ext cx="3773487" cy="23800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gn that says &quot;Credit Cards Accepted Here&quot;">
            <a:extLst>
              <a:ext uri="{FF2B5EF4-FFF2-40B4-BE49-F238E27FC236}">
                <a16:creationId xmlns:a16="http://schemas.microsoft.com/office/drawing/2014/main" id="{0247F560-B0F6-0CDE-B76B-4392E14FD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49267"/>
            <a:ext cx="1902977" cy="1522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ple credit card ad that says &quot;Exclusivve Savings - save 25% off your entire purchase&quot; and descirbe a store-branded credit card">
            <a:extLst>
              <a:ext uri="{FF2B5EF4-FFF2-40B4-BE49-F238E27FC236}">
                <a16:creationId xmlns:a16="http://schemas.microsoft.com/office/drawing/2014/main" id="{93B51BB7-6D9E-1181-2382-8877D5691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19150"/>
            <a:ext cx="2786063"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836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93DD6-30E7-2311-C912-D9BD186B22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C16112-B778-4EC4-D271-B02CC6A982A0}"/>
              </a:ext>
            </a:extLst>
          </p:cNvPr>
          <p:cNvSpPr>
            <a:spLocks noGrp="1"/>
          </p:cNvSpPr>
          <p:nvPr>
            <p:ph type="title"/>
          </p:nvPr>
        </p:nvSpPr>
        <p:spPr/>
        <p:txBody>
          <a:bodyPr/>
          <a:lstStyle/>
          <a:p>
            <a:r>
              <a:rPr lang="en-US" sz="3200" dirty="0"/>
              <a:t>Yes, No, or It Depends? (#4)</a:t>
            </a:r>
          </a:p>
        </p:txBody>
      </p:sp>
      <p:sp>
        <p:nvSpPr>
          <p:cNvPr id="2" name="Content Placeholder 1">
            <a:extLst>
              <a:ext uri="{FF2B5EF4-FFF2-40B4-BE49-F238E27FC236}">
                <a16:creationId xmlns:a16="http://schemas.microsoft.com/office/drawing/2014/main" id="{A581DCB3-4B4E-86AF-2A11-5224E73FA036}"/>
              </a:ext>
            </a:extLst>
          </p:cNvPr>
          <p:cNvSpPr>
            <a:spLocks noGrp="1"/>
          </p:cNvSpPr>
          <p:nvPr>
            <p:ph idx="1"/>
          </p:nvPr>
        </p:nvSpPr>
        <p:spPr/>
        <p:txBody>
          <a:bodyPr/>
          <a:lstStyle/>
          <a:p>
            <a:pPr marL="0" indent="0">
              <a:buNone/>
            </a:pPr>
            <a:r>
              <a:rPr lang="en-US" sz="2800" dirty="0"/>
              <a:t>Your car needs a $700 repair so you can get to work. You don’t have enough in savings, but you could use your credit card and pay it off over the next two months.</a:t>
            </a:r>
            <a:br>
              <a:rPr lang="en-US" dirty="0"/>
            </a:br>
            <a:endParaRPr lang="en-US" dirty="0"/>
          </a:p>
        </p:txBody>
      </p:sp>
    </p:spTree>
    <p:extLst>
      <p:ext uri="{BB962C8B-B14F-4D97-AF65-F5344CB8AC3E}">
        <p14:creationId xmlns:p14="http://schemas.microsoft.com/office/powerpoint/2010/main" val="294053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AEC4D-B842-95CD-1156-11110E066C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137107-028C-0D4B-8F40-CCE5E2386ED5}"/>
              </a:ext>
            </a:extLst>
          </p:cNvPr>
          <p:cNvSpPr>
            <a:spLocks noGrp="1"/>
          </p:cNvSpPr>
          <p:nvPr>
            <p:ph type="title"/>
          </p:nvPr>
        </p:nvSpPr>
        <p:spPr/>
        <p:txBody>
          <a:bodyPr/>
          <a:lstStyle/>
          <a:p>
            <a:r>
              <a:rPr lang="en-US" sz="3200" dirty="0"/>
              <a:t>Yes, No, or It Depends? (#5)</a:t>
            </a:r>
          </a:p>
        </p:txBody>
      </p:sp>
      <p:sp>
        <p:nvSpPr>
          <p:cNvPr id="2" name="Content Placeholder 1">
            <a:extLst>
              <a:ext uri="{FF2B5EF4-FFF2-40B4-BE49-F238E27FC236}">
                <a16:creationId xmlns:a16="http://schemas.microsoft.com/office/drawing/2014/main" id="{14FBC183-5FBF-EEC6-9CD8-75142520BE3E}"/>
              </a:ext>
            </a:extLst>
          </p:cNvPr>
          <p:cNvSpPr>
            <a:spLocks noGrp="1"/>
          </p:cNvSpPr>
          <p:nvPr>
            <p:ph idx="1"/>
          </p:nvPr>
        </p:nvSpPr>
        <p:spPr/>
        <p:txBody>
          <a:bodyPr/>
          <a:lstStyle/>
          <a:p>
            <a:pPr marL="0" indent="0">
              <a:buNone/>
            </a:pPr>
            <a:r>
              <a:rPr lang="en-US" sz="2800" dirty="0"/>
              <a:t>You have an important job interview next week and want to buy a new professional outfit. You have a credit card but don’t have enough money in your bank account right now to pay for it in full. You believe looking professional could improve your chances of getting the job.</a:t>
            </a:r>
            <a:br>
              <a:rPr lang="en-US" dirty="0"/>
            </a:br>
            <a:endParaRPr lang="en-US" dirty="0"/>
          </a:p>
        </p:txBody>
      </p:sp>
    </p:spTree>
    <p:extLst>
      <p:ext uri="{BB962C8B-B14F-4D97-AF65-F5344CB8AC3E}">
        <p14:creationId xmlns:p14="http://schemas.microsoft.com/office/powerpoint/2010/main" val="96056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ECEF6F-3A51-DC82-C820-4B3A97356111}"/>
              </a:ext>
            </a:extLst>
          </p:cNvPr>
          <p:cNvSpPr>
            <a:spLocks noGrp="1"/>
          </p:cNvSpPr>
          <p:nvPr>
            <p:ph type="title"/>
          </p:nvPr>
        </p:nvSpPr>
        <p:spPr/>
        <p:txBody>
          <a:bodyPr/>
          <a:lstStyle/>
          <a:p>
            <a:r>
              <a:rPr lang="en-US" dirty="0"/>
              <a:t>Closure</a:t>
            </a:r>
          </a:p>
        </p:txBody>
      </p:sp>
      <p:sp>
        <p:nvSpPr>
          <p:cNvPr id="2" name="Content Placeholder 1">
            <a:extLst>
              <a:ext uri="{FF2B5EF4-FFF2-40B4-BE49-F238E27FC236}">
                <a16:creationId xmlns:a16="http://schemas.microsoft.com/office/drawing/2014/main" id="{33BB6DF8-1D58-6FE5-3806-8C71601ED4D8}"/>
              </a:ext>
            </a:extLst>
          </p:cNvPr>
          <p:cNvSpPr>
            <a:spLocks noGrp="1"/>
          </p:cNvSpPr>
          <p:nvPr>
            <p:ph idx="1"/>
          </p:nvPr>
        </p:nvSpPr>
        <p:spPr/>
        <p:txBody>
          <a:bodyPr>
            <a:normAutofit lnSpcReduction="10000"/>
          </a:bodyPr>
          <a:lstStyle/>
          <a:p>
            <a:r>
              <a:rPr lang="en-US" dirty="0"/>
              <a:t>How do credit card companies use incentives to encourage people to open an account, and why is it important for consumers to look beyond those incentives?</a:t>
            </a:r>
          </a:p>
          <a:p>
            <a:r>
              <a:rPr lang="en-US" dirty="0"/>
              <a:t>What are two important terms or conditions in a Schumer Box that consumers should compare before choosing a credit card? Why do they matter?</a:t>
            </a:r>
          </a:p>
          <a:p>
            <a:r>
              <a:rPr lang="en-US" dirty="0"/>
              <a:t>What information on a credit card statement can help cardholders avoid unnecessary interest or fees?</a:t>
            </a:r>
          </a:p>
          <a:p>
            <a:r>
              <a:rPr lang="en-US" dirty="0"/>
              <a:t>What habits are most important for using a credit card responsibly?</a:t>
            </a:r>
          </a:p>
        </p:txBody>
      </p:sp>
    </p:spTree>
    <p:extLst>
      <p:ext uri="{BB962C8B-B14F-4D97-AF65-F5344CB8AC3E}">
        <p14:creationId xmlns:p14="http://schemas.microsoft.com/office/powerpoint/2010/main" val="201904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06CC3-6DDC-87DF-6D30-394B835C3896}"/>
              </a:ext>
            </a:extLst>
          </p:cNvPr>
          <p:cNvSpPr>
            <a:spLocks noGrp="1"/>
          </p:cNvSpPr>
          <p:nvPr>
            <p:ph type="title"/>
          </p:nvPr>
        </p:nvSpPr>
        <p:spPr/>
        <p:txBody>
          <a:bodyPr/>
          <a:lstStyle/>
          <a:p>
            <a:r>
              <a:rPr lang="en-US" dirty="0"/>
              <a:t>All About Interest</a:t>
            </a:r>
          </a:p>
        </p:txBody>
      </p:sp>
      <p:sp>
        <p:nvSpPr>
          <p:cNvPr id="2" name="Content Placeholder 1">
            <a:extLst>
              <a:ext uri="{FF2B5EF4-FFF2-40B4-BE49-F238E27FC236}">
                <a16:creationId xmlns:a16="http://schemas.microsoft.com/office/drawing/2014/main" id="{006746B7-2136-6E1F-B916-4F78E71C54B1}"/>
              </a:ext>
            </a:extLst>
          </p:cNvPr>
          <p:cNvSpPr>
            <a:spLocks noGrp="1"/>
          </p:cNvSpPr>
          <p:nvPr>
            <p:ph idx="1"/>
          </p:nvPr>
        </p:nvSpPr>
        <p:spPr/>
        <p:txBody>
          <a:bodyPr/>
          <a:lstStyle/>
          <a:p>
            <a:r>
              <a:rPr lang="en-US" dirty="0"/>
              <a:t>Interest Rate</a:t>
            </a:r>
          </a:p>
          <a:p>
            <a:pPr lvl="1"/>
            <a:r>
              <a:rPr lang="en-US" dirty="0"/>
              <a:t>The price of using someone else’s money (or the price of credit)</a:t>
            </a:r>
          </a:p>
          <a:p>
            <a:pPr lvl="1"/>
            <a:r>
              <a:rPr lang="en-US" dirty="0"/>
              <a:t>An additional payment for the right to use someone else’s money</a:t>
            </a:r>
          </a:p>
          <a:p>
            <a:r>
              <a:rPr lang="en-US" dirty="0"/>
              <a:t>APR</a:t>
            </a:r>
          </a:p>
          <a:p>
            <a:pPr lvl="1"/>
            <a:r>
              <a:rPr lang="en-US" dirty="0"/>
              <a:t>Annual Percentage Rate</a:t>
            </a:r>
          </a:p>
          <a:p>
            <a:pPr lvl="1"/>
            <a:r>
              <a:rPr lang="en-US" dirty="0"/>
              <a:t>The rate you pay in a single year on the money you borrow</a:t>
            </a:r>
          </a:p>
          <a:p>
            <a:pPr lvl="1"/>
            <a:r>
              <a:rPr lang="en-US" dirty="0"/>
              <a:t>The total cost of credit to the consumer</a:t>
            </a:r>
            <a:br>
              <a:rPr lang="en-US" dirty="0"/>
            </a:br>
            <a:endParaRPr lang="en-US" dirty="0"/>
          </a:p>
        </p:txBody>
      </p:sp>
    </p:spTree>
    <p:extLst>
      <p:ext uri="{BB962C8B-B14F-4D97-AF65-F5344CB8AC3E}">
        <p14:creationId xmlns:p14="http://schemas.microsoft.com/office/powerpoint/2010/main" val="67945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91EC23-C375-A84B-62A0-41071CCD1181}"/>
              </a:ext>
            </a:extLst>
          </p:cNvPr>
          <p:cNvSpPr>
            <a:spLocks noGrp="1"/>
          </p:cNvSpPr>
          <p:nvPr>
            <p:ph type="title" idx="4294967295"/>
          </p:nvPr>
        </p:nvSpPr>
        <p:spPr>
          <a:xfrm>
            <a:off x="246888" y="-857250"/>
            <a:ext cx="8567738" cy="857250"/>
          </a:xfrm>
        </p:spPr>
        <p:txBody>
          <a:bodyPr vert="horz" wrap="square" lIns="91440" tIns="45720" rIns="91440" bIns="45720" numCol="1" anchor="b" anchorCtr="0" compatLnSpc="1">
            <a:prstTxWarp prst="textNoShape">
              <a:avLst/>
            </a:prstTxWarp>
          </a:bodyPr>
          <a:lstStyle/>
          <a:p>
            <a:r>
              <a:rPr lang="en-US" dirty="0"/>
              <a:t>Agree or Disagree Title Slide</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67DAB09F-0AB4-1719-34CB-588B5B9940B5}"/>
              </a:ext>
            </a:extLst>
          </p:cNvPr>
          <p:cNvGrpSpPr/>
          <p:nvPr/>
        </p:nvGrpSpPr>
        <p:grpSpPr>
          <a:xfrm>
            <a:off x="2495549" y="960651"/>
            <a:ext cx="4152902" cy="3222198"/>
            <a:chOff x="2286000" y="736392"/>
            <a:chExt cx="4152902" cy="3222198"/>
          </a:xfrm>
        </p:grpSpPr>
        <p:sp>
          <p:nvSpPr>
            <p:cNvPr id="4" name="TextBox 3">
              <a:extLst>
                <a:ext uri="{FF2B5EF4-FFF2-40B4-BE49-F238E27FC236}">
                  <a16:creationId xmlns:a16="http://schemas.microsoft.com/office/drawing/2014/main" id="{CA4DB483-C0E6-FFFF-0BEB-2D0629140553}"/>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7ACDE53E-225D-696A-3996-74BB9DF8343A}"/>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E90C4664-8F53-2490-5446-C5227ABBE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7576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23A3-B6A4-B8D0-4E0A-DCAC467C2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DBEA1-E2E0-FA55-2E95-070662B0DD06}"/>
              </a:ext>
            </a:extLst>
          </p:cNvPr>
          <p:cNvSpPr>
            <a:spLocks noGrp="1"/>
          </p:cNvSpPr>
          <p:nvPr>
            <p:ph type="title"/>
          </p:nvPr>
        </p:nvSpPr>
        <p:spPr>
          <a:xfrm>
            <a:off x="228600" y="394970"/>
            <a:ext cx="8567738" cy="857250"/>
          </a:xfrm>
        </p:spPr>
        <p:txBody>
          <a:bodyPr/>
          <a:lstStyle/>
          <a:p>
            <a:r>
              <a:rPr lang="en-US" b="0" dirty="0"/>
              <a:t>Credit card interest rates are usually much higher than car loan rates. </a:t>
            </a:r>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4E17E354-069D-36A9-528F-95112F0A0CF0}"/>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8A707570-26CC-8F85-686D-D5ACD391259E}"/>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FEEEE92F-4EB5-8371-DACF-CEA0AABB1DAB}"/>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F20113E7-77DA-C093-F003-F51921E97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165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1649ED0C-6F10-9FA3-9E6A-342523260CB1}"/>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#1 Answer</a:t>
            </a:r>
          </a:p>
        </p:txBody>
      </p:sp>
      <p:sp>
        <p:nvSpPr>
          <p:cNvPr id="3" name="Title 2">
            <a:extLst>
              <a:ext uri="{FF2B5EF4-FFF2-40B4-BE49-F238E27FC236}">
                <a16:creationId xmlns:a16="http://schemas.microsoft.com/office/drawing/2014/main" id="{69806654-F48E-D595-5F87-0A51CFBF5E6C}"/>
              </a:ext>
            </a:extLst>
          </p:cNvPr>
          <p:cNvSpPr>
            <a:spLocks noGrp="1"/>
          </p:cNvSpPr>
          <p:nvPr>
            <p:ph type="title"/>
          </p:nvPr>
        </p:nvSpPr>
        <p:spPr/>
        <p:txBody>
          <a:bodyPr/>
          <a:lstStyle/>
          <a:p>
            <a:r>
              <a:rPr lang="en-US" dirty="0">
                <a:solidFill>
                  <a:srgbClr val="00B050"/>
                </a:solidFill>
              </a:rPr>
              <a:t>Agree</a:t>
            </a:r>
          </a:p>
        </p:txBody>
      </p:sp>
      <p:sp>
        <p:nvSpPr>
          <p:cNvPr id="2" name="Content Placeholder 1">
            <a:extLst>
              <a:ext uri="{FF2B5EF4-FFF2-40B4-BE49-F238E27FC236}">
                <a16:creationId xmlns:a16="http://schemas.microsoft.com/office/drawing/2014/main" id="{86185040-6C1F-B65E-A943-CECB169B1145}"/>
              </a:ext>
            </a:extLst>
          </p:cNvPr>
          <p:cNvSpPr>
            <a:spLocks noGrp="1"/>
          </p:cNvSpPr>
          <p:nvPr>
            <p:ph idx="1"/>
          </p:nvPr>
        </p:nvSpPr>
        <p:spPr/>
        <p:txBody>
          <a:bodyPr/>
          <a:lstStyle/>
          <a:p>
            <a:r>
              <a:rPr lang="en-US" dirty="0"/>
              <a:t>As of early 2026, the average credit card APR on interest-bearing accounts was 21.52%.</a:t>
            </a:r>
          </a:p>
          <a:p>
            <a:r>
              <a:rPr lang="en-US" dirty="0"/>
              <a:t>Auto loan rates are far lower (single digits for many borrowers). </a:t>
            </a:r>
          </a:p>
          <a:p>
            <a:r>
              <a:rPr lang="en-US" dirty="0"/>
              <a:t>This is because credit cards are </a:t>
            </a:r>
            <a:r>
              <a:rPr lang="en-US" b="1" dirty="0"/>
              <a:t>unsecured debt</a:t>
            </a:r>
            <a:r>
              <a:rPr lang="en-US" dirty="0"/>
              <a:t>. In other words, it is a loan that is not backed with collateral. Since nothing is promised as security for the loan, the lender takes on more risk and charges a higher interest rate. </a:t>
            </a:r>
          </a:p>
          <a:p>
            <a:pPr marL="0" indent="0">
              <a:buNone/>
            </a:pPr>
            <a:r>
              <a:rPr lang="en-US" sz="1000" dirty="0"/>
              <a:t>Source: </a:t>
            </a:r>
            <a:r>
              <a:rPr lang="en-US" sz="1000" u="sng" dirty="0">
                <a:hlinkClick r:id="rId2"/>
              </a:rPr>
              <a:t>https://www.federalreserve.gov/releases/g19/current/#fn5a</a:t>
            </a:r>
            <a:endParaRPr lang="en-US" sz="1000" dirty="0"/>
          </a:p>
          <a:p>
            <a:pPr marL="0" indent="0">
              <a:buNone/>
            </a:pPr>
            <a:br>
              <a:rPr lang="en-US" dirty="0"/>
            </a:br>
            <a:endParaRPr lang="en-US" dirty="0"/>
          </a:p>
        </p:txBody>
      </p:sp>
    </p:spTree>
    <p:extLst>
      <p:ext uri="{BB962C8B-B14F-4D97-AF65-F5344CB8AC3E}">
        <p14:creationId xmlns:p14="http://schemas.microsoft.com/office/powerpoint/2010/main" val="941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DA4B-42FB-28F5-10F4-7A6671FC1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57D87-1034-8F37-ED3B-7187AFB043B7}"/>
              </a:ext>
            </a:extLst>
          </p:cNvPr>
          <p:cNvSpPr>
            <a:spLocks noGrp="1"/>
          </p:cNvSpPr>
          <p:nvPr>
            <p:ph type="title"/>
          </p:nvPr>
        </p:nvSpPr>
        <p:spPr>
          <a:xfrm>
            <a:off x="228600" y="394970"/>
            <a:ext cx="8567738" cy="857250"/>
          </a:xfrm>
        </p:spPr>
        <p:txBody>
          <a:bodyPr/>
          <a:lstStyle/>
          <a:p>
            <a:r>
              <a:rPr lang="en-US" b="0" dirty="0"/>
              <a:t>Making the minimum payment each month is a smart way to manage credit card debt. </a:t>
            </a:r>
            <a:endParaRPr lang="en-US" dirty="0"/>
          </a:p>
        </p:txBody>
      </p:sp>
      <p:grpSp>
        <p:nvGrpSpPr>
          <p:cNvPr id="6" name="Group 5" descr="If you agree, you stand up (text of word agree in green with person standing picture)&#10;&#10;If you disagree, you sit down (text of word disagree in red with person sitting picture)">
            <a:extLst>
              <a:ext uri="{FF2B5EF4-FFF2-40B4-BE49-F238E27FC236}">
                <a16:creationId xmlns:a16="http://schemas.microsoft.com/office/drawing/2014/main" id="{0483128B-1300-82F3-2D3A-2F61F474891E}"/>
              </a:ext>
            </a:extLst>
          </p:cNvPr>
          <p:cNvGrpSpPr/>
          <p:nvPr/>
        </p:nvGrpSpPr>
        <p:grpSpPr>
          <a:xfrm>
            <a:off x="2436018" y="1276350"/>
            <a:ext cx="4152902" cy="3222198"/>
            <a:chOff x="2286000" y="736392"/>
            <a:chExt cx="4152902" cy="3222198"/>
          </a:xfrm>
        </p:grpSpPr>
        <p:sp>
          <p:nvSpPr>
            <p:cNvPr id="4" name="TextBox 3">
              <a:extLst>
                <a:ext uri="{FF2B5EF4-FFF2-40B4-BE49-F238E27FC236}">
                  <a16:creationId xmlns:a16="http://schemas.microsoft.com/office/drawing/2014/main" id="{E0E6D25A-4AEE-BF48-685F-7651738F4433}"/>
                </a:ext>
              </a:extLst>
            </p:cNvPr>
            <p:cNvSpPr txBox="1"/>
            <p:nvPr/>
          </p:nvSpPr>
          <p:spPr>
            <a:xfrm>
              <a:off x="2286000" y="736392"/>
              <a:ext cx="1371600" cy="523220"/>
            </a:xfrm>
            <a:prstGeom prst="rect">
              <a:avLst/>
            </a:prstGeom>
            <a:noFill/>
          </p:spPr>
          <p:txBody>
            <a:bodyPr wrap="square" rtlCol="0">
              <a:spAutoFit/>
            </a:bodyPr>
            <a:lstStyle/>
            <a:p>
              <a:pPr algn="l">
                <a:spcAft>
                  <a:spcPts val="1200"/>
                </a:spcAft>
              </a:pPr>
              <a:r>
                <a:rPr lang="en-US" sz="2800" b="1" dirty="0">
                  <a:solidFill>
                    <a:srgbClr val="00B050"/>
                  </a:solidFill>
                  <a:latin typeface="+mn-lt"/>
                  <a:cs typeface="Arial" panose="020B0604020202020204" pitchFamily="34" charset="0"/>
                </a:rPr>
                <a:t>Agree</a:t>
              </a:r>
            </a:p>
          </p:txBody>
        </p:sp>
        <p:sp>
          <p:nvSpPr>
            <p:cNvPr id="5" name="TextBox 4">
              <a:extLst>
                <a:ext uri="{FF2B5EF4-FFF2-40B4-BE49-F238E27FC236}">
                  <a16:creationId xmlns:a16="http://schemas.microsoft.com/office/drawing/2014/main" id="{1903B032-F85B-F60D-5380-EE7B542FEAAE}"/>
                </a:ext>
              </a:extLst>
            </p:cNvPr>
            <p:cNvSpPr txBox="1"/>
            <p:nvPr/>
          </p:nvSpPr>
          <p:spPr>
            <a:xfrm>
              <a:off x="4533902" y="736392"/>
              <a:ext cx="1905000" cy="523220"/>
            </a:xfrm>
            <a:prstGeom prst="rect">
              <a:avLst/>
            </a:prstGeom>
            <a:noFill/>
          </p:spPr>
          <p:txBody>
            <a:bodyPr wrap="square" rtlCol="0">
              <a:spAutoFit/>
            </a:bodyPr>
            <a:lstStyle/>
            <a:p>
              <a:pPr algn="l">
                <a:spcAft>
                  <a:spcPts val="1200"/>
                </a:spcAft>
              </a:pPr>
              <a:r>
                <a:rPr lang="en-US" sz="2800" b="1" dirty="0">
                  <a:solidFill>
                    <a:srgbClr val="FF0000"/>
                  </a:solidFill>
                  <a:latin typeface="+mn-lt"/>
                  <a:cs typeface="Arial" panose="020B0604020202020204" pitchFamily="34" charset="0"/>
                </a:rPr>
                <a:t>Disagree</a:t>
              </a:r>
            </a:p>
          </p:txBody>
        </p:sp>
        <p:pic>
          <p:nvPicPr>
            <p:cNvPr id="2050" name="Picture 2">
              <a:extLst>
                <a:ext uri="{FF2B5EF4-FFF2-40B4-BE49-F238E27FC236}">
                  <a16:creationId xmlns:a16="http://schemas.microsoft.com/office/drawing/2014/main" id="{E0C30759-28A7-2C35-30A2-CC8329AFF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04950"/>
              <a:ext cx="3833813" cy="24536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359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DC92-4A23-DB18-82C2-F2A0087AB3E7}"/>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2B99B917-8E15-9B1E-567D-7D2D2E639C3E}"/>
              </a:ext>
            </a:extLst>
          </p:cNvPr>
          <p:cNvSpPr txBox="1">
            <a:spLocks/>
          </p:cNvSpPr>
          <p:nvPr/>
        </p:nvSpPr>
        <p:spPr bwMode="auto">
          <a:xfrm>
            <a:off x="246888" y="-857250"/>
            <a:ext cx="8567738"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spc="0">
                <a:solidFill>
                  <a:schemeClr val="tx2"/>
                </a:solidFill>
                <a:latin typeface="+mj-lt"/>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dirty="0"/>
              <a:t>Agree or Disagree #2 Answer</a:t>
            </a:r>
          </a:p>
        </p:txBody>
      </p:sp>
      <p:sp>
        <p:nvSpPr>
          <p:cNvPr id="3" name="Title 2">
            <a:extLst>
              <a:ext uri="{FF2B5EF4-FFF2-40B4-BE49-F238E27FC236}">
                <a16:creationId xmlns:a16="http://schemas.microsoft.com/office/drawing/2014/main" id="{2B03FCC9-1297-87D0-DD35-7C3701438C3F}"/>
              </a:ext>
            </a:extLst>
          </p:cNvPr>
          <p:cNvSpPr>
            <a:spLocks noGrp="1"/>
          </p:cNvSpPr>
          <p:nvPr>
            <p:ph type="title"/>
          </p:nvPr>
        </p:nvSpPr>
        <p:spPr/>
        <p:txBody>
          <a:bodyPr/>
          <a:lstStyle/>
          <a:p>
            <a:r>
              <a:rPr lang="en-US" dirty="0">
                <a:solidFill>
                  <a:srgbClr val="FF0000"/>
                </a:solidFill>
              </a:rPr>
              <a:t>Disagree</a:t>
            </a:r>
          </a:p>
        </p:txBody>
      </p:sp>
      <p:sp>
        <p:nvSpPr>
          <p:cNvPr id="2" name="Content Placeholder 1">
            <a:extLst>
              <a:ext uri="{FF2B5EF4-FFF2-40B4-BE49-F238E27FC236}">
                <a16:creationId xmlns:a16="http://schemas.microsoft.com/office/drawing/2014/main" id="{C908FC91-19EE-46D8-923B-C82FF7DC3D27}"/>
              </a:ext>
            </a:extLst>
          </p:cNvPr>
          <p:cNvSpPr>
            <a:spLocks noGrp="1"/>
          </p:cNvSpPr>
          <p:nvPr>
            <p:ph idx="1"/>
          </p:nvPr>
        </p:nvSpPr>
        <p:spPr/>
        <p:txBody>
          <a:bodyPr/>
          <a:lstStyle/>
          <a:p>
            <a:r>
              <a:rPr lang="en-US" dirty="0"/>
              <a:t>Making the minimum payment is far better than missing a payment, but it can keep you in debt for years and significantly increase the total cost of borrowing. </a:t>
            </a:r>
          </a:p>
          <a:p>
            <a:r>
              <a:rPr lang="en-US" dirty="0"/>
              <a:t>For example, a $1,000 purchase at today’s average credit card APR could take nearly 10 years to pay off and cost more than $1,100 in interest if only minimum payments are made.</a:t>
            </a:r>
          </a:p>
          <a:p>
            <a:pPr marL="0" indent="0">
              <a:buNone/>
            </a:pPr>
            <a:r>
              <a:rPr lang="en-US" sz="1000" dirty="0"/>
              <a:t>Source:</a:t>
            </a:r>
            <a:r>
              <a:rPr lang="en-US" sz="1000" b="1" dirty="0"/>
              <a:t> </a:t>
            </a:r>
            <a:r>
              <a:rPr lang="en-US" sz="1000" u="sng" dirty="0">
                <a:hlinkClick r:id="rId2"/>
              </a:rPr>
              <a:t>https://www.bankrate.com/credit-cards/tools/minimum-payment-calculator/</a:t>
            </a:r>
            <a:br>
              <a:rPr lang="en-US" dirty="0"/>
            </a:br>
            <a:endParaRPr lang="en-US" dirty="0"/>
          </a:p>
        </p:txBody>
      </p:sp>
    </p:spTree>
    <p:extLst>
      <p:ext uri="{BB962C8B-B14F-4D97-AF65-F5344CB8AC3E}">
        <p14:creationId xmlns:p14="http://schemas.microsoft.com/office/powerpoint/2010/main" val="2739408494"/>
      </p:ext>
    </p:extLst>
  </p:cSld>
  <p:clrMapOvr>
    <a:masterClrMapping/>
  </p:clrMapOvr>
</p:sld>
</file>

<file path=ppt/theme/theme1.xml><?xml version="1.0" encoding="utf-8"?>
<a:theme xmlns:a="http://schemas.openxmlformats.org/drawingml/2006/main" name="Navy Footer">
  <a:themeElements>
    <a:clrScheme name="FRE 2025">
      <a:dk1>
        <a:srgbClr val="000000"/>
      </a:dk1>
      <a:lt1>
        <a:srgbClr val="FFFFFF"/>
      </a:lt1>
      <a:dk2>
        <a:srgbClr val="102E3C"/>
      </a:dk2>
      <a:lt2>
        <a:srgbClr val="EDF7FC"/>
      </a:lt2>
      <a:accent1>
        <a:srgbClr val="3B7E5F"/>
      </a:accent1>
      <a:accent2>
        <a:srgbClr val="4FA570"/>
      </a:accent2>
      <a:accent3>
        <a:srgbClr val="EFEA54"/>
      </a:accent3>
      <a:accent4>
        <a:srgbClr val="3C718F"/>
      </a:accent4>
      <a:accent5>
        <a:srgbClr val="DCEEF5"/>
      </a:accent5>
      <a:accent6>
        <a:srgbClr val="EAECE3"/>
      </a:accent6>
      <a:hlink>
        <a:srgbClr val="243B50"/>
      </a:hlink>
      <a:folHlink>
        <a:srgbClr val="50B0C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defRPr>
        </a:defPPr>
      </a:lstStyle>
    </a:spDef>
    <a:lnDef>
      <a:spPr bwMode="auto">
        <a:solidFill>
          <a:schemeClr val="accent1"/>
        </a:solidFill>
        <a:ln w="25400" cap="flat" cmpd="sng" algn="ctr">
          <a:solidFill>
            <a:schemeClr val="tx1">
              <a:lumMod val="50000"/>
              <a:lumOff val="50000"/>
            </a:schemeClr>
          </a:solidFill>
          <a:prstDash val="sysDot"/>
          <a:round/>
          <a:headEnd type="none" w="med" len="med"/>
          <a:tailEnd type="triangle" w="lg" len="sm"/>
        </a:ln>
        <a:effectLst/>
      </a:spPr>
      <a:bodyPr/>
      <a:lstStyle/>
    </a:lnDef>
    <a:txDef>
      <a:spPr>
        <a:noFill/>
      </a:spPr>
      <a:bodyPr wrap="square" rtlCol="0">
        <a:spAutoFit/>
      </a:bodyPr>
      <a:lstStyle>
        <a:defPPr algn="l">
          <a:spcAft>
            <a:spcPts val="1200"/>
          </a:spcAft>
          <a:defRPr sz="1600" dirty="0" err="1" smtClean="0">
            <a:latin typeface="+mn-lt"/>
            <a:cs typeface="Arial" panose="020B0604020202020204" pitchFamily="34" charset="0"/>
          </a:defRPr>
        </a:defPPr>
      </a:lstStyle>
    </a:tx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1" id="{8B9616CD-2C3B-B441-8D03-7B27A2C5058A}" vid="{0885DE46-AECA-9341-9009-80FB1BCDF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D5A4FF975C9F4281CDEF8C21DC3C73" ma:contentTypeVersion="18" ma:contentTypeDescription="Create a new document." ma:contentTypeScope="" ma:versionID="d4a5df71f1be742a12009117a205b353">
  <xsd:schema xmlns:xsd="http://www.w3.org/2001/XMLSchema" xmlns:xs="http://www.w3.org/2001/XMLSchema" xmlns:p="http://schemas.microsoft.com/office/2006/metadata/properties" xmlns:ns1="http://schemas.microsoft.com/sharepoint/v3" xmlns:ns2="c337cffb-e93c-4b47-be1b-7c9b4a443e6f" xmlns:ns3="d64264fa-5603-4e4e-a2f4-32f4724a08c4" xmlns:ns4="c4332fd0-4f68-4a7b-b10f-2770331d7b2c" targetNamespace="http://schemas.microsoft.com/office/2006/metadata/properties" ma:root="true" ma:fieldsID="3000510107d22cf72e09aadd736f5ecb" ns1:_="" ns2:_="" ns3:_="" ns4:_="">
    <xsd:import namespace="http://schemas.microsoft.com/sharepoint/v3"/>
    <xsd:import namespace="c337cffb-e93c-4b47-be1b-7c9b4a443e6f"/>
    <xsd:import namespace="d64264fa-5603-4e4e-a2f4-32f4724a08c4"/>
    <xsd:import namespace="c4332fd0-4f68-4a7b-b10f-2770331d7b2c"/>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37cffb-e93c-4b47-be1b-7c9b4a443e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264fa-5603-4e4e-a2f4-32f4724a08c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4bf3ce7-370b-4ece-bd80-7641e82ed007}" ma:internalName="TaxCatchAll" ma:showField="CatchAllData" ma:web="c4332fd0-4f68-4a7b-b10f-2770331d7b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332fd0-4f68-4a7b-b10f-2770331d7b2c"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64264fa-5603-4e4e-a2f4-32f4724a08c4" xsi:nil="true"/>
    <_ip_UnifiedCompliancePolicyUIAction xmlns="http://schemas.microsoft.com/sharepoint/v3" xsi:nil="true"/>
    <_ip_UnifiedCompliancePolicyProperties xmlns="http://schemas.microsoft.com/sharepoint/v3" xsi:nil="true"/>
    <lcf76f155ced4ddcb4097134ff3c332f xmlns="c337cffb-e93c-4b47-be1b-7c9b4a443e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4079FA-4099-460D-B015-A741A2D93523}">
  <ds:schemaRefs>
    <ds:schemaRef ds:uri="http://schemas.microsoft.com/sharepoint/v3/contenttype/forms"/>
  </ds:schemaRefs>
</ds:datastoreItem>
</file>

<file path=customXml/itemProps2.xml><?xml version="1.0" encoding="utf-8"?>
<ds:datastoreItem xmlns:ds="http://schemas.openxmlformats.org/officeDocument/2006/customXml" ds:itemID="{7BE37AFF-3E7B-4165-A227-C4B7B0B7A8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37cffb-e93c-4b47-be1b-7c9b4a443e6f"/>
    <ds:schemaRef ds:uri="d64264fa-5603-4e4e-a2f4-32f4724a08c4"/>
    <ds:schemaRef ds:uri="c4332fd0-4f68-4a7b-b10f-2770331d7b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C51D16-9FEA-4568-BCDA-A128E07EB255}">
  <ds:schemaRefs>
    <ds:schemaRef ds:uri="http://www.w3.org/XML/1998/namespace"/>
    <ds:schemaRef ds:uri="http://schemas.microsoft.com/office/infopath/2007/PartnerControls"/>
    <ds:schemaRef ds:uri="http://purl.org/dc/elements/1.1/"/>
    <ds:schemaRef ds:uri="4aaac78d-d2dd-4267-b6be-4ddb578dc89b"/>
    <ds:schemaRef ds:uri="51ea473b-8541-407b-a471-b1a3fe57fa8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terms/"/>
    <ds:schemaRef ds:uri="d64264fa-5603-4e4e-a2f4-32f4724a08c4"/>
    <ds:schemaRef ds:uri="adb06784-f235-4cf2-ace7-47a03030853b"/>
    <ds:schemaRef ds:uri="http://schemas.microsoft.com/sharepoint/v3"/>
    <ds:schemaRef ds:uri="c337cffb-e93c-4b47-be1b-7c9b4a443e6f"/>
  </ds:schemaRefs>
</ds:datastoreItem>
</file>

<file path=docMetadata/LabelInfo.xml><?xml version="1.0" encoding="utf-8"?>
<clbl:labelList xmlns:clbl="http://schemas.microsoft.com/office/2020/mipLabelMetadata">
  <clbl:label id="{65269c60-0483-4c57-9e8c-3779d6900235}" enabled="1" method="Privileged" siteId="{b397c653-5b19-463f-b9fc-af658ded9128}" contentBits="0" removed="0"/>
</clbl:labelList>
</file>

<file path=docProps/app.xml><?xml version="1.0" encoding="utf-8"?>
<Properties xmlns="http://schemas.openxmlformats.org/officeDocument/2006/extended-properties" xmlns:vt="http://schemas.openxmlformats.org/officeDocument/2006/docPropsVTypes">
  <Template>1_FedSTL</Template>
  <TotalTime>4521</TotalTime>
  <Words>1168</Words>
  <Application>Microsoft Office PowerPoint</Application>
  <PresentationFormat>On-screen Show (16:9)</PresentationFormat>
  <Paragraphs>116</Paragraphs>
  <Slides>32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Aptos</vt:lpstr>
      <vt:lpstr>Aptos Display</vt:lpstr>
      <vt:lpstr>Arial</vt:lpstr>
      <vt:lpstr>Calibri</vt:lpstr>
      <vt:lpstr>Lucida Grande</vt:lpstr>
      <vt:lpstr>Times</vt:lpstr>
      <vt:lpstr>Navy Footer</vt:lpstr>
      <vt:lpstr>Credit Cards – Total Frenemy?</vt:lpstr>
      <vt:lpstr>Credit v. Credit Card</vt:lpstr>
      <vt:lpstr>Bank-Issued v. Store-Branded</vt:lpstr>
      <vt:lpstr>All About Interest</vt:lpstr>
      <vt:lpstr>Agree or Disagree Title Slide</vt:lpstr>
      <vt:lpstr>Credit card interest rates are usually much higher than car loan rates. </vt:lpstr>
      <vt:lpstr>Agree</vt:lpstr>
      <vt:lpstr>Making the minimum payment each month is a smart way to manage credit card debt. </vt:lpstr>
      <vt:lpstr>Disagree</vt:lpstr>
      <vt:lpstr>If you pay your credit card bill in full each month, you can usually avoid paying interest.</vt:lpstr>
      <vt:lpstr>Agree</vt:lpstr>
      <vt:lpstr>Americans owe more than 1 trillion dollars in revolving credit card debt.</vt:lpstr>
      <vt:lpstr>Agree</vt:lpstr>
      <vt:lpstr>Average Credit Card Debt by Generation, 2012 to 2025</vt:lpstr>
      <vt:lpstr>Millions of new credit cards are opened in the U.S. every month.</vt:lpstr>
      <vt:lpstr>Agree</vt:lpstr>
      <vt:lpstr>Credit card fraud can leave cardholders responsible for every dollar stolen. </vt:lpstr>
      <vt:lpstr>Disagree</vt:lpstr>
      <vt:lpstr>Credit Cards – Total Frenemy?</vt:lpstr>
      <vt:lpstr>Credit Card Debt Explained</vt:lpstr>
      <vt:lpstr>Billboard 1</vt:lpstr>
      <vt:lpstr>Billboard 2</vt:lpstr>
      <vt:lpstr>Billboard 3</vt:lpstr>
      <vt:lpstr>Billboard 4</vt:lpstr>
      <vt:lpstr>Schumer Box</vt:lpstr>
      <vt:lpstr>For each scenario, is using a credit card a smart financial choice?</vt:lpstr>
      <vt:lpstr>Yes, No, or It Depends? (#1)</vt:lpstr>
      <vt:lpstr>Yes, No, or It Depends? (#2)</vt:lpstr>
      <vt:lpstr>Yes, No, or It Depends? (#3)</vt:lpstr>
      <vt:lpstr>Yes, No, or It Depends? (#4)</vt:lpstr>
      <vt:lpstr>Yes, No, or It Depends? (#5)</vt:lpstr>
      <vt:lpstr>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Reich, Jackie A</dc:creator>
  <cp:lastModifiedBy>Mike Kaiman</cp:lastModifiedBy>
  <cp:revision>48</cp:revision>
  <cp:lastPrinted>2017-03-29T14:58:18Z</cp:lastPrinted>
  <dcterms:created xsi:type="dcterms:W3CDTF">2023-09-21T18:22:14Z</dcterms:created>
  <dcterms:modified xsi:type="dcterms:W3CDTF">2026-07-01T12:01:17Z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qminfo">
    <vt:i4>5</vt:i4>
  </property>
  <property fmtid="{D5CDD505-2E9C-101B-9397-08002B2CF9AE}" pid="3" name="lqmsess">
    <vt:lpwstr>a397fc98-89aa-4926-8c15-2b0f8f12a25a</vt:lpwstr>
  </property>
  <property fmtid="{D5CDD505-2E9C-101B-9397-08002B2CF9AE}" pid="4" name="MSIP_Label_60a845d3-2b08-4410-a62e-4321eae94757_Enabled">
    <vt:lpwstr>true</vt:lpwstr>
  </property>
  <property fmtid="{D5CDD505-2E9C-101B-9397-08002B2CF9AE}" pid="5" name="MSIP_Label_60a845d3-2b08-4410-a62e-4321eae94757_SetDate">
    <vt:lpwstr>2022-07-05T16:27:50Z</vt:lpwstr>
  </property>
  <property fmtid="{D5CDD505-2E9C-101B-9397-08002B2CF9AE}" pid="6" name="MSIP_Label_60a845d3-2b08-4410-a62e-4321eae94757_Method">
    <vt:lpwstr>Privileged</vt:lpwstr>
  </property>
  <property fmtid="{D5CDD505-2E9C-101B-9397-08002B2CF9AE}" pid="7" name="MSIP_Label_60a845d3-2b08-4410-a62e-4321eae94757_Name">
    <vt:lpwstr>60a845d3-2b08-4410-a62e-4321eae94757</vt:lpwstr>
  </property>
  <property fmtid="{D5CDD505-2E9C-101B-9397-08002B2CF9AE}" pid="8" name="MSIP_Label_60a845d3-2b08-4410-a62e-4321eae94757_SiteId">
    <vt:lpwstr>b397c653-5b19-463f-b9fc-af658ded9128</vt:lpwstr>
  </property>
  <property fmtid="{D5CDD505-2E9C-101B-9397-08002B2CF9AE}" pid="9" name="MSIP_Label_60a845d3-2b08-4410-a62e-4321eae94757_ActionId">
    <vt:lpwstr>5dad71de-1d80-4c64-99c4-adc978c00373</vt:lpwstr>
  </property>
  <property fmtid="{D5CDD505-2E9C-101B-9397-08002B2CF9AE}" pid="10" name="MSIP_Label_60a845d3-2b08-4410-a62e-4321eae94757_ContentBits">
    <vt:lpwstr>1</vt:lpwstr>
  </property>
  <property fmtid="{D5CDD505-2E9C-101B-9397-08002B2CF9AE}" pid="11" name="ContentTypeId">
    <vt:lpwstr>0x010100A2D5A4FF975C9F4281CDEF8C21DC3C73</vt:lpwstr>
  </property>
  <property fmtid="{D5CDD505-2E9C-101B-9397-08002B2CF9AE}" pid="12" name="MediaServiceImageTags">
    <vt:lpwstr/>
  </property>
</Properties>
</file>