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4"/>
  </p:sldMasterIdLst>
  <p:notesMasterIdLst>
    <p:notesMasterId r:id="rId19"/>
  </p:notesMasterIdLst>
  <p:handoutMasterIdLst>
    <p:handoutMasterId r:id="rId20"/>
  </p:handoutMasterIdLst>
  <p:sldIdLst>
    <p:sldId id="279" r:id="rId5"/>
    <p:sldId id="293" r:id="rId6"/>
    <p:sldId id="295" r:id="rId7"/>
    <p:sldId id="296" r:id="rId8"/>
    <p:sldId id="298" r:id="rId9"/>
    <p:sldId id="261" r:id="rId10"/>
    <p:sldId id="262" r:id="rId11"/>
    <p:sldId id="263" r:id="rId12"/>
    <p:sldId id="264" r:id="rId13"/>
    <p:sldId id="265" r:id="rId14"/>
    <p:sldId id="266" r:id="rId15"/>
    <p:sldId id="267" r:id="rId16"/>
    <p:sldId id="268" r:id="rId17"/>
    <p:sldId id="269" r:id="rId18"/>
  </p:sldIdLst>
  <p:sldSz cx="9144000" cy="5143500" type="screen16x9"/>
  <p:notesSz cx="7010400" cy="9236075"/>
  <p:defaultTextStyle>
    <a:defPPr>
      <a:defRPr lang="en-US"/>
    </a:defPPr>
    <a:lvl1pPr algn="l" rtl="0" fontAlgn="base">
      <a:spcBef>
        <a:spcPct val="0"/>
      </a:spcBef>
      <a:spcAft>
        <a:spcPct val="0"/>
      </a:spcAft>
      <a:defRPr sz="2400" kern="1200">
        <a:solidFill>
          <a:schemeClr val="tx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p:defaultTextStyle>
  <p:extLst>
    <p:ext uri="{EFAFB233-063F-42B5-8137-9DF3F51BA10A}">
      <p15:sldGuideLst xmlns:p15="http://schemas.microsoft.com/office/powerpoint/2012/main">
        <p15:guide id="4" pos="2880">
          <p15:clr>
            <a:srgbClr val="A4A3A4"/>
          </p15:clr>
        </p15:guide>
        <p15:guide id="5" orient="horz" pos="162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4086D5"/>
    <a:srgbClr val="236BC6"/>
    <a:srgbClr val="A0BCE4"/>
    <a:srgbClr val="C07C00"/>
    <a:srgbClr val="02245A"/>
    <a:srgbClr val="021C5A"/>
    <a:srgbClr val="021C6E"/>
    <a:srgbClr val="C07C1A"/>
    <a:srgbClr val="021C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43" autoAdjust="0"/>
    <p:restoredTop sz="95986" autoAdjust="0"/>
  </p:normalViewPr>
  <p:slideViewPr>
    <p:cSldViewPr>
      <p:cViewPr varScale="1">
        <p:scale>
          <a:sx n="126" d="100"/>
          <a:sy n="126" d="100"/>
        </p:scale>
        <p:origin x="252" y="1236"/>
      </p:cViewPr>
      <p:guideLst>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3080"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475" cy="462120"/>
          </a:xfrm>
          <a:prstGeom prst="rect">
            <a:avLst/>
          </a:prstGeom>
        </p:spPr>
        <p:txBody>
          <a:bodyPr vert="horz" lIns="91269" tIns="45634" rIns="91269" bIns="45634"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970339" y="3"/>
            <a:ext cx="3038475" cy="462120"/>
          </a:xfrm>
          <a:prstGeom prst="rect">
            <a:avLst/>
          </a:prstGeom>
        </p:spPr>
        <p:txBody>
          <a:bodyPr vert="horz" lIns="91269" tIns="45634" rIns="91269" bIns="45634" rtlCol="0"/>
          <a:lstStyle>
            <a:lvl1pPr algn="r">
              <a:defRPr sz="1200">
                <a:ea typeface="+mn-ea"/>
                <a:cs typeface="+mn-cs"/>
              </a:defRPr>
            </a:lvl1pPr>
          </a:lstStyle>
          <a:p>
            <a:pPr>
              <a:defRPr/>
            </a:pPr>
            <a:fld id="{CBBB9AC9-F41F-4916-B5CB-4BAC3B071E9E}" type="datetimeFigureOut">
              <a:rPr lang="en-US"/>
              <a:pPr>
                <a:defRPr/>
              </a:pPr>
              <a:t>6/30/2026</a:t>
            </a:fld>
            <a:endParaRPr lang="en-US" dirty="0"/>
          </a:p>
        </p:txBody>
      </p:sp>
      <p:sp>
        <p:nvSpPr>
          <p:cNvPr id="4" name="Footer Placeholder 3"/>
          <p:cNvSpPr>
            <a:spLocks noGrp="1"/>
          </p:cNvSpPr>
          <p:nvPr>
            <p:ph type="ftr" sz="quarter" idx="2"/>
          </p:nvPr>
        </p:nvSpPr>
        <p:spPr>
          <a:xfrm>
            <a:off x="2" y="8772379"/>
            <a:ext cx="3038475" cy="462120"/>
          </a:xfrm>
          <a:prstGeom prst="rect">
            <a:avLst/>
          </a:prstGeom>
        </p:spPr>
        <p:txBody>
          <a:bodyPr vert="horz" lIns="91269" tIns="45634" rIns="91269" bIns="45634"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9"/>
            <a:ext cx="3038475" cy="462120"/>
          </a:xfrm>
          <a:prstGeom prst="rect">
            <a:avLst/>
          </a:prstGeom>
        </p:spPr>
        <p:txBody>
          <a:bodyPr vert="horz" lIns="91269" tIns="45634" rIns="91269" bIns="45634" rtlCol="0" anchor="b"/>
          <a:lstStyle>
            <a:lvl1pPr algn="r">
              <a:defRPr sz="1200">
                <a:ea typeface="+mn-ea"/>
                <a:cs typeface="+mn-cs"/>
              </a:defRPr>
            </a:lvl1pPr>
          </a:lstStyle>
          <a:p>
            <a:pPr>
              <a:defRPr/>
            </a:pPr>
            <a:fld id="{974AC060-BAD6-47CC-AF30-254C9B2BD940}" type="slidenum">
              <a:rPr lang="en-US"/>
              <a:pPr>
                <a:defRPr/>
              </a:pPr>
              <a:t>‹#›</a:t>
            </a:fld>
            <a:endParaRPr lang="en-US" dirty="0"/>
          </a:p>
        </p:txBody>
      </p:sp>
    </p:spTree>
    <p:extLst>
      <p:ext uri="{BB962C8B-B14F-4D97-AF65-F5344CB8AC3E}">
        <p14:creationId xmlns:p14="http://schemas.microsoft.com/office/powerpoint/2010/main" val="1092939862"/>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909" userDrawn="1">
          <p15:clr>
            <a:srgbClr val="F26B43"/>
          </p15:clr>
        </p15:guide>
        <p15:guide id="2" pos="220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3" name="Date Placeholder 2"/>
          <p:cNvSpPr>
            <a:spLocks noGrp="1"/>
          </p:cNvSpPr>
          <p:nvPr>
            <p:ph type="dt" idx="1"/>
          </p:nvPr>
        </p:nvSpPr>
        <p:spPr bwMode="auto">
          <a:xfrm>
            <a:off x="3970339"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algn="r" defTabSz="930115" eaLnBrk="0" hangingPunct="0">
              <a:defRPr sz="1200">
                <a:ea typeface="+mn-ea"/>
                <a:cs typeface="+mn-cs"/>
              </a:defRPr>
            </a:lvl1pPr>
          </a:lstStyle>
          <a:p>
            <a:pPr>
              <a:defRPr/>
            </a:pPr>
            <a:fld id="{90A359AC-4EDB-4AA1-9AD2-B6BF0735A59F}" type="datetimeFigureOut">
              <a:rPr lang="en-US"/>
              <a:pPr>
                <a:defRPr/>
              </a:pPr>
              <a:t>6/30/2026</a:t>
            </a:fld>
            <a:endParaRPr lang="en-US" dirty="0"/>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269" tIns="45634" rIns="91269" bIns="45634" rtlCol="0" anchor="ctr"/>
          <a:lstStyle/>
          <a:p>
            <a:pPr lvl="0"/>
            <a:endParaRPr lang="en-US" noProof="0" dirty="0"/>
          </a:p>
        </p:txBody>
      </p:sp>
      <p:sp>
        <p:nvSpPr>
          <p:cNvPr id="5" name="Notes Placeholder 4"/>
          <p:cNvSpPr>
            <a:spLocks noGrp="1"/>
          </p:cNvSpPr>
          <p:nvPr>
            <p:ph type="body" sz="quarter" idx="3"/>
          </p:nvPr>
        </p:nvSpPr>
        <p:spPr bwMode="auto">
          <a:xfrm>
            <a:off x="701676" y="4387769"/>
            <a:ext cx="5607050" cy="4155918"/>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2"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bwMode="auto">
          <a:xfrm>
            <a:off x="3970339"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algn="r" defTabSz="930115" eaLnBrk="0" hangingPunct="0">
              <a:defRPr sz="1200">
                <a:ea typeface="+mn-ea"/>
                <a:cs typeface="+mn-cs"/>
              </a:defRPr>
            </a:lvl1pPr>
          </a:lstStyle>
          <a:p>
            <a:pPr>
              <a:defRPr/>
            </a:pPr>
            <a:fld id="{FB4525BD-1B22-4CBE-A35B-96886ED635B8}" type="slidenum">
              <a:rPr lang="en-US"/>
              <a:pPr>
                <a:defRPr/>
              </a:pPr>
              <a:t>‹#›</a:t>
            </a:fld>
            <a:endParaRPr lang="en-US" dirty="0"/>
          </a:p>
        </p:txBody>
      </p:sp>
    </p:spTree>
    <p:extLst>
      <p:ext uri="{BB962C8B-B14F-4D97-AF65-F5344CB8AC3E}">
        <p14:creationId xmlns:p14="http://schemas.microsoft.com/office/powerpoint/2010/main" val="276466031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e14935323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e14935323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e19bfcc56c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e19bfcc56c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e14935323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3e14935323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3e19bfcc56c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3e19bfcc56c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e149353239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e149353239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e19bfcc56c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3e19bfcc56c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e14935323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e14935323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e19bfcc56c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e19bfcc56c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3e1acffec6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3e1acffec6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4572001"/>
            <a:ext cx="9144000" cy="571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309878" y="211710"/>
            <a:ext cx="1818643" cy="6096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4699000" y="4781550"/>
            <a:ext cx="4097338"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4699000" y="-1"/>
            <a:ext cx="4097338" cy="4748981"/>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346075" y="1571652"/>
            <a:ext cx="4038600" cy="2066897"/>
          </a:xfrm>
        </p:spPr>
        <p:txBody>
          <a:bodyPr/>
          <a:lstStyle>
            <a:lvl1pPr algn="l">
              <a:lnSpc>
                <a:spcPct val="80000"/>
              </a:lnSpc>
              <a:defRPr sz="54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381000" y="3638550"/>
            <a:ext cx="41148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460248" y="1251966"/>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spTree>
    <p:extLst>
      <p:ext uri="{BB962C8B-B14F-4D97-AF65-F5344CB8AC3E}">
        <p14:creationId xmlns:p14="http://schemas.microsoft.com/office/powerpoint/2010/main" val="33277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5943600" cy="4781550"/>
          </a:xfrm>
          <a:solidFill>
            <a:schemeClr val="bg1">
              <a:lumMod val="95000"/>
            </a:schemeClr>
          </a:solidFill>
        </p:spPr>
        <p:txBody>
          <a:bodyPr anchor="ctr"/>
          <a:lstStyle>
            <a:lvl1pPr marL="0" indent="0" algn="ctr">
              <a:buNone/>
              <a:defRPr sz="1600"/>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6248400" y="514350"/>
            <a:ext cx="2590800" cy="4114800"/>
          </a:xfrm>
        </p:spPr>
        <p:txBody>
          <a:bodyPr anchor="ctr"/>
          <a:lstStyle>
            <a:lvl1pPr marL="0" indent="0">
              <a:buNone/>
              <a:defRPr sz="1600" b="1"/>
            </a:lvl1pPr>
            <a:lvl5pPr marL="2114550" indent="-28575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5956853" y="-2485"/>
            <a:ext cx="0" cy="4784035"/>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2565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6781800" y="57150"/>
            <a:ext cx="2014538" cy="3048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9144000" cy="478155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409700" y="828675"/>
            <a:ext cx="6438900" cy="3124200"/>
          </a:xfrm>
        </p:spPr>
        <p:txBody>
          <a:bodyPr anchor="ctr"/>
          <a:lstStyle>
            <a:lvl1pPr marL="0" indent="0">
              <a:lnSpc>
                <a:spcPct val="100000"/>
              </a:lnSpc>
              <a:buNone/>
              <a:defRPr sz="2400" b="1">
                <a:solidFill>
                  <a:schemeClr val="tx2"/>
                </a:solidFill>
              </a:defRPr>
            </a:lvl1pPr>
            <a:lvl2pPr marL="365760" indent="0">
              <a:buNone/>
              <a:defRPr sz="2400" b="1">
                <a:solidFill>
                  <a:schemeClr val="bg1"/>
                </a:solidFill>
              </a:defRPr>
            </a:lvl2pPr>
            <a:lvl3pPr marL="914400" indent="0">
              <a:buNone/>
              <a:defRPr sz="2400" b="1">
                <a:solidFill>
                  <a:schemeClr val="bg1"/>
                </a:solidFill>
              </a:defRPr>
            </a:lvl3pPr>
            <a:lvl4pPr marL="1371600" indent="0">
              <a:buNone/>
              <a:defRPr sz="2400" b="1">
                <a:solidFill>
                  <a:schemeClr val="bg1"/>
                </a:solidFill>
              </a:defRPr>
            </a:lvl4pPr>
            <a:lvl5pPr marL="1828800" indent="0">
              <a:buFont typeface="Arial" panose="020B0604020202020204" pitchFamily="34" charset="0"/>
              <a:buNone/>
              <a:defRPr sz="24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066800" cy="478155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a:extLst>
              <a:ext uri="{96DAC541-7B7A-43D3-8B79-37D633B846F1}">
                <asvg:svgBlip xmlns:asvg="http://schemas.microsoft.com/office/drawing/2016/SVG/main" r:embed="rId3"/>
              </a:ext>
            </a:extLst>
          </a:blip>
          <a:srcRect l="37153"/>
          <a:stretch/>
        </p:blipFill>
        <p:spPr>
          <a:xfrm>
            <a:off x="228599" y="1933575"/>
            <a:ext cx="574675" cy="914400"/>
          </a:xfrm>
          <a:prstGeom prst="rect">
            <a:avLst/>
          </a:prstGeom>
        </p:spPr>
      </p:pic>
    </p:spTree>
    <p:extLst>
      <p:ext uri="{BB962C8B-B14F-4D97-AF65-F5344CB8AC3E}">
        <p14:creationId xmlns:p14="http://schemas.microsoft.com/office/powerpoint/2010/main" val="138564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9144000" cy="4781550"/>
          </a:xfrm>
          <a:prstGeom prst="rect">
            <a:avLst/>
          </a:prstGeom>
        </p:spPr>
      </p:pic>
    </p:spTree>
    <p:extLst>
      <p:ext uri="{BB962C8B-B14F-4D97-AF65-F5344CB8AC3E}">
        <p14:creationId xmlns:p14="http://schemas.microsoft.com/office/powerpoint/2010/main" val="1736895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511527" y="0"/>
            <a:ext cx="1922318" cy="226695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511527" y="1728278"/>
            <a:ext cx="1922318" cy="648126"/>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4876" y="1728278"/>
            <a:ext cx="1893524" cy="634701"/>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596475" y="238309"/>
            <a:ext cx="1765723" cy="648126"/>
          </a:xfrm>
        </p:spPr>
        <p:txBody>
          <a:bodyPr anchor="ctr">
            <a:noAutofit/>
          </a:bodyPr>
          <a:lstStyle>
            <a:lvl1pPr marL="0" indent="0" algn="ctr">
              <a:lnSpc>
                <a:spcPct val="85000"/>
              </a:lnSpc>
              <a:spcAft>
                <a:spcPts val="0"/>
              </a:spcAft>
              <a:buNone/>
              <a:defRPr sz="24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596476" y="916073"/>
            <a:ext cx="1765723" cy="743859"/>
          </a:xfrm>
        </p:spPr>
        <p:txBody>
          <a:bodyPr anchor="ctr">
            <a:noAutofit/>
          </a:bodyPr>
          <a:lstStyle>
            <a:lvl1pPr marL="0" indent="0" algn="ctr">
              <a:lnSpc>
                <a:spcPct val="90000"/>
              </a:lnSpc>
              <a:spcAft>
                <a:spcPts val="600"/>
              </a:spcAft>
              <a:buNone/>
              <a:defRPr sz="1200">
                <a:solidFill>
                  <a:schemeClr val="accent4"/>
                </a:solidFill>
              </a:defRPr>
            </a:lvl1pPr>
            <a:lvl2pPr marL="36576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425641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511527" y="-1"/>
            <a:ext cx="1926873" cy="1117700"/>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260945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Tree>
    <p:extLst>
      <p:ext uri="{BB962C8B-B14F-4D97-AF65-F5344CB8AC3E}">
        <p14:creationId xmlns:p14="http://schemas.microsoft.com/office/powerpoint/2010/main" val="240244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9144000" cy="478155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6324600" y="0"/>
            <a:ext cx="2471738"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047750"/>
            <a:ext cx="9144000" cy="28194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482662" y="1887582"/>
            <a:ext cx="4953000" cy="1139736"/>
          </a:xfrm>
          <a:prstGeom prst="rect">
            <a:avLst/>
          </a:prstGeom>
          <a:noFill/>
        </p:spPr>
        <p:txBody>
          <a:bodyPr wrap="square" rtlCol="0">
            <a:spAutoFit/>
          </a:bodyPr>
          <a:lstStyle/>
          <a:p>
            <a:pPr algn="l">
              <a:lnSpc>
                <a:spcPct val="80000"/>
              </a:lnSpc>
              <a:spcAft>
                <a:spcPts val="1200"/>
              </a:spcAft>
            </a:pPr>
            <a:r>
              <a:rPr lang="en-US" sz="2800" b="1" dirty="0">
                <a:solidFill>
                  <a:schemeClr val="bg1"/>
                </a:solidFill>
                <a:latin typeface="+mj-lt"/>
                <a:cs typeface="Arial" panose="020B0604020202020204" pitchFamily="34" charset="0"/>
              </a:rPr>
              <a:t>Check out </a:t>
            </a:r>
            <a:r>
              <a:rPr lang="en-US" sz="2800" b="1" dirty="0" err="1">
                <a:solidFill>
                  <a:schemeClr val="bg1"/>
                </a:solidFill>
                <a:latin typeface="+mj-lt"/>
                <a:cs typeface="Arial" panose="020B0604020202020204" pitchFamily="34" charset="0"/>
              </a:rPr>
              <a:t>FRE.org</a:t>
            </a:r>
            <a:r>
              <a:rPr lang="en-US" sz="2800"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422344" y="1258726"/>
            <a:ext cx="2381250" cy="2397449"/>
          </a:xfrm>
          <a:prstGeom prst="rect">
            <a:avLst/>
          </a:prstGeom>
        </p:spPr>
      </p:pic>
    </p:spTree>
    <p:extLst>
      <p:ext uri="{BB962C8B-B14F-4D97-AF65-F5344CB8AC3E}">
        <p14:creationId xmlns:p14="http://schemas.microsoft.com/office/powerpoint/2010/main" val="2201580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1A76-91D8-5C0F-A064-DF651D0E990F}"/>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89EB719-216C-8439-1792-5CE1A8372AA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0C8C321-004B-461E-C93E-9DFD8BF973F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4B2A667-CAA3-F19E-7DD4-A54B16A8E9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1AB6C-BD06-0513-2081-3DCCE6901405}"/>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1366146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CF09-3F13-39C7-D40A-B8FCDF435454}"/>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3304424-E95D-FAB5-52A7-48A88A142536}"/>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20E29F-16A5-D000-CBB3-C80DDD37BE0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EAC64ED-8D16-5363-B221-FB2BCA00B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886E8-47B0-0FF7-AF1D-629CAAF60027}"/>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754370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137061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152400" y="4781550"/>
            <a:ext cx="8763000" cy="36195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9144000" cy="51435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346075" y="1"/>
            <a:ext cx="8450263" cy="3249212"/>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346074" y="3267048"/>
            <a:ext cx="8450264"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346074" y="3499692"/>
            <a:ext cx="8450263" cy="708294"/>
          </a:xfrm>
        </p:spPr>
        <p:txBody>
          <a:bodyPr/>
          <a:lstStyle>
            <a:lvl1pPr algn="l">
              <a:lnSpc>
                <a:spcPct val="80000"/>
              </a:lnSpc>
              <a:defRPr sz="54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381000" y="4252250"/>
            <a:ext cx="76200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457200" y="47264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457200" y="52387"/>
            <a:ext cx="1818643" cy="609601"/>
          </a:xfrm>
          <a:prstGeom prst="rect">
            <a:avLst/>
          </a:prstGeom>
        </p:spPr>
      </p:pic>
    </p:spTree>
    <p:extLst>
      <p:ext uri="{BB962C8B-B14F-4D97-AF65-F5344CB8AC3E}">
        <p14:creationId xmlns:p14="http://schemas.microsoft.com/office/powerpoint/2010/main" val="14589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6705600" y="0"/>
            <a:ext cx="2286000" cy="282179"/>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4572000"/>
            <a:ext cx="9144000" cy="58304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9144000" cy="51435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838199" y="838200"/>
            <a:ext cx="7459579" cy="35015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4523125" y="565075"/>
            <a:ext cx="97750" cy="7451555"/>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057982" y="1769743"/>
            <a:ext cx="6181017" cy="1354040"/>
          </a:xfrm>
        </p:spPr>
        <p:txBody>
          <a:bodyPr/>
          <a:lstStyle>
            <a:lvl1pPr algn="l">
              <a:lnSpc>
                <a:spcPct val="80000"/>
              </a:lnSpc>
              <a:defRPr sz="54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106182" y="3257551"/>
            <a:ext cx="5447018"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838199" y="6370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46678" y="990278"/>
            <a:ext cx="1818643" cy="60960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6705600" y="133350"/>
            <a:ext cx="2209800" cy="22383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9144000" cy="4821417"/>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1889049" y="1352550"/>
            <a:ext cx="5888370" cy="24384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1780215" y="1204913"/>
            <a:ext cx="5888370" cy="24384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1780213" y="1479053"/>
            <a:ext cx="5888369" cy="457200"/>
          </a:xfrm>
        </p:spPr>
        <p:txBody>
          <a:bodyPr/>
          <a:lstStyle>
            <a:lvl1pPr marL="0" indent="0" algn="ctr">
              <a:buNone/>
              <a:defRPr sz="1600" b="1">
                <a:solidFill>
                  <a:schemeClr val="accent4"/>
                </a:solidFill>
                <a:latin typeface="+mn-lt"/>
              </a:defRPr>
            </a:lvl1pPr>
            <a:lvl2pPr marL="365760"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1780212" y="1843342"/>
            <a:ext cx="5888369" cy="1344792"/>
          </a:xfrm>
        </p:spPr>
        <p:txBody>
          <a:bodyPr anchor="ctr"/>
          <a:lstStyle>
            <a:lvl1pPr marL="0" indent="0" algn="ctr">
              <a:lnSpc>
                <a:spcPct val="90000"/>
              </a:lnSpc>
              <a:buNone/>
              <a:defRPr sz="3600" b="1" spc="-150">
                <a:solidFill>
                  <a:schemeClr val="tx2"/>
                </a:solidFill>
              </a:defRPr>
            </a:lvl1pPr>
          </a:lstStyle>
          <a:p>
            <a:pPr lvl="0"/>
            <a:r>
              <a:rPr lang="en-US" dirty="0"/>
              <a:t>Title of Section Goes Here Lorem Ipsum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0" name="Title 1"/>
          <p:cNvSpPr>
            <a:spLocks noGrp="1"/>
          </p:cNvSpPr>
          <p:nvPr>
            <p:ph type="title"/>
          </p:nvPr>
        </p:nvSpPr>
        <p:spPr>
          <a:xfrm>
            <a:off x="241365" y="369154"/>
            <a:ext cx="8554973" cy="990600"/>
          </a:xfrm>
        </p:spPr>
        <p:txBody>
          <a:bodyPr/>
          <a:lstStyle>
            <a:lvl1pPr>
              <a:defRPr sz="2800"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3054548" y="1158558"/>
            <a:ext cx="5741790" cy="3470591"/>
          </a:xfrm>
          <a:solidFill>
            <a:schemeClr val="bg1">
              <a:lumMod val="95000"/>
            </a:schemeClr>
          </a:solidFill>
        </p:spPr>
        <p:txBody>
          <a:bodyPr anchor="ct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228600" y="1158558"/>
            <a:ext cx="2651165" cy="3470592"/>
          </a:xfrm>
        </p:spPr>
        <p:txBody>
          <a:bodyPr/>
          <a:lstStyle>
            <a:lvl1pPr marL="285750" indent="-285750">
              <a:buFont typeface="Arial" panose="020B0604020202020204" pitchFamily="34" charset="0"/>
              <a:buChar char="•"/>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2800"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26776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346074" y="366464"/>
            <a:ext cx="8468551" cy="85725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88241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59666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59666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712065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683490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683490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2961831"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2678003"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2678003"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5041244"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4751499" y="2341756"/>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4751499" y="253686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1921087"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1635337"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1635337"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4000500"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3716672"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3716672"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6079913"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5790168" y="4039498"/>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5790168" y="4254128"/>
            <a:ext cx="1714500" cy="190500"/>
          </a:xfrm>
        </p:spPr>
        <p:txBody>
          <a:bodyPr anchor="ctr"/>
          <a:lstStyle>
            <a:lvl1pPr marL="0" indent="0" algn="ctr">
              <a:buNone/>
              <a:defRPr sz="900" b="0">
                <a:solidFill>
                  <a:schemeClr val="tx1"/>
                </a:solidFill>
              </a:defRPr>
            </a:lvl1pPr>
          </a:lstStyle>
          <a:p>
            <a:pPr lvl="0"/>
            <a:r>
              <a:rPr lang="en-US" dirty="0"/>
              <a:t>Presenter Title</a:t>
            </a:r>
          </a:p>
        </p:txBody>
      </p:sp>
    </p:spTree>
    <p:extLst>
      <p:ext uri="{BB962C8B-B14F-4D97-AF65-F5344CB8AC3E}">
        <p14:creationId xmlns:p14="http://schemas.microsoft.com/office/powerpoint/2010/main" val="327812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7661"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4583484"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245884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670811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2721378"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2721378" y="976630"/>
            <a:ext cx="1600200" cy="1366520"/>
          </a:xfrm>
        </p:spPr>
        <p:txBody>
          <a:bodyPr/>
          <a:lstStyle>
            <a:lvl1pPr marL="0" indent="0" algn="ctr">
              <a:buNone/>
              <a:defRPr sz="1000"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627053"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627053" y="3181350"/>
            <a:ext cx="1600200" cy="1366520"/>
          </a:xfrm>
        </p:spPr>
        <p:txBody>
          <a:bodyPr/>
          <a:lstStyle>
            <a:lvl1pPr marL="0" indent="0" algn="ctr">
              <a:buNone/>
              <a:defRPr sz="1000"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6940451"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6940451" y="976630"/>
            <a:ext cx="1600200" cy="1366520"/>
          </a:xfrm>
        </p:spPr>
        <p:txBody>
          <a:bodyPr/>
          <a:lstStyle>
            <a:lvl1pPr marL="0" indent="0" algn="ctr">
              <a:buNone/>
              <a:defRPr sz="1000"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4846126"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4846126" y="3181350"/>
            <a:ext cx="1600200" cy="1366520"/>
          </a:xfrm>
        </p:spPr>
        <p:txBody>
          <a:bodyPr/>
          <a:lstStyle>
            <a:lvl1pPr marL="0" indent="0" algn="ctr">
              <a:buNone/>
              <a:defRPr sz="1000" b="0"/>
            </a:lvl1pPr>
          </a:lstStyle>
          <a:p>
            <a:pPr lvl="0"/>
            <a:r>
              <a:rPr lang="en-US" dirty="0"/>
              <a:t>Click to edit Master text styles</a:t>
            </a:r>
          </a:p>
        </p:txBody>
      </p:sp>
    </p:spTree>
    <p:extLst>
      <p:ext uri="{BB962C8B-B14F-4D97-AF65-F5344CB8AC3E}">
        <p14:creationId xmlns:p14="http://schemas.microsoft.com/office/powerpoint/2010/main" val="328539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121465"/>
            <a:ext cx="9144000" cy="3507685"/>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121465"/>
            <a:ext cx="9144000" cy="3507685"/>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4104560" y="1335778"/>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6074" y="1335777"/>
            <a:ext cx="3703320" cy="1450285"/>
          </a:xfrm>
          <a:solidFill>
            <a:schemeClr val="bg1"/>
          </a:solidFill>
        </p:spPr>
        <p:txBody>
          <a:bodyPr anchor="ctr"/>
          <a:lstStyle>
            <a:lvl1pPr marL="0" indent="0" algn="ctr">
              <a:buNone/>
              <a:defRPr sz="1600"/>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4104560" y="2999686"/>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346074" y="2999685"/>
            <a:ext cx="3703320" cy="1450285"/>
          </a:xfrm>
          <a:solidFill>
            <a:schemeClr val="bg1"/>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4495800" y="157607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4495800" y="1962150"/>
            <a:ext cx="4219856" cy="609600"/>
          </a:xfrm>
        </p:spPr>
        <p:txBody>
          <a:bodyPr/>
          <a:lstStyle>
            <a:lvl1pPr marL="0" indent="0" algn="l">
              <a:buNone/>
              <a:defRPr sz="1000"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4495800" y="325755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4495800" y="3643630"/>
            <a:ext cx="4219856" cy="609600"/>
          </a:xfrm>
        </p:spPr>
        <p:txBody>
          <a:bodyPr/>
          <a:lstStyle>
            <a:lvl1pPr marL="0" indent="0" algn="l">
              <a:buNone/>
              <a:defRPr sz="1000"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346074" y="366464"/>
            <a:ext cx="8468551" cy="593393"/>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1367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46888" y="1276350"/>
            <a:ext cx="8567738" cy="302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246888" y="371475"/>
            <a:ext cx="8567738" cy="85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8382000" y="4812506"/>
            <a:ext cx="533400" cy="273844"/>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800" smtClean="0">
                <a:solidFill>
                  <a:schemeClr val="tx2"/>
                </a:solidFill>
                <a:latin typeface="+mn-lt"/>
                <a:cs typeface="Arial"/>
              </a:rPr>
              <a:pPr algn="r"/>
              <a:t>‹#›</a:t>
            </a:fld>
            <a:endParaRPr lang="en-US" sz="800" dirty="0">
              <a:solidFill>
                <a:schemeClr val="tx2"/>
              </a:solidFill>
              <a:latin typeface="+mn-lt"/>
              <a:cs typeface="Arial"/>
            </a:endParaRP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254594" y="4847621"/>
            <a:ext cx="5841406" cy="246221"/>
          </a:xfrm>
          <a:prstGeom prst="rect">
            <a:avLst/>
          </a:prstGeom>
          <a:noFill/>
        </p:spPr>
        <p:txBody>
          <a:bodyPr wrap="square" rtlCol="0">
            <a:spAutoFit/>
          </a:bodyPr>
          <a:lstStyle/>
          <a:p>
            <a:pPr algn="l">
              <a:spcAft>
                <a:spcPts val="1200"/>
              </a:spcAft>
            </a:pPr>
            <a:r>
              <a:rPr lang="en-US" sz="1000" b="1" dirty="0">
                <a:solidFill>
                  <a:schemeClr val="tx2"/>
                </a:solidFill>
                <a:latin typeface="+mn-lt"/>
                <a:cs typeface="Arial" panose="020B0604020202020204" pitchFamily="34" charset="0"/>
              </a:rPr>
              <a:t>FEDERAL RESERVE EDUCATION   </a:t>
            </a:r>
            <a:r>
              <a:rPr lang="en-US" sz="1000" b="1" dirty="0">
                <a:solidFill>
                  <a:schemeClr val="accent1"/>
                </a:solidFill>
                <a:latin typeface="+mn-lt"/>
                <a:cs typeface="Arial" panose="020B0604020202020204" pitchFamily="34" charset="0"/>
              </a:rPr>
              <a:t>|</a:t>
            </a:r>
            <a:r>
              <a:rPr lang="en-US" sz="1000" b="1" dirty="0">
                <a:solidFill>
                  <a:schemeClr val="tx2"/>
                </a:solidFill>
                <a:latin typeface="+mn-lt"/>
                <a:cs typeface="Arial" panose="020B0604020202020204" pitchFamily="34" charset="0"/>
              </a:rPr>
              <a:t>   FRE.ORG  |  KEYS 6.4: CREDIT REPORTS &amp; CREDIT SCORES</a:t>
            </a:r>
          </a:p>
        </p:txBody>
      </p:sp>
    </p:spTree>
  </p:cSld>
  <p:clrMap bg1="lt1" tx1="dk1" bg2="lt2" tx2="dk2" accent1="accent1" accent2="accent2" accent3="accent3" accent4="accent4" accent5="accent5" accent6="accent6" hlink="hlink" folHlink="folHlink"/>
  <p:sldLayoutIdLst>
    <p:sldLayoutId id="2147483983" r:id="rId1"/>
    <p:sldLayoutId id="2147483986" r:id="rId2"/>
    <p:sldLayoutId id="2147483925" r:id="rId3"/>
    <p:sldLayoutId id="2147483926" r:id="rId4"/>
    <p:sldLayoutId id="2147483928" r:id="rId5"/>
    <p:sldLayoutId id="2147483967" r:id="rId6"/>
    <p:sldLayoutId id="2147483969" r:id="rId7"/>
    <p:sldLayoutId id="2147483987" r:id="rId8"/>
    <p:sldLayoutId id="2147483974" r:id="rId9"/>
    <p:sldLayoutId id="2147483968" r:id="rId10"/>
    <p:sldLayoutId id="2147483971" r:id="rId11"/>
    <p:sldLayoutId id="2147483989" r:id="rId12"/>
    <p:sldLayoutId id="2147483990" r:id="rId13"/>
    <p:sldLayoutId id="2147483988" r:id="rId14"/>
    <p:sldLayoutId id="2147483966" r:id="rId15"/>
    <p:sldLayoutId id="2147483936" r:id="rId16"/>
    <p:sldLayoutId id="2147483991" r:id="rId17"/>
    <p:sldLayoutId id="2147483992" r:id="rId18"/>
    <p:sldLayoutId id="2147483993" r:id="rId19"/>
  </p:sldLayoutIdLst>
  <p:hf sldNum="0" hdr="0" ftr="0" dt="0"/>
  <p:txStyles>
    <p:titleStyle>
      <a:lvl1pPr algn="l" rtl="0" eaLnBrk="1" fontAlgn="base" hangingPunct="1">
        <a:lnSpc>
          <a:spcPct val="90000"/>
        </a:lnSpc>
        <a:spcBef>
          <a:spcPct val="0"/>
        </a:spcBef>
        <a:spcAft>
          <a:spcPct val="0"/>
        </a:spcAft>
        <a:defRPr sz="2800" b="1" kern="1200" spc="0">
          <a:solidFill>
            <a:schemeClr val="tx2"/>
          </a:solidFill>
          <a:latin typeface="+mj-lt"/>
          <a:ea typeface="+mj-ea"/>
          <a:cs typeface="Arial"/>
        </a:defRPr>
      </a:lvl1pPr>
      <a:lvl2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rgbClr val="715A35"/>
          </a:solidFill>
          <a:latin typeface="Times" pitchFamily="-65" charset="0"/>
        </a:defRPr>
      </a:lvl6pPr>
      <a:lvl7pPr marL="914400" algn="l" rtl="0" eaLnBrk="1" fontAlgn="base" hangingPunct="1">
        <a:spcBef>
          <a:spcPct val="0"/>
        </a:spcBef>
        <a:spcAft>
          <a:spcPct val="0"/>
        </a:spcAft>
        <a:defRPr sz="3600">
          <a:solidFill>
            <a:srgbClr val="715A35"/>
          </a:solidFill>
          <a:latin typeface="Times" pitchFamily="-65" charset="0"/>
        </a:defRPr>
      </a:lvl7pPr>
      <a:lvl8pPr marL="1371600" algn="l" rtl="0" eaLnBrk="1" fontAlgn="base" hangingPunct="1">
        <a:spcBef>
          <a:spcPct val="0"/>
        </a:spcBef>
        <a:spcAft>
          <a:spcPct val="0"/>
        </a:spcAft>
        <a:defRPr sz="3600">
          <a:solidFill>
            <a:srgbClr val="715A35"/>
          </a:solidFill>
          <a:latin typeface="Times" pitchFamily="-65" charset="0"/>
        </a:defRPr>
      </a:lvl8pPr>
      <a:lvl9pPr marL="1828800" algn="l" rtl="0" eaLnBrk="1" fontAlgn="base" hangingPunct="1">
        <a:spcBef>
          <a:spcPct val="0"/>
        </a:spcBef>
        <a:spcAft>
          <a:spcPct val="0"/>
        </a:spcAft>
        <a:defRPr sz="3600">
          <a:solidFill>
            <a:srgbClr val="715A35"/>
          </a:solidFill>
          <a:latin typeface="Times" pitchFamily="-65" charset="0"/>
        </a:defRPr>
      </a:lvl9pPr>
    </p:titleStyle>
    <p:bodyStyle>
      <a:lvl1pPr marL="256032" indent="-256032" algn="l" rtl="0" eaLnBrk="1" fontAlgn="base" hangingPunct="1">
        <a:spcBef>
          <a:spcPts val="0"/>
        </a:spcBef>
        <a:spcAft>
          <a:spcPts val="1200"/>
        </a:spcAft>
        <a:buClr>
          <a:schemeClr val="tx1"/>
        </a:buClr>
        <a:buSzPct val="125000"/>
        <a:buFont typeface="Arial"/>
        <a:buChar char="•"/>
        <a:defRPr sz="2000">
          <a:solidFill>
            <a:schemeClr val="tx1"/>
          </a:solidFill>
          <a:latin typeface="+mn-lt"/>
          <a:ea typeface="+mn-ea"/>
          <a:cs typeface="Arial"/>
        </a:defRPr>
      </a:lvl1pPr>
      <a:lvl2pPr marL="649224" indent="-283464" algn="l" rtl="0" eaLnBrk="1" fontAlgn="base" hangingPunct="1">
        <a:spcBef>
          <a:spcPts val="0"/>
        </a:spcBef>
        <a:spcAft>
          <a:spcPts val="1200"/>
        </a:spcAft>
        <a:buClr>
          <a:schemeClr val="tx1"/>
        </a:buClr>
        <a:buSzPct val="90000"/>
        <a:buFont typeface="Lucida Grande"/>
        <a:buChar char="−"/>
        <a:defRPr sz="1800">
          <a:solidFill>
            <a:schemeClr val="tx1"/>
          </a:solidFill>
          <a:latin typeface="+mn-lt"/>
          <a:ea typeface="+mn-ea"/>
          <a:cs typeface="Arial"/>
        </a:defRPr>
      </a:lvl2pPr>
      <a:lvl3pPr marL="1143000" indent="-228600" algn="l" rtl="0" eaLnBrk="1" fontAlgn="base" hangingPunct="1">
        <a:spcBef>
          <a:spcPct val="20000"/>
        </a:spcBef>
        <a:spcAft>
          <a:spcPct val="0"/>
        </a:spcAft>
        <a:buClr>
          <a:schemeClr val="tx1"/>
        </a:buClr>
        <a:buFont typeface="Times"/>
        <a:buChar char="•"/>
        <a:defRPr sz="1600">
          <a:solidFill>
            <a:schemeClr val="tx1"/>
          </a:solidFill>
          <a:latin typeface="+mn-lt"/>
          <a:ea typeface="+mn-ea"/>
          <a:cs typeface="Arial"/>
        </a:defRPr>
      </a:lvl3pPr>
      <a:lvl4pPr marL="1600200" indent="-228600" algn="l" rtl="0" eaLnBrk="1" fontAlgn="base" hangingPunct="1">
        <a:spcBef>
          <a:spcPct val="20000"/>
        </a:spcBef>
        <a:spcAft>
          <a:spcPct val="0"/>
        </a:spcAft>
        <a:buClr>
          <a:schemeClr val="tx1"/>
        </a:buClr>
        <a:buFont typeface="Lucida Grande"/>
        <a:buChar char="−"/>
        <a:defRPr sz="1400">
          <a:solidFill>
            <a:schemeClr val="tx1"/>
          </a:solidFill>
          <a:latin typeface="+mn-lt"/>
          <a:ea typeface="+mn-ea"/>
          <a:cs typeface="Arial"/>
        </a:defRPr>
      </a:lvl4pPr>
      <a:lvl5pPr marL="2057400" indent="-228600" algn="l" rtl="0" eaLnBrk="1" fontAlgn="base" hangingPunct="1">
        <a:spcBef>
          <a:spcPct val="20000"/>
        </a:spcBef>
        <a:spcAft>
          <a:spcPct val="0"/>
        </a:spcAft>
        <a:buClr>
          <a:schemeClr val="tx1"/>
        </a:buClr>
        <a:defRPr sz="1400">
          <a:solidFill>
            <a:schemeClr val="tx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3104" userDrawn="1">
          <p15:clr>
            <a:srgbClr val="F26B43"/>
          </p15:clr>
        </p15:guide>
        <p15:guide id="3" pos="218" userDrawn="1">
          <p15:clr>
            <a:srgbClr val="F26B43"/>
          </p15:clr>
        </p15:guide>
        <p15:guide id="4" pos="5541" userDrawn="1">
          <p15:clr>
            <a:srgbClr val="F26B43"/>
          </p15:clr>
        </p15:guide>
        <p15:guide id="5" orient="horz" pos="225" userDrawn="1">
          <p15:clr>
            <a:srgbClr val="F26B43"/>
          </p15:clr>
        </p15:guide>
        <p15:guide id="6" orient="horz" pos="1620" userDrawn="1">
          <p15:clr>
            <a:srgbClr val="F26B43"/>
          </p15:clr>
        </p15:guide>
        <p15:guide id="7" orient="horz" pos="1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video" Target="https://www.youtube.com/embed/gQDZsEztC_Y?feature=oembed"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6.xml"/><Relationship Id="rId1" Type="http://schemas.openxmlformats.org/officeDocument/2006/relationships/video" Target="https://www.youtube.com/embed/8nOAkbJs9Zw?feature=oembed"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9.xml"/><Relationship Id="rId1" Type="http://schemas.openxmlformats.org/officeDocument/2006/relationships/video" Target="https://www.youtube.com/embed/GrDxH0hMUmg?feature=oembed" TargetMode="Externa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A0FC7E9-A62A-B49F-4973-EF2F54D5D2A4}"/>
              </a:ext>
            </a:extLst>
          </p:cNvPr>
          <p:cNvSpPr>
            <a:spLocks noGrp="1"/>
          </p:cNvSpPr>
          <p:nvPr>
            <p:ph type="ctrTitle"/>
          </p:nvPr>
        </p:nvSpPr>
        <p:spPr/>
        <p:txBody>
          <a:bodyPr/>
          <a:lstStyle/>
          <a:p>
            <a:r>
              <a:rPr lang="en-US" dirty="0"/>
              <a:t>Credit Reports and Credit Scores</a:t>
            </a:r>
          </a:p>
        </p:txBody>
      </p:sp>
      <p:sp>
        <p:nvSpPr>
          <p:cNvPr id="6" name="Subtitle 5">
            <a:extLst>
              <a:ext uri="{FF2B5EF4-FFF2-40B4-BE49-F238E27FC236}">
                <a16:creationId xmlns:a16="http://schemas.microsoft.com/office/drawing/2014/main" id="{9A7E567E-8A4D-6935-BE31-7593BB2BDDDD}"/>
              </a:ext>
            </a:extLst>
          </p:cNvPr>
          <p:cNvSpPr>
            <a:spLocks noGrp="1"/>
          </p:cNvSpPr>
          <p:nvPr>
            <p:ph type="body" sz="quarter" idx="10"/>
          </p:nvPr>
        </p:nvSpPr>
        <p:spPr/>
        <p:txBody>
          <a:bodyPr/>
          <a:lstStyle/>
          <a:p>
            <a:r>
              <a:rPr lang="en-US" dirty="0">
                <a:latin typeface="+mj-lt"/>
              </a:rPr>
              <a:t>Slides for Keys to Financial Success Lesson 6.4</a:t>
            </a:r>
          </a:p>
        </p:txBody>
      </p:sp>
    </p:spTree>
    <p:extLst>
      <p:ext uri="{BB962C8B-B14F-4D97-AF65-F5344CB8AC3E}">
        <p14:creationId xmlns:p14="http://schemas.microsoft.com/office/powerpoint/2010/main" val="25388886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3" name="Title 2">
            <a:extLst>
              <a:ext uri="{FF2B5EF4-FFF2-40B4-BE49-F238E27FC236}">
                <a16:creationId xmlns:a16="http://schemas.microsoft.com/office/drawing/2014/main" id="{985EFA3E-C5E8-713E-92E1-DC21F68B80C0}"/>
              </a:ext>
            </a:extLst>
          </p:cNvPr>
          <p:cNvSpPr>
            <a:spLocks noGrp="1"/>
          </p:cNvSpPr>
          <p:nvPr>
            <p:ph type="title"/>
          </p:nvPr>
        </p:nvSpPr>
        <p:spPr/>
        <p:txBody>
          <a:bodyPr/>
          <a:lstStyle/>
          <a:p>
            <a:r>
              <a:rPr lang="en-US" dirty="0"/>
              <a:t>Character</a:t>
            </a:r>
          </a:p>
        </p:txBody>
      </p:sp>
      <p:sp>
        <p:nvSpPr>
          <p:cNvPr id="5" name="Text Placeholder 4">
            <a:extLst>
              <a:ext uri="{FF2B5EF4-FFF2-40B4-BE49-F238E27FC236}">
                <a16:creationId xmlns:a16="http://schemas.microsoft.com/office/drawing/2014/main" id="{AE13668D-F25E-DA4F-23EB-DE107333D841}"/>
              </a:ext>
            </a:extLst>
          </p:cNvPr>
          <p:cNvSpPr>
            <a:spLocks noGrp="1"/>
          </p:cNvSpPr>
          <p:nvPr>
            <p:ph type="body" idx="1"/>
          </p:nvPr>
        </p:nvSpPr>
        <p:spPr/>
        <p:txBody>
          <a:bodyPr/>
          <a:lstStyle/>
          <a:p>
            <a:pPr marL="114300" indent="0">
              <a:buNone/>
            </a:pPr>
            <a:r>
              <a:rPr lang="en-US" sz="2400" dirty="0">
                <a:solidFill>
                  <a:schemeClr val="dk1"/>
                </a:solidFill>
              </a:rPr>
              <a:t>Character is a borrower's reputation for paying bills and debts based on past behavior. </a:t>
            </a:r>
          </a:p>
          <a:p>
            <a:pPr marL="114300" indent="0">
              <a:buNone/>
            </a:pPr>
            <a:endParaRPr lang="en-US" sz="2400" dirty="0">
              <a:solidFill>
                <a:schemeClr val="dk1"/>
              </a:solidFill>
            </a:endParaRPr>
          </a:p>
          <a:p>
            <a:pPr marL="114300" indent="0">
              <a:buNone/>
            </a:pPr>
            <a:r>
              <a:rPr lang="en-US" sz="2400" dirty="0">
                <a:solidFill>
                  <a:schemeClr val="dk1"/>
                </a:solidFill>
              </a:rPr>
              <a:t>It tells a lender whether a person will be reliable in repaying the loan.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3" name="Title 2">
            <a:extLst>
              <a:ext uri="{FF2B5EF4-FFF2-40B4-BE49-F238E27FC236}">
                <a16:creationId xmlns:a16="http://schemas.microsoft.com/office/drawing/2014/main" id="{8E1E712D-00E1-F9C0-073A-E86727B22F4D}"/>
              </a:ext>
            </a:extLst>
          </p:cNvPr>
          <p:cNvSpPr>
            <a:spLocks noGrp="1"/>
          </p:cNvSpPr>
          <p:nvPr>
            <p:ph type="title"/>
          </p:nvPr>
        </p:nvSpPr>
        <p:spPr/>
        <p:txBody>
          <a:bodyPr/>
          <a:lstStyle/>
          <a:p>
            <a:r>
              <a:rPr lang="en" dirty="0"/>
              <a:t>Factors related to character include:</a:t>
            </a:r>
            <a:endParaRPr lang="en-US" dirty="0"/>
          </a:p>
        </p:txBody>
      </p:sp>
      <p:sp>
        <p:nvSpPr>
          <p:cNvPr id="5" name="Text Placeholder 4">
            <a:extLst>
              <a:ext uri="{FF2B5EF4-FFF2-40B4-BE49-F238E27FC236}">
                <a16:creationId xmlns:a16="http://schemas.microsoft.com/office/drawing/2014/main" id="{319272ED-5BC0-80EB-6584-6D4BB2200EFE}"/>
              </a:ext>
            </a:extLst>
          </p:cNvPr>
          <p:cNvSpPr>
            <a:spLocks noGrp="1"/>
          </p:cNvSpPr>
          <p:nvPr>
            <p:ph type="body" idx="1"/>
          </p:nvPr>
        </p:nvSpPr>
        <p:spPr/>
        <p:txBody>
          <a:bodyPr/>
          <a:lstStyle/>
          <a:p>
            <a:pPr lvl="0" indent="-387350">
              <a:buClr>
                <a:schemeClr val="dk1"/>
              </a:buClr>
              <a:buSzPts val="2500"/>
            </a:pPr>
            <a:r>
              <a:rPr lang="en-US" sz="2400" dirty="0">
                <a:solidFill>
                  <a:schemeClr val="dk1"/>
                </a:solidFill>
              </a:rPr>
              <a:t>Credit score and/or credit report</a:t>
            </a:r>
          </a:p>
          <a:p>
            <a:pPr lvl="0" indent="-387350">
              <a:buClr>
                <a:schemeClr val="dk1"/>
              </a:buClr>
              <a:buSzPts val="2500"/>
            </a:pPr>
            <a:r>
              <a:rPr lang="en-US" sz="2400" dirty="0">
                <a:solidFill>
                  <a:schemeClr val="dk1"/>
                </a:solidFill>
              </a:rPr>
              <a:t>Years living at the same address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3" name="Title 2">
            <a:extLst>
              <a:ext uri="{FF2B5EF4-FFF2-40B4-BE49-F238E27FC236}">
                <a16:creationId xmlns:a16="http://schemas.microsoft.com/office/drawing/2014/main" id="{E2150529-E818-94FF-F302-1DD9440D4C1F}"/>
              </a:ext>
            </a:extLst>
          </p:cNvPr>
          <p:cNvSpPr>
            <a:spLocks noGrp="1"/>
          </p:cNvSpPr>
          <p:nvPr>
            <p:ph type="title"/>
          </p:nvPr>
        </p:nvSpPr>
        <p:spPr/>
        <p:txBody>
          <a:bodyPr/>
          <a:lstStyle/>
          <a:p>
            <a:r>
              <a:rPr lang="en-US" dirty="0"/>
              <a:t>Collateral</a:t>
            </a:r>
          </a:p>
        </p:txBody>
      </p:sp>
      <p:sp>
        <p:nvSpPr>
          <p:cNvPr id="5" name="Text Placeholder 4">
            <a:extLst>
              <a:ext uri="{FF2B5EF4-FFF2-40B4-BE49-F238E27FC236}">
                <a16:creationId xmlns:a16="http://schemas.microsoft.com/office/drawing/2014/main" id="{77625E22-39DC-DCD8-90AE-A83A542FF129}"/>
              </a:ext>
            </a:extLst>
          </p:cNvPr>
          <p:cNvSpPr>
            <a:spLocks noGrp="1"/>
          </p:cNvSpPr>
          <p:nvPr>
            <p:ph type="body" idx="1"/>
          </p:nvPr>
        </p:nvSpPr>
        <p:spPr/>
        <p:txBody>
          <a:bodyPr/>
          <a:lstStyle/>
          <a:p>
            <a:pPr marL="114300" indent="0">
              <a:buNone/>
            </a:pPr>
            <a:r>
              <a:rPr lang="en-US" sz="2400" dirty="0">
                <a:solidFill>
                  <a:schemeClr val="dk1"/>
                </a:solidFill>
              </a:rPr>
              <a:t>Collateral is property or financial assets a borrower offers as a guarantee for a loan. </a:t>
            </a:r>
          </a:p>
          <a:p>
            <a:pPr marL="114300" indent="0">
              <a:buNone/>
            </a:pPr>
            <a:endParaRPr lang="en-US" sz="2400" dirty="0">
              <a:solidFill>
                <a:schemeClr val="dk1"/>
              </a:solidFill>
            </a:endParaRPr>
          </a:p>
          <a:p>
            <a:pPr marL="114300" indent="0">
              <a:buNone/>
            </a:pPr>
            <a:r>
              <a:rPr lang="en-US" sz="2400" dirty="0">
                <a:solidFill>
                  <a:schemeClr val="dk1"/>
                </a:solidFill>
              </a:rPr>
              <a:t>If the borrower fails to repay the debt, the lender may use the collateral to repay the loan.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3" name="Title 2">
            <a:extLst>
              <a:ext uri="{FF2B5EF4-FFF2-40B4-BE49-F238E27FC236}">
                <a16:creationId xmlns:a16="http://schemas.microsoft.com/office/drawing/2014/main" id="{6A7D0FCB-F6CF-A7CA-E474-EF31E429A00F}"/>
              </a:ext>
            </a:extLst>
          </p:cNvPr>
          <p:cNvSpPr>
            <a:spLocks noGrp="1"/>
          </p:cNvSpPr>
          <p:nvPr>
            <p:ph type="title"/>
          </p:nvPr>
        </p:nvSpPr>
        <p:spPr/>
        <p:txBody>
          <a:bodyPr/>
          <a:lstStyle/>
          <a:p>
            <a:r>
              <a:rPr lang="en" dirty="0"/>
              <a:t>Factors related to collateral include:</a:t>
            </a:r>
            <a:endParaRPr lang="en-US" dirty="0"/>
          </a:p>
        </p:txBody>
      </p:sp>
      <p:sp>
        <p:nvSpPr>
          <p:cNvPr id="5" name="Text Placeholder 4">
            <a:extLst>
              <a:ext uri="{FF2B5EF4-FFF2-40B4-BE49-F238E27FC236}">
                <a16:creationId xmlns:a16="http://schemas.microsoft.com/office/drawing/2014/main" id="{E5F8D424-44D1-EEAB-685A-DC63B7243679}"/>
              </a:ext>
            </a:extLst>
          </p:cNvPr>
          <p:cNvSpPr>
            <a:spLocks noGrp="1"/>
          </p:cNvSpPr>
          <p:nvPr>
            <p:ph type="body" idx="1"/>
          </p:nvPr>
        </p:nvSpPr>
        <p:spPr/>
        <p:txBody>
          <a:bodyPr/>
          <a:lstStyle/>
          <a:p>
            <a:pPr lvl="0" indent="-387350">
              <a:buClr>
                <a:schemeClr val="dk1"/>
              </a:buClr>
              <a:buSzPts val="2500"/>
            </a:pPr>
            <a:r>
              <a:rPr lang="en-US" sz="2400" dirty="0">
                <a:solidFill>
                  <a:schemeClr val="dk1"/>
                </a:solidFill>
              </a:rPr>
              <a:t>Amount of financial assets (e.g., savings and stock and bond holdings)</a:t>
            </a:r>
          </a:p>
          <a:p>
            <a:pPr lvl="0" indent="-387350">
              <a:buClr>
                <a:schemeClr val="dk1"/>
              </a:buClr>
              <a:buSzPts val="2500"/>
            </a:pPr>
            <a:endParaRPr lang="en-US" sz="2400" dirty="0">
              <a:solidFill>
                <a:schemeClr val="dk1"/>
              </a:solidFill>
            </a:endParaRPr>
          </a:p>
          <a:p>
            <a:pPr lvl="0" indent="-387350">
              <a:buClr>
                <a:schemeClr val="dk1"/>
              </a:buClr>
              <a:buSzPts val="2500"/>
            </a:pPr>
            <a:r>
              <a:rPr lang="en-US" sz="2400" dirty="0">
                <a:solidFill>
                  <a:schemeClr val="dk1"/>
                </a:solidFill>
              </a:rPr>
              <a:t>Market value of real assets (e.g., land, home(s), car(s), and jewelry)</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3" name="Title 2">
            <a:extLst>
              <a:ext uri="{FF2B5EF4-FFF2-40B4-BE49-F238E27FC236}">
                <a16:creationId xmlns:a16="http://schemas.microsoft.com/office/drawing/2014/main" id="{5A19ECAA-CDEB-FF8F-E8FA-0D2F43589211}"/>
              </a:ext>
            </a:extLst>
          </p:cNvPr>
          <p:cNvSpPr>
            <a:spLocks noGrp="1"/>
          </p:cNvSpPr>
          <p:nvPr>
            <p:ph type="title"/>
          </p:nvPr>
        </p:nvSpPr>
        <p:spPr/>
        <p:txBody>
          <a:bodyPr/>
          <a:lstStyle/>
          <a:p>
            <a:r>
              <a:rPr lang="en-US" dirty="0"/>
              <a:t>Closure</a:t>
            </a:r>
          </a:p>
        </p:txBody>
      </p:sp>
      <p:sp>
        <p:nvSpPr>
          <p:cNvPr id="5" name="Text Placeholder 4">
            <a:extLst>
              <a:ext uri="{FF2B5EF4-FFF2-40B4-BE49-F238E27FC236}">
                <a16:creationId xmlns:a16="http://schemas.microsoft.com/office/drawing/2014/main" id="{6B160ADB-11EC-946A-9311-BC12D0FF40B9}"/>
              </a:ext>
            </a:extLst>
          </p:cNvPr>
          <p:cNvSpPr>
            <a:spLocks noGrp="1"/>
          </p:cNvSpPr>
          <p:nvPr>
            <p:ph type="body" idx="1"/>
          </p:nvPr>
        </p:nvSpPr>
        <p:spPr/>
        <p:txBody>
          <a:bodyPr/>
          <a:lstStyle/>
          <a:p>
            <a:pPr lvl="0" indent="-387350">
              <a:lnSpc>
                <a:spcPct val="115000"/>
              </a:lnSpc>
              <a:spcBef>
                <a:spcPts val="1200"/>
              </a:spcBef>
              <a:buClr>
                <a:schemeClr val="dk1"/>
              </a:buClr>
              <a:buSzPts val="2500"/>
              <a:buFont typeface="Aptos"/>
              <a:buAutoNum type="alphaLcPeriod"/>
            </a:pPr>
            <a:r>
              <a:rPr lang="en-US" dirty="0">
                <a:solidFill>
                  <a:schemeClr val="dk1"/>
                </a:solidFill>
                <a:ea typeface="Aptos"/>
                <a:cs typeface="Aptos"/>
                <a:sym typeface="Aptos"/>
              </a:rPr>
              <a:t>How can a person’s credit history affect future financial opportunities?</a:t>
            </a:r>
          </a:p>
          <a:p>
            <a:pPr lvl="0" indent="-387350">
              <a:lnSpc>
                <a:spcPct val="115000"/>
              </a:lnSpc>
              <a:buClr>
                <a:schemeClr val="dk1"/>
              </a:buClr>
              <a:buSzPts val="2500"/>
              <a:buFont typeface="Aptos"/>
              <a:buAutoNum type="alphaLcPeriod"/>
            </a:pPr>
            <a:r>
              <a:rPr lang="en-US" dirty="0">
                <a:solidFill>
                  <a:schemeClr val="dk1"/>
                </a:solidFill>
                <a:ea typeface="Aptos"/>
                <a:cs typeface="Aptos"/>
                <a:sym typeface="Aptos"/>
              </a:rPr>
              <a:t>How do the 3 Cs of Credit reflect a person’s creditworthiness?</a:t>
            </a:r>
          </a:p>
          <a:p>
            <a:pPr lvl="0" indent="-387350">
              <a:lnSpc>
                <a:spcPct val="115000"/>
              </a:lnSpc>
              <a:buClr>
                <a:schemeClr val="dk1"/>
              </a:buClr>
              <a:buSzPts val="2500"/>
              <a:buFont typeface="Aptos"/>
              <a:buAutoNum type="alphaLcPeriod"/>
            </a:pPr>
            <a:r>
              <a:rPr lang="en-US" dirty="0">
                <a:solidFill>
                  <a:schemeClr val="dk1"/>
                </a:solidFill>
                <a:ea typeface="Aptos"/>
                <a:cs typeface="Aptos"/>
                <a:sym typeface="Aptos"/>
              </a:rPr>
              <a:t>Based on what you learned today, what advice would you give someone who is trying to build or improve their creditworthiness?</a:t>
            </a:r>
          </a:p>
          <a:p>
            <a:pPr marL="114300" indent="0">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EC45D0F-B01E-4564-C342-CE22AEBB78DC}"/>
              </a:ext>
            </a:extLst>
          </p:cNvPr>
          <p:cNvSpPr>
            <a:spLocks noGrp="1"/>
          </p:cNvSpPr>
          <p:nvPr>
            <p:ph idx="1"/>
          </p:nvPr>
        </p:nvSpPr>
        <p:spPr>
          <a:xfrm>
            <a:off x="246888" y="971550"/>
            <a:ext cx="8567738" cy="3028950"/>
          </a:xfrm>
        </p:spPr>
        <p:txBody>
          <a:bodyPr/>
          <a:lstStyle/>
          <a:p>
            <a:pPr marL="457200" lvl="0" indent="-381000">
              <a:spcAft>
                <a:spcPts val="0"/>
              </a:spcAft>
              <a:buClr>
                <a:schemeClr val="dk1"/>
              </a:buClr>
              <a:buSzPts val="2400"/>
              <a:buChar char="●"/>
            </a:pPr>
            <a:r>
              <a:rPr lang="en-US" sz="2400" dirty="0">
                <a:solidFill>
                  <a:schemeClr val="dk1"/>
                </a:solidFill>
              </a:rPr>
              <a:t>Credit card company</a:t>
            </a:r>
          </a:p>
          <a:p>
            <a:pPr marL="457200" lvl="0" indent="-381000">
              <a:spcAft>
                <a:spcPts val="0"/>
              </a:spcAft>
              <a:buClr>
                <a:schemeClr val="dk1"/>
              </a:buClr>
              <a:buSzPts val="2400"/>
              <a:buChar char="●"/>
            </a:pPr>
            <a:r>
              <a:rPr lang="en-US" sz="2400" dirty="0">
                <a:solidFill>
                  <a:schemeClr val="dk1"/>
                </a:solidFill>
              </a:rPr>
              <a:t>Lender (bank, credit union, etc.)</a:t>
            </a:r>
          </a:p>
          <a:p>
            <a:pPr marL="457200" lvl="0" indent="-381000">
              <a:spcAft>
                <a:spcPts val="0"/>
              </a:spcAft>
              <a:buClr>
                <a:schemeClr val="dk1"/>
              </a:buClr>
              <a:buSzPts val="2400"/>
              <a:buChar char="●"/>
            </a:pPr>
            <a:r>
              <a:rPr lang="en-US" sz="2400" dirty="0">
                <a:solidFill>
                  <a:schemeClr val="dk1"/>
                </a:solidFill>
              </a:rPr>
              <a:t>Landlord</a:t>
            </a:r>
          </a:p>
          <a:p>
            <a:pPr marL="457200" lvl="0" indent="-381000">
              <a:spcAft>
                <a:spcPts val="0"/>
              </a:spcAft>
              <a:buClr>
                <a:schemeClr val="dk1"/>
              </a:buClr>
              <a:buSzPts val="2400"/>
              <a:buChar char="●"/>
            </a:pPr>
            <a:r>
              <a:rPr lang="en-US" sz="2400" dirty="0">
                <a:solidFill>
                  <a:schemeClr val="dk1"/>
                </a:solidFill>
              </a:rPr>
              <a:t>Cell phone provider</a:t>
            </a:r>
          </a:p>
          <a:p>
            <a:pPr marL="457200" lvl="0" indent="-381000">
              <a:spcAft>
                <a:spcPts val="0"/>
              </a:spcAft>
              <a:buClr>
                <a:schemeClr val="dk1"/>
              </a:buClr>
              <a:buSzPts val="2400"/>
              <a:buChar char="●"/>
            </a:pPr>
            <a:r>
              <a:rPr lang="en-US" sz="2400" dirty="0">
                <a:solidFill>
                  <a:schemeClr val="dk1"/>
                </a:solidFill>
              </a:rPr>
              <a:t>Insurance company</a:t>
            </a:r>
          </a:p>
          <a:p>
            <a:pPr marL="457200" lvl="0" indent="-381000">
              <a:spcAft>
                <a:spcPts val="0"/>
              </a:spcAft>
              <a:buClr>
                <a:schemeClr val="dk1"/>
              </a:buClr>
              <a:buSzPts val="2400"/>
              <a:buChar char="●"/>
            </a:pPr>
            <a:r>
              <a:rPr lang="en-US" sz="2400" dirty="0">
                <a:solidFill>
                  <a:schemeClr val="dk1"/>
                </a:solidFill>
              </a:rPr>
              <a:t>Utility company</a:t>
            </a:r>
          </a:p>
          <a:p>
            <a:pPr marL="457200" lvl="0" indent="-381000">
              <a:spcAft>
                <a:spcPts val="0"/>
              </a:spcAft>
              <a:buClr>
                <a:schemeClr val="dk1"/>
              </a:buClr>
              <a:buSzPts val="2400"/>
              <a:buChar char="●"/>
            </a:pPr>
            <a:r>
              <a:rPr lang="en-US" sz="2400" dirty="0">
                <a:solidFill>
                  <a:schemeClr val="dk1"/>
                </a:solidFill>
              </a:rPr>
              <a:t>Employer</a:t>
            </a:r>
          </a:p>
        </p:txBody>
      </p:sp>
      <p:sp>
        <p:nvSpPr>
          <p:cNvPr id="5" name="Title 4">
            <a:extLst>
              <a:ext uri="{FF2B5EF4-FFF2-40B4-BE49-F238E27FC236}">
                <a16:creationId xmlns:a16="http://schemas.microsoft.com/office/drawing/2014/main" id="{F6F247C8-D782-29C5-A2E5-224750E90996}"/>
              </a:ext>
            </a:extLst>
          </p:cNvPr>
          <p:cNvSpPr>
            <a:spLocks noGrp="1"/>
          </p:cNvSpPr>
          <p:nvPr>
            <p:ph type="title"/>
          </p:nvPr>
        </p:nvSpPr>
        <p:spPr/>
        <p:txBody>
          <a:bodyPr/>
          <a:lstStyle/>
          <a:p>
            <a:r>
              <a:rPr lang="en-US" dirty="0"/>
              <a:t>What do these have in common?</a:t>
            </a:r>
          </a:p>
        </p:txBody>
      </p:sp>
    </p:spTree>
    <p:extLst>
      <p:ext uri="{BB962C8B-B14F-4D97-AF65-F5344CB8AC3E}">
        <p14:creationId xmlns:p14="http://schemas.microsoft.com/office/powerpoint/2010/main" val="2541909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E8ED46-A223-93B7-5508-09FAA807AB29}"/>
              </a:ext>
            </a:extLst>
          </p:cNvPr>
          <p:cNvSpPr>
            <a:spLocks noGrp="1"/>
          </p:cNvSpPr>
          <p:nvPr>
            <p:ph type="title"/>
          </p:nvPr>
        </p:nvSpPr>
        <p:spPr/>
        <p:txBody>
          <a:bodyPr/>
          <a:lstStyle/>
          <a:p>
            <a:r>
              <a:rPr lang="en-US" dirty="0"/>
              <a:t>Credit and Creditworthiness</a:t>
            </a:r>
          </a:p>
        </p:txBody>
      </p:sp>
      <p:sp>
        <p:nvSpPr>
          <p:cNvPr id="2" name="Content Placeholder 1">
            <a:extLst>
              <a:ext uri="{FF2B5EF4-FFF2-40B4-BE49-F238E27FC236}">
                <a16:creationId xmlns:a16="http://schemas.microsoft.com/office/drawing/2014/main" id="{2A5A8E47-AA3A-D8B5-A10C-74A5A8224892}"/>
              </a:ext>
            </a:extLst>
          </p:cNvPr>
          <p:cNvSpPr>
            <a:spLocks noGrp="1"/>
          </p:cNvSpPr>
          <p:nvPr>
            <p:ph idx="1"/>
          </p:nvPr>
        </p:nvSpPr>
        <p:spPr/>
        <p:txBody>
          <a:bodyPr/>
          <a:lstStyle/>
          <a:p>
            <a:pPr marL="0" lvl="0" indent="0">
              <a:spcAft>
                <a:spcPts val="0"/>
              </a:spcAft>
              <a:buNone/>
            </a:pPr>
            <a:r>
              <a:rPr lang="en-US" b="1" dirty="0">
                <a:solidFill>
                  <a:schemeClr val="dk1"/>
                </a:solidFill>
              </a:rPr>
              <a:t>Credit </a:t>
            </a:r>
            <a:r>
              <a:rPr lang="en-US" dirty="0">
                <a:solidFill>
                  <a:schemeClr val="dk1"/>
                </a:solidFill>
              </a:rPr>
              <a:t>refers to an individual's financial track record and borrowing history. </a:t>
            </a:r>
          </a:p>
          <a:p>
            <a:pPr marL="0" lvl="0" indent="0">
              <a:spcBef>
                <a:spcPts val="1200"/>
              </a:spcBef>
              <a:buNone/>
            </a:pPr>
            <a:endParaRPr lang="en-US" b="1" dirty="0">
              <a:solidFill>
                <a:schemeClr val="dk1"/>
              </a:solidFill>
            </a:endParaRPr>
          </a:p>
          <a:p>
            <a:pPr marL="0" lvl="0" indent="0">
              <a:spcBef>
                <a:spcPts val="1200"/>
              </a:spcBef>
              <a:buNone/>
            </a:pPr>
            <a:r>
              <a:rPr lang="en-US" b="1" dirty="0">
                <a:solidFill>
                  <a:schemeClr val="dk1"/>
                </a:solidFill>
              </a:rPr>
              <a:t>Creditworthiness</a:t>
            </a:r>
            <a:r>
              <a:rPr lang="en-US" dirty="0">
                <a:solidFill>
                  <a:schemeClr val="dk1"/>
                </a:solidFill>
              </a:rPr>
              <a:t> is a measure of how likely you are to reliably repay borrowed money without defaulting on the loan.</a:t>
            </a:r>
          </a:p>
          <a:p>
            <a:endParaRPr lang="en-US" dirty="0"/>
          </a:p>
        </p:txBody>
      </p:sp>
    </p:spTree>
    <p:extLst>
      <p:ext uri="{BB962C8B-B14F-4D97-AF65-F5344CB8AC3E}">
        <p14:creationId xmlns:p14="http://schemas.microsoft.com/office/powerpoint/2010/main" val="3704836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CE165BD-A22E-9A26-774B-AA3EA15D8769}"/>
              </a:ext>
            </a:extLst>
          </p:cNvPr>
          <p:cNvSpPr>
            <a:spLocks noGrp="1"/>
          </p:cNvSpPr>
          <p:nvPr>
            <p:ph type="title"/>
          </p:nvPr>
        </p:nvSpPr>
        <p:spPr/>
        <p:txBody>
          <a:bodyPr/>
          <a:lstStyle/>
          <a:p>
            <a:r>
              <a:rPr lang="en-US" dirty="0"/>
              <a:t>What’s the Difference Between a Credit Report and a Credit Score? Video</a:t>
            </a:r>
          </a:p>
        </p:txBody>
      </p:sp>
      <p:pic>
        <p:nvPicPr>
          <p:cNvPr id="5" name="Online Media 4" title="Whats The Difference Between a Credit Report and a Credit Score">
            <a:hlinkClick r:id="" action="ppaction://media"/>
            <a:extLst>
              <a:ext uri="{FF2B5EF4-FFF2-40B4-BE49-F238E27FC236}">
                <a16:creationId xmlns:a16="http://schemas.microsoft.com/office/drawing/2014/main" id="{98DD2456-EBDC-D0EC-17B7-C2FE3CC600AB}"/>
              </a:ext>
            </a:extLst>
          </p:cNvPr>
          <p:cNvPicPr>
            <a:picLocks noRot="1" noChangeAspect="1"/>
          </p:cNvPicPr>
          <p:nvPr>
            <a:videoFile r:link="rId1"/>
          </p:nvPr>
        </p:nvPicPr>
        <p:blipFill>
          <a:blip r:embed="rId3"/>
          <a:stretch>
            <a:fillRect/>
          </a:stretch>
        </p:blipFill>
        <p:spPr>
          <a:xfrm>
            <a:off x="495880" y="1451965"/>
            <a:ext cx="5169589" cy="2920570"/>
          </a:xfrm>
          <a:prstGeom prst="rect">
            <a:avLst/>
          </a:prstGeom>
        </p:spPr>
      </p:pic>
      <p:sp>
        <p:nvSpPr>
          <p:cNvPr id="6" name="TextBox 5">
            <a:extLst>
              <a:ext uri="{FF2B5EF4-FFF2-40B4-BE49-F238E27FC236}">
                <a16:creationId xmlns:a16="http://schemas.microsoft.com/office/drawing/2014/main" id="{5DC02C5A-0C1F-03ED-6916-8D4E099BB85D}"/>
              </a:ext>
            </a:extLst>
          </p:cNvPr>
          <p:cNvSpPr txBox="1"/>
          <p:nvPr/>
        </p:nvSpPr>
        <p:spPr>
          <a:xfrm>
            <a:off x="6019800" y="1664101"/>
            <a:ext cx="2794826" cy="2708434"/>
          </a:xfrm>
          <a:prstGeom prst="rect">
            <a:avLst/>
          </a:prstGeom>
          <a:noFill/>
        </p:spPr>
        <p:txBody>
          <a:bodyPr wrap="square" rtlCol="0">
            <a:spAutoFit/>
          </a:bodyPr>
          <a:lstStyle/>
          <a:p>
            <a:pPr algn="ctr">
              <a:spcAft>
                <a:spcPts val="1200"/>
              </a:spcAft>
            </a:pPr>
            <a:r>
              <a:rPr lang="en-US" kern="0" dirty="0">
                <a:solidFill>
                  <a:schemeClr val="dk1"/>
                </a:solidFill>
                <a:latin typeface="+mj-lt"/>
              </a:rPr>
              <a:t>How would you explain the difference between a credit report and a credit score to a friend?</a:t>
            </a:r>
          </a:p>
          <a:p>
            <a:pPr algn="ctr">
              <a:spcAft>
                <a:spcPts val="1200"/>
              </a:spcAft>
            </a:pPr>
            <a:endParaRPr lang="en-US" sz="1600" dirty="0" err="1">
              <a:latin typeface="+mn-lt"/>
              <a:cs typeface="Arial" panose="020B0604020202020204" pitchFamily="34" charset="0"/>
            </a:endParaRPr>
          </a:p>
        </p:txBody>
      </p:sp>
    </p:spTree>
    <p:extLst>
      <p:ext uri="{BB962C8B-B14F-4D97-AF65-F5344CB8AC3E}">
        <p14:creationId xmlns:p14="http://schemas.microsoft.com/office/powerpoint/2010/main" val="3950253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9D6F9-C4C0-3F32-B410-5F04F1FE124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322158E-A7E6-D952-A7FD-AA440BB627EE}"/>
              </a:ext>
            </a:extLst>
          </p:cNvPr>
          <p:cNvSpPr>
            <a:spLocks noGrp="1"/>
          </p:cNvSpPr>
          <p:nvPr>
            <p:ph type="title"/>
          </p:nvPr>
        </p:nvSpPr>
        <p:spPr/>
        <p:txBody>
          <a:bodyPr/>
          <a:lstStyle/>
          <a:p>
            <a:r>
              <a:rPr lang="en-US" dirty="0"/>
              <a:t>How to Build Credit from Scratch Video</a:t>
            </a:r>
          </a:p>
        </p:txBody>
      </p:sp>
      <p:pic>
        <p:nvPicPr>
          <p:cNvPr id="2" name="Online Media 1" descr="How to build credit from scratch.  How do I build credit from scratch?&#10;0:033 secondsBuilding your credit for the first time can feel a little like the chicken and the egg. To build a good credit score, you're going to need to take out a loan&#10;0:1010 secondsor get a credit card. But you can't qualify for a loan or get a credit card without some credit history, right? So,&#10;0:1717 secondswhat do you do? Let's start with a bank account. You don't really need a long credit history to open a checking account at your local bank. In fact, you&#10;0:2525 secondsmay have one already. Even though a checking account won't necessarily help you build credit history with the bureaus, that account may help you get&#10;0:3232 secondsyour first credit card or loan from the same provider. You see, if you already have a history of doing good business with the bank, they know you and value&#10;0:4040 secondsthat business. That existing relationship can carry some weight when it comes time to get your first line of credit. That is a good first step. But&#10;0:4848 secondsif that's still not enough, here are a few other things to consider. Some banks offer credit cards for folks who want to establish, strengthen, or even rebuild&#10;0:5656 secondstheir credit. It's called a secured credit card because you secure the amount you borrow with a security deposit. In other words, you provide&#10;1:041 minute, 4 secondscollateral by depositing money in an account with the bank, something the lender gets to apply a portion of or all should you default on the loan. Your&#10;1:121 minute, 12 secondscredit line is equal to the amount you deposit. you won't be able to touch that money or use it to pay off your balance, and you'll still have to prove to the bank that you have sufficient income to&#10;1:211 minute, 21 secondspay the credit card. The good news is that the bank will be more confident that you'll pay them back even without great credit, allowing you to build or rebuild your credit.&#10;1:321 minute, 32 secondsSince you'll be using your first card to build your credit, you want to make sure that once active, your lender will report all those on-time payments to the&#10;1:401 minute, 40 secondsbureaus before you apply. Most banks and credit unions do this, but some retail store cards, for example, don't. So,&#10;1:481 minute, 48 secondsmake sure to check ahead of time. And if your payment history won't be reported by the card issuer, you may want to keep shopping for a card. Also, don't apply&#10;1:561 minute, 56 secondsfor a bunch of different cards if you keep striking out. All those hard inquiries and declines aren't going to help you build a score. Keep in mind, a&#10;2:042 minutes, 4 secondssecured card is different from a prepaid card. A prepaid card allows you to load the card with a cash amount ahead of time to spend later. Prepaid cards are&#10;2:132 minutes, 13 secondsgreat for people who need a Visa or Mastercard to make a purchase and can be a terrific gift idea, but they won't help establish credit.&#10;2:222 minutes, 22 secondsAnother way to build credit is to see if there's someone who might be willing to cosign a loan with you. This can be any adult who is creditw worthy, including&#10;2:302 minutes, 30 secondsyour parents or spouse. When someone cosigns a loan, you get the benefit of their good credit history, and this may&#10;2:372 minutes, 37 secondshelp you get approved. You can then build your own credit with a good history of payment on the co-signed account. Now, whoever co-signs the loan&#10;2:452 minutes, 45 secondsfor you is taking on a really big financial responsibility. They'll be on the hook for the debt if you run into trouble. So, it's not something you&#10;2:532 minutes, 53 secondsshould ask for lightly. When you do get credit extended to you, it's important to keep managing it carefully. Even after you've built a history, you're&#10;3:013 minutes, 1 seconddoing the right thing by getting off on the right foot. Now, make sure you keep those good habits the rest of your credit life. This will help you build a&#10;3:093 minutes, 9 secondslong, positive credit history that will eventually result in a really good credit score.">
            <a:hlinkClick r:id="" action="ppaction://media"/>
            <a:extLst>
              <a:ext uri="{FF2B5EF4-FFF2-40B4-BE49-F238E27FC236}">
                <a16:creationId xmlns:a16="http://schemas.microsoft.com/office/drawing/2014/main" id="{20C8D808-FC9F-91E0-5BFF-09265F047299}"/>
              </a:ext>
            </a:extLst>
          </p:cNvPr>
          <p:cNvPicPr>
            <a:picLocks noRot="1" noChangeAspect="1"/>
          </p:cNvPicPr>
          <p:nvPr>
            <a:videoFile r:link="rId1"/>
          </p:nvPr>
        </p:nvPicPr>
        <p:blipFill>
          <a:blip r:embed="rId3"/>
          <a:stretch>
            <a:fillRect/>
          </a:stretch>
        </p:blipFill>
        <p:spPr>
          <a:xfrm>
            <a:off x="296700" y="1123950"/>
            <a:ext cx="5618163" cy="3173993"/>
          </a:xfrm>
          <a:prstGeom prst="rect">
            <a:avLst/>
          </a:prstGeom>
        </p:spPr>
      </p:pic>
      <p:sp>
        <p:nvSpPr>
          <p:cNvPr id="6" name="TextBox 5">
            <a:extLst>
              <a:ext uri="{FF2B5EF4-FFF2-40B4-BE49-F238E27FC236}">
                <a16:creationId xmlns:a16="http://schemas.microsoft.com/office/drawing/2014/main" id="{A4203C2A-E1E9-3648-7C0A-67508EF018C8}"/>
              </a:ext>
            </a:extLst>
          </p:cNvPr>
          <p:cNvSpPr txBox="1"/>
          <p:nvPr/>
        </p:nvSpPr>
        <p:spPr>
          <a:xfrm>
            <a:off x="6324600" y="1885950"/>
            <a:ext cx="2286000" cy="1569660"/>
          </a:xfrm>
          <a:prstGeom prst="rect">
            <a:avLst/>
          </a:prstGeom>
          <a:noFill/>
        </p:spPr>
        <p:txBody>
          <a:bodyPr wrap="square" rtlCol="0">
            <a:spAutoFit/>
          </a:bodyPr>
          <a:lstStyle/>
          <a:p>
            <a:pPr>
              <a:spcAft>
                <a:spcPts val="1200"/>
              </a:spcAft>
            </a:pPr>
            <a:r>
              <a:rPr lang="en-US" dirty="0">
                <a:latin typeface="+mj-lt"/>
              </a:rPr>
              <a:t>What strategies can be used to build your credit from scratch?</a:t>
            </a:r>
            <a:endParaRPr lang="en-US" dirty="0">
              <a:latin typeface="+mj-lt"/>
              <a:cs typeface="Arial" panose="020B0604020202020204" pitchFamily="34" charset="0"/>
            </a:endParaRPr>
          </a:p>
        </p:txBody>
      </p:sp>
    </p:spTree>
    <p:extLst>
      <p:ext uri="{BB962C8B-B14F-4D97-AF65-F5344CB8AC3E}">
        <p14:creationId xmlns:p14="http://schemas.microsoft.com/office/powerpoint/2010/main" val="3364123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20" b="1"/>
              <a:t>Predict: Helps, Hurts, or No Impact on your Credit Score?</a:t>
            </a:r>
            <a:endParaRPr sz="2520" b="1"/>
          </a:p>
        </p:txBody>
      </p:sp>
      <p:sp>
        <p:nvSpPr>
          <p:cNvPr id="91" name="Google Shape;91;p18"/>
          <p:cNvSpPr/>
          <p:nvPr/>
        </p:nvSpPr>
        <p:spPr>
          <a:xfrm>
            <a:off x="354025" y="1378324"/>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Missing a payment</a:t>
            </a:r>
            <a:endParaRPr sz="1800"/>
          </a:p>
        </p:txBody>
      </p:sp>
      <p:sp>
        <p:nvSpPr>
          <p:cNvPr id="92" name="Google Shape;92;p18"/>
          <p:cNvSpPr/>
          <p:nvPr/>
        </p:nvSpPr>
        <p:spPr>
          <a:xfrm>
            <a:off x="354000" y="2571749"/>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Keeping credit card balances low</a:t>
            </a:r>
            <a:endParaRPr sz="1800"/>
          </a:p>
        </p:txBody>
      </p:sp>
      <p:sp>
        <p:nvSpPr>
          <p:cNvPr id="93" name="Google Shape;93;p18"/>
          <p:cNvSpPr/>
          <p:nvPr/>
        </p:nvSpPr>
        <p:spPr>
          <a:xfrm>
            <a:off x="353975" y="3765174"/>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Applying for several credit cards in a short amount of time</a:t>
            </a:r>
            <a:endParaRPr sz="1800"/>
          </a:p>
        </p:txBody>
      </p:sp>
      <p:sp>
        <p:nvSpPr>
          <p:cNvPr id="94" name="Google Shape;94;p18"/>
          <p:cNvSpPr/>
          <p:nvPr/>
        </p:nvSpPr>
        <p:spPr>
          <a:xfrm>
            <a:off x="3293825" y="1378324"/>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Checking your own credit score</a:t>
            </a:r>
            <a:endParaRPr sz="1800"/>
          </a:p>
        </p:txBody>
      </p:sp>
      <p:sp>
        <p:nvSpPr>
          <p:cNvPr id="95" name="Google Shape;95;p18"/>
          <p:cNvSpPr/>
          <p:nvPr/>
        </p:nvSpPr>
        <p:spPr>
          <a:xfrm>
            <a:off x="3293825" y="2571749"/>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Using a mix of credit types (credit card, auto loan, student loan, etc.)</a:t>
            </a:r>
            <a:endParaRPr sz="1800"/>
          </a:p>
        </p:txBody>
      </p:sp>
      <p:sp>
        <p:nvSpPr>
          <p:cNvPr id="96" name="Google Shape;96;p18"/>
          <p:cNvSpPr/>
          <p:nvPr/>
        </p:nvSpPr>
        <p:spPr>
          <a:xfrm>
            <a:off x="3293800" y="3765174"/>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Having no credit history</a:t>
            </a:r>
            <a:endParaRPr sz="1800"/>
          </a:p>
        </p:txBody>
      </p:sp>
      <p:sp>
        <p:nvSpPr>
          <p:cNvPr id="97" name="Google Shape;97;p18"/>
          <p:cNvSpPr/>
          <p:nvPr/>
        </p:nvSpPr>
        <p:spPr>
          <a:xfrm>
            <a:off x="6233625" y="1378324"/>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Using cash or a debit card fo most purchases</a:t>
            </a:r>
            <a:endParaRPr sz="1800"/>
          </a:p>
        </p:txBody>
      </p:sp>
      <p:sp>
        <p:nvSpPr>
          <p:cNvPr id="98" name="Google Shape;98;p18"/>
          <p:cNvSpPr/>
          <p:nvPr/>
        </p:nvSpPr>
        <p:spPr>
          <a:xfrm>
            <a:off x="6233650" y="2571749"/>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Receiving a raise at work</a:t>
            </a:r>
            <a:endParaRPr sz="1800"/>
          </a:p>
        </p:txBody>
      </p:sp>
      <p:sp>
        <p:nvSpPr>
          <p:cNvPr id="99" name="Google Shape;99;p18"/>
          <p:cNvSpPr/>
          <p:nvPr/>
        </p:nvSpPr>
        <p:spPr>
          <a:xfrm>
            <a:off x="6233625" y="3765174"/>
            <a:ext cx="2598600" cy="972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Closing older credit card accounts</a:t>
            </a:r>
            <a:endParaRPr sz="1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4" name="Title 3">
            <a:extLst>
              <a:ext uri="{FF2B5EF4-FFF2-40B4-BE49-F238E27FC236}">
                <a16:creationId xmlns:a16="http://schemas.microsoft.com/office/drawing/2014/main" id="{B5208F44-B9F1-7F60-4D54-0AE6A66F6B6C}"/>
              </a:ext>
            </a:extLst>
          </p:cNvPr>
          <p:cNvSpPr>
            <a:spLocks noGrp="1"/>
          </p:cNvSpPr>
          <p:nvPr>
            <p:ph type="title"/>
          </p:nvPr>
        </p:nvSpPr>
        <p:spPr/>
        <p:txBody>
          <a:bodyPr/>
          <a:lstStyle/>
          <a:p>
            <a:r>
              <a:rPr lang="en" dirty="0"/>
              <a:t>How a FICO Credit Score is Determined Video</a:t>
            </a:r>
            <a:endParaRPr lang="en-US" dirty="0"/>
          </a:p>
        </p:txBody>
      </p:sp>
      <p:pic>
        <p:nvPicPr>
          <p:cNvPr id="2" name="Online Media 1" title="How a FICO Credit Score Is Determined (2020 update) | Continuing Feducation">
            <a:hlinkClick r:id="" action="ppaction://media"/>
            <a:extLst>
              <a:ext uri="{FF2B5EF4-FFF2-40B4-BE49-F238E27FC236}">
                <a16:creationId xmlns:a16="http://schemas.microsoft.com/office/drawing/2014/main" id="{0A1854EE-5113-42A1-58D2-C85BE644F7BE}"/>
              </a:ext>
            </a:extLst>
          </p:cNvPr>
          <p:cNvPicPr>
            <a:picLocks noRot="1" noChangeAspect="1"/>
          </p:cNvPicPr>
          <p:nvPr>
            <a:videoFile r:link="rId1"/>
          </p:nvPr>
        </p:nvPicPr>
        <p:blipFill>
          <a:blip r:embed="rId4"/>
          <a:stretch>
            <a:fillRect/>
          </a:stretch>
        </p:blipFill>
        <p:spPr>
          <a:xfrm>
            <a:off x="1600200" y="1131796"/>
            <a:ext cx="6000750" cy="339013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3" name="Title 2">
            <a:extLst>
              <a:ext uri="{FF2B5EF4-FFF2-40B4-BE49-F238E27FC236}">
                <a16:creationId xmlns:a16="http://schemas.microsoft.com/office/drawing/2014/main" id="{5A4D518C-4991-50C5-3045-7F4D1DDC13D2}"/>
              </a:ext>
            </a:extLst>
          </p:cNvPr>
          <p:cNvSpPr>
            <a:spLocks noGrp="1"/>
          </p:cNvSpPr>
          <p:nvPr>
            <p:ph type="title"/>
          </p:nvPr>
        </p:nvSpPr>
        <p:spPr/>
        <p:txBody>
          <a:bodyPr/>
          <a:lstStyle/>
          <a:p>
            <a:r>
              <a:rPr lang="en" dirty="0"/>
              <a:t>Capacity</a:t>
            </a:r>
            <a:endParaRPr lang="en-US" dirty="0"/>
          </a:p>
        </p:txBody>
      </p:sp>
      <p:sp>
        <p:nvSpPr>
          <p:cNvPr id="5" name="Text Placeholder 4">
            <a:extLst>
              <a:ext uri="{FF2B5EF4-FFF2-40B4-BE49-F238E27FC236}">
                <a16:creationId xmlns:a16="http://schemas.microsoft.com/office/drawing/2014/main" id="{0875AEDB-E17A-1170-BA3B-9B011407ADD0}"/>
              </a:ext>
            </a:extLst>
          </p:cNvPr>
          <p:cNvSpPr>
            <a:spLocks noGrp="1"/>
          </p:cNvSpPr>
          <p:nvPr>
            <p:ph type="body" idx="1"/>
          </p:nvPr>
        </p:nvSpPr>
        <p:spPr/>
        <p:txBody>
          <a:bodyPr/>
          <a:lstStyle/>
          <a:p>
            <a:pPr marL="114300" indent="0">
              <a:buNone/>
            </a:pPr>
            <a:r>
              <a:rPr lang="en-US" sz="2400" dirty="0">
                <a:solidFill>
                  <a:schemeClr val="dk1"/>
                </a:solidFill>
              </a:rPr>
              <a:t>Capacity is a borrower’s ability to repay debt. </a:t>
            </a:r>
          </a:p>
          <a:p>
            <a:pPr marL="114300" indent="0">
              <a:buNone/>
            </a:pPr>
            <a:endParaRPr lang="en-US" sz="2400" dirty="0">
              <a:solidFill>
                <a:schemeClr val="dk1"/>
              </a:solidFill>
            </a:endParaRPr>
          </a:p>
          <a:p>
            <a:pPr marL="114300" indent="0">
              <a:buNone/>
            </a:pPr>
            <a:r>
              <a:rPr lang="en-US" sz="2400" dirty="0">
                <a:solidFill>
                  <a:schemeClr val="dk1"/>
                </a:solidFill>
              </a:rPr>
              <a:t>Lenders compare a person’s income to their existing debt when deciding whether to approve credit.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3" name="Title 2">
            <a:extLst>
              <a:ext uri="{FF2B5EF4-FFF2-40B4-BE49-F238E27FC236}">
                <a16:creationId xmlns:a16="http://schemas.microsoft.com/office/drawing/2014/main" id="{51AF4C40-6F77-0F58-609F-9B1BBE5A2FD2}"/>
              </a:ext>
            </a:extLst>
          </p:cNvPr>
          <p:cNvSpPr>
            <a:spLocks noGrp="1"/>
          </p:cNvSpPr>
          <p:nvPr>
            <p:ph type="title"/>
          </p:nvPr>
        </p:nvSpPr>
        <p:spPr/>
        <p:txBody>
          <a:bodyPr/>
          <a:lstStyle/>
          <a:p>
            <a:r>
              <a:rPr lang="en" dirty="0"/>
              <a:t>Factors related to capacity include:</a:t>
            </a:r>
            <a:endParaRPr lang="en-US" dirty="0"/>
          </a:p>
        </p:txBody>
      </p:sp>
      <p:sp>
        <p:nvSpPr>
          <p:cNvPr id="4" name="Text Placeholder 3">
            <a:extLst>
              <a:ext uri="{FF2B5EF4-FFF2-40B4-BE49-F238E27FC236}">
                <a16:creationId xmlns:a16="http://schemas.microsoft.com/office/drawing/2014/main" id="{8D990EE8-921B-BD6D-0C68-AC492DF5B853}"/>
              </a:ext>
            </a:extLst>
          </p:cNvPr>
          <p:cNvSpPr>
            <a:spLocks noGrp="1"/>
          </p:cNvSpPr>
          <p:nvPr>
            <p:ph type="body" idx="1"/>
          </p:nvPr>
        </p:nvSpPr>
        <p:spPr/>
        <p:txBody>
          <a:bodyPr/>
          <a:lstStyle/>
          <a:p>
            <a:pPr lvl="0" indent="-387350">
              <a:buClr>
                <a:schemeClr val="dk1"/>
              </a:buClr>
              <a:buSzPts val="2500"/>
            </a:pPr>
            <a:r>
              <a:rPr lang="en-US" dirty="0">
                <a:solidFill>
                  <a:schemeClr val="dk1"/>
                </a:solidFill>
              </a:rPr>
              <a:t>Amount and sources of income</a:t>
            </a:r>
          </a:p>
          <a:p>
            <a:pPr lvl="0" indent="-387350">
              <a:buClr>
                <a:schemeClr val="dk1"/>
              </a:buClr>
              <a:buSzPts val="2500"/>
            </a:pPr>
            <a:r>
              <a:rPr lang="en-US" dirty="0">
                <a:solidFill>
                  <a:schemeClr val="dk1"/>
                </a:solidFill>
              </a:rPr>
              <a:t>Steadiness of income</a:t>
            </a:r>
          </a:p>
          <a:p>
            <a:pPr lvl="0" indent="-387350">
              <a:buClr>
                <a:schemeClr val="dk1"/>
              </a:buClr>
              <a:buSzPts val="2500"/>
            </a:pPr>
            <a:r>
              <a:rPr lang="en-US" dirty="0">
                <a:solidFill>
                  <a:schemeClr val="dk1"/>
                </a:solidFill>
              </a:rPr>
              <a:t>Amount of monthly living expenses</a:t>
            </a:r>
          </a:p>
          <a:p>
            <a:pPr lvl="0" indent="-387350">
              <a:buClr>
                <a:schemeClr val="dk1"/>
              </a:buClr>
              <a:buSzPts val="2500"/>
            </a:pPr>
            <a:r>
              <a:rPr lang="en-US" dirty="0">
                <a:solidFill>
                  <a:schemeClr val="dk1"/>
                </a:solidFill>
              </a:rPr>
              <a:t>Number of dependents</a:t>
            </a:r>
          </a:p>
          <a:p>
            <a:pPr lvl="0" indent="-387350">
              <a:buClr>
                <a:schemeClr val="dk1"/>
              </a:buClr>
              <a:buSzPts val="2500"/>
            </a:pPr>
            <a:r>
              <a:rPr lang="en-US" dirty="0">
                <a:solidFill>
                  <a:schemeClr val="dk1"/>
                </a:solidFill>
              </a:rPr>
              <a:t>Level of education and training</a:t>
            </a:r>
          </a:p>
          <a:p>
            <a:pPr marL="114300" indent="0">
              <a:buNone/>
            </a:pPr>
            <a:endParaRPr lang="en-US" dirty="0"/>
          </a:p>
        </p:txBody>
      </p:sp>
    </p:spTree>
  </p:cSld>
  <p:clrMapOvr>
    <a:masterClrMapping/>
  </p:clrMapOvr>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2D5A4FF975C9F4281CDEF8C21DC3C73" ma:contentTypeVersion="18" ma:contentTypeDescription="Create a new document." ma:contentTypeScope="" ma:versionID="d4a5df71f1be742a12009117a205b353">
  <xsd:schema xmlns:xsd="http://www.w3.org/2001/XMLSchema" xmlns:xs="http://www.w3.org/2001/XMLSchema" xmlns:p="http://schemas.microsoft.com/office/2006/metadata/properties" xmlns:ns1="http://schemas.microsoft.com/sharepoint/v3" xmlns:ns2="c337cffb-e93c-4b47-be1b-7c9b4a443e6f" xmlns:ns3="d64264fa-5603-4e4e-a2f4-32f4724a08c4" xmlns:ns4="c4332fd0-4f68-4a7b-b10f-2770331d7b2c" targetNamespace="http://schemas.microsoft.com/office/2006/metadata/properties" ma:root="true" ma:fieldsID="3000510107d22cf72e09aadd736f5ecb" ns1:_="" ns2:_="" ns3:_="" ns4:_="">
    <xsd:import namespace="http://schemas.microsoft.com/sharepoint/v3"/>
    <xsd:import namespace="c337cffb-e93c-4b47-be1b-7c9b4a443e6f"/>
    <xsd:import namespace="d64264fa-5603-4e4e-a2f4-32f4724a08c4"/>
    <xsd:import namespace="c4332fd0-4f68-4a7b-b10f-2770331d7b2c"/>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4:SharedWithUsers" minOccurs="0"/>
                <xsd:element ref="ns4: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37cffb-e93c-4b47-be1b-7c9b4a443e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b94cc3ae-357c-4eb4-84e8-520ab3b4f5d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4264fa-5603-4e4e-a2f4-32f4724a08c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4bf3ce7-370b-4ece-bd80-7641e82ed007}" ma:internalName="TaxCatchAll" ma:showField="CatchAllData" ma:web="c4332fd0-4f68-4a7b-b10f-2770331d7b2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332fd0-4f68-4a7b-b10f-2770331d7b2c"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d64264fa-5603-4e4e-a2f4-32f4724a08c4" xsi:nil="true"/>
    <_ip_UnifiedCompliancePolicyUIAction xmlns="http://schemas.microsoft.com/sharepoint/v3" xsi:nil="true"/>
    <_ip_UnifiedCompliancePolicyProperties xmlns="http://schemas.microsoft.com/sharepoint/v3" xsi:nil="true"/>
    <lcf76f155ced4ddcb4097134ff3c332f xmlns="c337cffb-e93c-4b47-be1b-7c9b4a443e6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74079FA-4099-460D-B015-A741A2D93523}">
  <ds:schemaRefs>
    <ds:schemaRef ds:uri="http://schemas.microsoft.com/sharepoint/v3/contenttype/forms"/>
  </ds:schemaRefs>
</ds:datastoreItem>
</file>

<file path=customXml/itemProps2.xml><?xml version="1.0" encoding="utf-8"?>
<ds:datastoreItem xmlns:ds="http://schemas.openxmlformats.org/officeDocument/2006/customXml" ds:itemID="{7BE37AFF-3E7B-4165-A227-C4B7B0B7A8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37cffb-e93c-4b47-be1b-7c9b4a443e6f"/>
    <ds:schemaRef ds:uri="d64264fa-5603-4e4e-a2f4-32f4724a08c4"/>
    <ds:schemaRef ds:uri="c4332fd0-4f68-4a7b-b10f-2770331d7b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6C51D16-9FEA-4568-BCDA-A128E07EB255}">
  <ds:schemaRefs>
    <ds:schemaRef ds:uri="http://www.w3.org/XML/1998/namespace"/>
    <ds:schemaRef ds:uri="http://schemas.microsoft.com/office/infopath/2007/PartnerControls"/>
    <ds:schemaRef ds:uri="http://purl.org/dc/elements/1.1/"/>
    <ds:schemaRef ds:uri="4aaac78d-d2dd-4267-b6be-4ddb578dc89b"/>
    <ds:schemaRef ds:uri="51ea473b-8541-407b-a471-b1a3fe57fa8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terms/"/>
    <ds:schemaRef ds:uri="d64264fa-5603-4e4e-a2f4-32f4724a08c4"/>
    <ds:schemaRef ds:uri="adb06784-f235-4cf2-ace7-47a03030853b"/>
    <ds:schemaRef ds:uri="http://schemas.microsoft.com/sharepoint/v3"/>
    <ds:schemaRef ds:uri="c337cffb-e93c-4b47-be1b-7c9b4a443e6f"/>
  </ds:schemaRefs>
</ds:datastoreItem>
</file>

<file path=docMetadata/LabelInfo.xml><?xml version="1.0" encoding="utf-8"?>
<clbl:labelList xmlns:clbl="http://schemas.microsoft.com/office/2020/mipLabelMetadata">
  <clbl:label id="{65269c60-0483-4c57-9e8c-3779d6900235}" enabled="1" method="Privileged" siteId="{b397c653-5b19-463f-b9fc-af658ded9128}" contentBits="0" removed="0"/>
</clbl:labelList>
</file>

<file path=docProps/app.xml><?xml version="1.0" encoding="utf-8"?>
<Properties xmlns="http://schemas.openxmlformats.org/officeDocument/2006/extended-properties" xmlns:vt="http://schemas.openxmlformats.org/officeDocument/2006/docPropsVTypes">
  <Template>1_FedSTL</Template>
  <TotalTime>4230</TotalTime>
  <Words>445</Words>
  <Application>Microsoft Office PowerPoint</Application>
  <PresentationFormat>On-screen Show (16:9)</PresentationFormat>
  <Paragraphs>58</Paragraphs>
  <Slides>14</Slides>
  <Notes>9</Notes>
  <HiddenSlides>0</HiddenSlides>
  <MMClips>3</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Aptos Display</vt:lpstr>
      <vt:lpstr>Arial</vt:lpstr>
      <vt:lpstr>Calibri</vt:lpstr>
      <vt:lpstr>Lucida Grande</vt:lpstr>
      <vt:lpstr>Times</vt:lpstr>
      <vt:lpstr>Navy Footer</vt:lpstr>
      <vt:lpstr>Credit Reports and Credit Scores</vt:lpstr>
      <vt:lpstr>What do these have in common?</vt:lpstr>
      <vt:lpstr>Credit and Creditworthiness</vt:lpstr>
      <vt:lpstr>What’s the Difference Between a Credit Report and a Credit Score? Video</vt:lpstr>
      <vt:lpstr>How to Build Credit from Scratch Video</vt:lpstr>
      <vt:lpstr>Predict: Helps, Hurts, or No Impact on your Credit Score?</vt:lpstr>
      <vt:lpstr>How a FICO Credit Score is Determined Video</vt:lpstr>
      <vt:lpstr>Capacity</vt:lpstr>
      <vt:lpstr>Factors related to capacity include:</vt:lpstr>
      <vt:lpstr>Character</vt:lpstr>
      <vt:lpstr>Factors related to character include:</vt:lpstr>
      <vt:lpstr>Collateral</vt:lpstr>
      <vt:lpstr>Factors related to collateral include:</vt:lpstr>
      <vt:lpstr>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Reich, Jackie A</dc:creator>
  <cp:lastModifiedBy>Mike Kaiman</cp:lastModifiedBy>
  <cp:revision>38</cp:revision>
  <cp:lastPrinted>2017-03-29T14:58:18Z</cp:lastPrinted>
  <dcterms:created xsi:type="dcterms:W3CDTF">2023-09-21T18:22:14Z</dcterms:created>
  <dcterms:modified xsi:type="dcterms:W3CDTF">2026-06-30T13:51:39Z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5</vt:i4>
  </property>
  <property fmtid="{D5CDD505-2E9C-101B-9397-08002B2CF9AE}" pid="3" name="lqmsess">
    <vt:lpwstr>a397fc98-89aa-4926-8c15-2b0f8f12a25a</vt:lpwstr>
  </property>
  <property fmtid="{D5CDD505-2E9C-101B-9397-08002B2CF9AE}" pid="4" name="MSIP_Label_60a845d3-2b08-4410-a62e-4321eae94757_Enabled">
    <vt:lpwstr>true</vt:lpwstr>
  </property>
  <property fmtid="{D5CDD505-2E9C-101B-9397-08002B2CF9AE}" pid="5" name="MSIP_Label_60a845d3-2b08-4410-a62e-4321eae94757_SetDate">
    <vt:lpwstr>2022-07-05T16:27:50Z</vt:lpwstr>
  </property>
  <property fmtid="{D5CDD505-2E9C-101B-9397-08002B2CF9AE}" pid="6" name="MSIP_Label_60a845d3-2b08-4410-a62e-4321eae94757_Method">
    <vt:lpwstr>Privileged</vt:lpwstr>
  </property>
  <property fmtid="{D5CDD505-2E9C-101B-9397-08002B2CF9AE}" pid="7" name="MSIP_Label_60a845d3-2b08-4410-a62e-4321eae94757_Name">
    <vt:lpwstr>60a845d3-2b08-4410-a62e-4321eae94757</vt:lpwstr>
  </property>
  <property fmtid="{D5CDD505-2E9C-101B-9397-08002B2CF9AE}" pid="8" name="MSIP_Label_60a845d3-2b08-4410-a62e-4321eae94757_SiteId">
    <vt:lpwstr>b397c653-5b19-463f-b9fc-af658ded9128</vt:lpwstr>
  </property>
  <property fmtid="{D5CDD505-2E9C-101B-9397-08002B2CF9AE}" pid="9" name="MSIP_Label_60a845d3-2b08-4410-a62e-4321eae94757_ActionId">
    <vt:lpwstr>5dad71de-1d80-4c64-99c4-adc978c00373</vt:lpwstr>
  </property>
  <property fmtid="{D5CDD505-2E9C-101B-9397-08002B2CF9AE}" pid="10" name="MSIP_Label_60a845d3-2b08-4410-a62e-4321eae94757_ContentBits">
    <vt:lpwstr>1</vt:lpwstr>
  </property>
  <property fmtid="{D5CDD505-2E9C-101B-9397-08002B2CF9AE}" pid="11" name="ContentTypeId">
    <vt:lpwstr>0x010100A2D5A4FF975C9F4281CDEF8C21DC3C73</vt:lpwstr>
  </property>
  <property fmtid="{D5CDD505-2E9C-101B-9397-08002B2CF9AE}" pid="12" name="MediaServiceImageTags">
    <vt:lpwstr/>
  </property>
</Properties>
</file>