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16"/>
  </p:notesMasterIdLst>
  <p:handoutMasterIdLst>
    <p:handoutMasterId r:id="rId17"/>
  </p:handoutMasterIdLst>
  <p:sldIdLst>
    <p:sldId id="279" r:id="rId5"/>
    <p:sldId id="280" r:id="rId6"/>
    <p:sldId id="258" r:id="rId7"/>
    <p:sldId id="259" r:id="rId8"/>
    <p:sldId id="260" r:id="rId9"/>
    <p:sldId id="261" r:id="rId10"/>
    <p:sldId id="262" r:id="rId11"/>
    <p:sldId id="263" r:id="rId12"/>
    <p:sldId id="264" r:id="rId13"/>
    <p:sldId id="265" r:id="rId14"/>
    <p:sldId id="266" r:id="rId15"/>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60" autoAdjust="0"/>
    <p:restoredTop sz="96005" autoAdjust="0"/>
  </p:normalViewPr>
  <p:slideViewPr>
    <p:cSldViewPr>
      <p:cViewPr varScale="1">
        <p:scale>
          <a:sx n="129" d="100"/>
          <a:sy n="129" d="100"/>
        </p:scale>
        <p:origin x="120" y="330"/>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6/28/2026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6/28/2026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db309c765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3db309c765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db309c765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db309c765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b309c7651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db309c7651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db309c7651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db309c7651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db309c7651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db309c7651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db309c7651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db309c7651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e205400aef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e205400aef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db309c7651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db309c7651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db309c7651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db309c7651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F8561-15FF-EAF4-D635-4D6467A06F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5B1F65-DC11-A9B9-3E15-4726B2EDACBD}"/>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05896E46-9555-6052-A097-5410C0789B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1B2892-70F5-D89A-AF72-60C119E874F8}"/>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349517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81931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50794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6.3: MAKING CREDIT CHOICES</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 id="2147483993" r:id="rId19"/>
    <p:sldLayoutId id="2147483994" r:id="rId20"/>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0.xml"/><Relationship Id="rId5" Type="http://schemas.openxmlformats.org/officeDocument/2006/relationships/image" Target="../media/image8.jpg"/><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0.xml"/><Relationship Id="rId5" Type="http://schemas.openxmlformats.org/officeDocument/2006/relationships/image" Target="../media/image8.jpg"/><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0.xml"/><Relationship Id="rId5" Type="http://schemas.openxmlformats.org/officeDocument/2006/relationships/image" Target="../media/image8.jpg"/><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0.xml"/><Relationship Id="rId5" Type="http://schemas.openxmlformats.org/officeDocument/2006/relationships/image" Target="../media/image8.jpg"/><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0.xml"/><Relationship Id="rId5" Type="http://schemas.openxmlformats.org/officeDocument/2006/relationships/image" Target="../media/image8.jpg"/><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0.xml"/><Relationship Id="rId5" Type="http://schemas.openxmlformats.org/officeDocument/2006/relationships/image" Target="../media/image8.jpg"/><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0FC7E9-A62A-B49F-4973-EF2F54D5D2A4}"/>
              </a:ext>
            </a:extLst>
          </p:cNvPr>
          <p:cNvSpPr>
            <a:spLocks noGrp="1"/>
          </p:cNvSpPr>
          <p:nvPr>
            <p:ph type="ctrTitle"/>
          </p:nvPr>
        </p:nvSpPr>
        <p:spPr>
          <a:xfrm>
            <a:off x="1066800" y="2047666"/>
            <a:ext cx="6181017" cy="780633"/>
          </a:xfrm>
        </p:spPr>
        <p:txBody>
          <a:bodyPr/>
          <a:lstStyle/>
          <a:p>
            <a:r>
              <a:rPr lang="en-US" sz="4000" dirty="0">
                <a:latin typeface="Tiempos Headline Regular" panose="02020503060303060403" pitchFamily="18" charset="0"/>
              </a:rPr>
              <a:t>Making Credit Choices</a:t>
            </a:r>
          </a:p>
        </p:txBody>
      </p:sp>
      <p:sp>
        <p:nvSpPr>
          <p:cNvPr id="6" name="Subtitle 5">
            <a:extLst>
              <a:ext uri="{FF2B5EF4-FFF2-40B4-BE49-F238E27FC236}">
                <a16:creationId xmlns:a16="http://schemas.microsoft.com/office/drawing/2014/main" id="{9A7E567E-8A4D-6935-BE31-7593BB2BDDDD}"/>
              </a:ext>
            </a:extLst>
          </p:cNvPr>
          <p:cNvSpPr>
            <a:spLocks noGrp="1"/>
          </p:cNvSpPr>
          <p:nvPr>
            <p:ph type="body" sz="quarter" idx="10"/>
          </p:nvPr>
        </p:nvSpPr>
        <p:spPr>
          <a:xfrm>
            <a:off x="1143000" y="2828299"/>
            <a:ext cx="5447018" cy="685799"/>
          </a:xfrm>
        </p:spPr>
        <p:txBody>
          <a:bodyPr/>
          <a:lstStyle/>
          <a:p>
            <a:r>
              <a:rPr lang="en-US" dirty="0">
                <a:latin typeface="Graphik Regular" panose="020B0503030202060203" pitchFamily="34" charset="0"/>
              </a:rPr>
              <a:t>Slides for Keys to Financial Success Lesson 6.3</a:t>
            </a:r>
          </a:p>
        </p:txBody>
      </p:sp>
    </p:spTree>
    <p:extLst>
      <p:ext uri="{BB962C8B-B14F-4D97-AF65-F5344CB8AC3E}">
        <p14:creationId xmlns:p14="http://schemas.microsoft.com/office/powerpoint/2010/main" val="2538888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Borrow, Save, or Adjust?</a:t>
            </a:r>
            <a:endParaRPr sz="2820" b="1"/>
          </a:p>
        </p:txBody>
      </p:sp>
      <p:sp>
        <p:nvSpPr>
          <p:cNvPr id="150" name="Google Shape;150;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500">
                <a:solidFill>
                  <a:schemeClr val="dk1"/>
                </a:solidFill>
              </a:rPr>
              <a:t>For your assigned scenario, record your responses on poster paper and be ready to share.</a:t>
            </a:r>
            <a:endParaRPr sz="2500">
              <a:solidFill>
                <a:schemeClr val="dk1"/>
              </a:solidFill>
            </a:endParaRPr>
          </a:p>
          <a:p>
            <a:pPr marL="457200" lvl="0" indent="-387350" algn="l" rtl="0">
              <a:spcBef>
                <a:spcPts val="1200"/>
              </a:spcBef>
              <a:spcAft>
                <a:spcPts val="0"/>
              </a:spcAft>
              <a:buClr>
                <a:schemeClr val="dk1"/>
              </a:buClr>
              <a:buSzPts val="2500"/>
              <a:buChar char="●"/>
            </a:pPr>
            <a:r>
              <a:rPr lang="en" sz="2500">
                <a:solidFill>
                  <a:schemeClr val="dk1"/>
                </a:solidFill>
              </a:rPr>
              <a:t>Should this person borrow, save, or adjust? Justify your recommendation.</a:t>
            </a:r>
            <a:endParaRPr sz="2500">
              <a:solidFill>
                <a:schemeClr val="dk1"/>
              </a:solidFill>
            </a:endParaRPr>
          </a:p>
          <a:p>
            <a:pPr marL="457200" lvl="0" indent="-387350" algn="l" rtl="0">
              <a:spcBef>
                <a:spcPts val="0"/>
              </a:spcBef>
              <a:spcAft>
                <a:spcPts val="0"/>
              </a:spcAft>
              <a:buClr>
                <a:schemeClr val="dk1"/>
              </a:buClr>
              <a:buSzPts val="2500"/>
              <a:buChar char="●"/>
            </a:pPr>
            <a:r>
              <a:rPr lang="en" sz="2500">
                <a:solidFill>
                  <a:schemeClr val="dk1"/>
                </a:solidFill>
              </a:rPr>
              <a:t>Identify the factor(s) that most influenced your decision.</a:t>
            </a:r>
            <a:endParaRPr sz="25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Closure</a:t>
            </a:r>
            <a:endParaRPr sz="2820" b="1"/>
          </a:p>
        </p:txBody>
      </p:sp>
      <p:sp>
        <p:nvSpPr>
          <p:cNvPr id="157" name="Google Shape;15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87350" algn="l" rtl="0">
              <a:spcBef>
                <a:spcPts val="0"/>
              </a:spcBef>
              <a:spcAft>
                <a:spcPts val="0"/>
              </a:spcAft>
              <a:buClr>
                <a:schemeClr val="dk1"/>
              </a:buClr>
              <a:buSzPts val="2500"/>
              <a:buChar char="●"/>
            </a:pPr>
            <a:r>
              <a:rPr lang="en" sz="2500" dirty="0">
                <a:solidFill>
                  <a:schemeClr val="dk1"/>
                </a:solidFill>
              </a:rPr>
              <a:t>What makes credit a smart choice in some situations but not in others?</a:t>
            </a:r>
            <a:endParaRPr sz="2500" dirty="0">
              <a:solidFill>
                <a:schemeClr val="dk1"/>
              </a:solidFill>
            </a:endParaRPr>
          </a:p>
          <a:p>
            <a:pPr marL="457200" lvl="0" indent="-387350" algn="l" rtl="0">
              <a:spcBef>
                <a:spcPts val="0"/>
              </a:spcBef>
              <a:spcAft>
                <a:spcPts val="0"/>
              </a:spcAft>
              <a:buClr>
                <a:schemeClr val="dk1"/>
              </a:buClr>
              <a:buSzPts val="2500"/>
              <a:buChar char="●"/>
            </a:pPr>
            <a:r>
              <a:rPr lang="en" sz="2500" dirty="0">
                <a:solidFill>
                  <a:schemeClr val="dk1"/>
                </a:solidFill>
              </a:rPr>
              <a:t>How can taking time to think through your options lead to better borrowing decisions? </a:t>
            </a:r>
            <a:endParaRPr sz="2500" dirty="0">
              <a:solidFill>
                <a:schemeClr val="dk1"/>
              </a:solidFill>
            </a:endParaRPr>
          </a:p>
          <a:p>
            <a:pPr marL="457200" lvl="0" indent="-387350" algn="l" rtl="0">
              <a:spcBef>
                <a:spcPts val="0"/>
              </a:spcBef>
              <a:spcAft>
                <a:spcPts val="0"/>
              </a:spcAft>
              <a:buClr>
                <a:schemeClr val="dk1"/>
              </a:buClr>
              <a:buSzPts val="2500"/>
              <a:buChar char="●"/>
            </a:pPr>
            <a:r>
              <a:rPr lang="en" sz="2500" dirty="0">
                <a:solidFill>
                  <a:schemeClr val="dk1"/>
                </a:solidFill>
              </a:rPr>
              <a:t>What tradeoffs do people make when they choose to use credit? </a:t>
            </a:r>
            <a:endParaRPr sz="2500" dirty="0">
              <a:solidFill>
                <a:schemeClr val="dk1"/>
              </a:solidFill>
            </a:endParaRPr>
          </a:p>
          <a:p>
            <a:pPr marL="0" lvl="0" indent="0" algn="l" rtl="0">
              <a:spcBef>
                <a:spcPts val="1200"/>
              </a:spcBef>
              <a:spcAft>
                <a:spcPts val="120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BA0465D-2FF5-7C79-99E8-6809359DB401}"/>
              </a:ext>
            </a:extLst>
          </p:cNvPr>
          <p:cNvSpPr>
            <a:spLocks noGrp="1"/>
          </p:cNvSpPr>
          <p:nvPr>
            <p:ph type="title"/>
          </p:nvPr>
        </p:nvSpPr>
        <p:spPr/>
        <p:txBody>
          <a:bodyPr/>
          <a:lstStyle/>
          <a:p>
            <a:r>
              <a:rPr lang="en-US" dirty="0"/>
              <a:t>Common Types of Credit</a:t>
            </a:r>
          </a:p>
        </p:txBody>
      </p:sp>
      <p:sp>
        <p:nvSpPr>
          <p:cNvPr id="6" name="Content Placeholder 5">
            <a:extLst>
              <a:ext uri="{FF2B5EF4-FFF2-40B4-BE49-F238E27FC236}">
                <a16:creationId xmlns:a16="http://schemas.microsoft.com/office/drawing/2014/main" id="{74665F83-1F3D-2F5D-273A-8DE664E6D4CB}"/>
              </a:ext>
            </a:extLst>
          </p:cNvPr>
          <p:cNvSpPr>
            <a:spLocks noGrp="1"/>
          </p:cNvSpPr>
          <p:nvPr>
            <p:ph idx="1"/>
          </p:nvPr>
        </p:nvSpPr>
        <p:spPr/>
        <p:txBody>
          <a:bodyPr/>
          <a:lstStyle/>
          <a:p>
            <a:pPr marL="412750" indent="-342900">
              <a:spcAft>
                <a:spcPts val="0"/>
              </a:spcAft>
              <a:buClr>
                <a:srgbClr val="000000"/>
              </a:buClr>
              <a:buSzPts val="2500"/>
            </a:pPr>
            <a:r>
              <a:rPr lang="en-US" dirty="0">
                <a:solidFill>
                  <a:srgbClr val="000000"/>
                </a:solidFill>
              </a:rPr>
              <a:t>Credit card</a:t>
            </a:r>
          </a:p>
          <a:p>
            <a:pPr marL="412750" indent="-342900">
              <a:spcAft>
                <a:spcPts val="0"/>
              </a:spcAft>
              <a:buClr>
                <a:srgbClr val="000000"/>
              </a:buClr>
              <a:buSzPts val="2500"/>
            </a:pPr>
            <a:r>
              <a:rPr lang="en-US" dirty="0">
                <a:solidFill>
                  <a:srgbClr val="000000"/>
                </a:solidFill>
              </a:rPr>
              <a:t>Auto loan</a:t>
            </a:r>
          </a:p>
          <a:p>
            <a:pPr marL="412750" indent="-342900">
              <a:spcAft>
                <a:spcPts val="0"/>
              </a:spcAft>
              <a:buClr>
                <a:srgbClr val="000000"/>
              </a:buClr>
              <a:buSzPts val="2500"/>
            </a:pPr>
            <a:r>
              <a:rPr lang="en-US" dirty="0">
                <a:solidFill>
                  <a:srgbClr val="000000"/>
                </a:solidFill>
              </a:rPr>
              <a:t>Mortgage</a:t>
            </a:r>
          </a:p>
          <a:p>
            <a:pPr marL="412750" indent="-342900">
              <a:spcAft>
                <a:spcPts val="0"/>
              </a:spcAft>
              <a:buClr>
                <a:srgbClr val="000000"/>
              </a:buClr>
              <a:buSzPts val="2500"/>
            </a:pPr>
            <a:r>
              <a:rPr lang="en-US" dirty="0">
                <a:solidFill>
                  <a:srgbClr val="000000"/>
                </a:solidFill>
              </a:rPr>
              <a:t>Student loan</a:t>
            </a:r>
          </a:p>
          <a:p>
            <a:pPr marL="412750" indent="-342900">
              <a:spcAft>
                <a:spcPts val="0"/>
              </a:spcAft>
              <a:buClr>
                <a:srgbClr val="000000"/>
              </a:buClr>
              <a:buSzPts val="2500"/>
            </a:pPr>
            <a:r>
              <a:rPr lang="en-US" dirty="0">
                <a:solidFill>
                  <a:srgbClr val="000000"/>
                </a:solidFill>
              </a:rPr>
              <a:t>Personal loan</a:t>
            </a:r>
          </a:p>
          <a:p>
            <a:pPr marL="412750" indent="-342900">
              <a:spcAft>
                <a:spcPts val="0"/>
              </a:spcAft>
              <a:buClr>
                <a:srgbClr val="000000"/>
              </a:buClr>
              <a:buSzPts val="2500"/>
            </a:pPr>
            <a:r>
              <a:rPr lang="en-US" dirty="0">
                <a:solidFill>
                  <a:srgbClr val="000000"/>
                </a:solidFill>
              </a:rPr>
              <a:t>Buy now, pay later</a:t>
            </a:r>
          </a:p>
          <a:p>
            <a:endParaRPr lang="en-US" dirty="0"/>
          </a:p>
        </p:txBody>
      </p:sp>
    </p:spTree>
    <p:extLst>
      <p:ext uri="{BB962C8B-B14F-4D97-AF65-F5344CB8AC3E}">
        <p14:creationId xmlns:p14="http://schemas.microsoft.com/office/powerpoint/2010/main" val="2209554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dirty="0"/>
              <a:t>Borrow, Save, or Adjust? Introduction</a:t>
            </a:r>
            <a:endParaRPr sz="2820" b="1" dirty="0"/>
          </a:p>
        </p:txBody>
      </p:sp>
      <p:sp>
        <p:nvSpPr>
          <p:cNvPr id="68" name="Google Shape;68;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2500" dirty="0">
                <a:solidFill>
                  <a:schemeClr val="dk1"/>
                </a:solidFill>
              </a:rPr>
              <a:t>For each scenario, choose whether to:</a:t>
            </a:r>
            <a:endParaRPr sz="2500" dirty="0">
              <a:solidFill>
                <a:schemeClr val="dk1"/>
              </a:solidFill>
            </a:endParaRPr>
          </a:p>
          <a:p>
            <a:pPr marL="0" lvl="0" indent="0" algn="l" rtl="0">
              <a:spcBef>
                <a:spcPts val="1200"/>
              </a:spcBef>
              <a:spcAft>
                <a:spcPts val="0"/>
              </a:spcAft>
              <a:buNone/>
            </a:pPr>
            <a:endParaRPr sz="767" dirty="0">
              <a:solidFill>
                <a:schemeClr val="dk1"/>
              </a:solidFill>
            </a:endParaRPr>
          </a:p>
          <a:p>
            <a:pPr marL="2743200" lvl="0" indent="0" algn="l" rtl="0">
              <a:spcBef>
                <a:spcPts val="1200"/>
              </a:spcBef>
              <a:spcAft>
                <a:spcPts val="0"/>
              </a:spcAft>
              <a:buNone/>
            </a:pPr>
            <a:r>
              <a:rPr lang="en" sz="2500" dirty="0">
                <a:solidFill>
                  <a:schemeClr val="dk1"/>
                </a:solidFill>
              </a:rPr>
              <a:t>Borrow (use credit to pay now)</a:t>
            </a:r>
            <a:endParaRPr sz="2500" dirty="0">
              <a:solidFill>
                <a:schemeClr val="dk1"/>
              </a:solidFill>
            </a:endParaRPr>
          </a:p>
          <a:p>
            <a:pPr marL="2743200" lvl="0" indent="0" algn="l" rtl="0">
              <a:spcBef>
                <a:spcPts val="1200"/>
              </a:spcBef>
              <a:spcAft>
                <a:spcPts val="0"/>
              </a:spcAft>
              <a:buNone/>
            </a:pPr>
            <a:endParaRPr sz="2500" dirty="0">
              <a:solidFill>
                <a:schemeClr val="dk1"/>
              </a:solidFill>
            </a:endParaRPr>
          </a:p>
          <a:p>
            <a:pPr marL="2743200" lvl="0" indent="0" algn="l" rtl="0">
              <a:spcBef>
                <a:spcPts val="1200"/>
              </a:spcBef>
              <a:spcAft>
                <a:spcPts val="0"/>
              </a:spcAft>
              <a:buNone/>
            </a:pPr>
            <a:r>
              <a:rPr lang="en" sz="2500" dirty="0">
                <a:solidFill>
                  <a:schemeClr val="dk1"/>
                </a:solidFill>
              </a:rPr>
              <a:t>Save (wait and buy later)</a:t>
            </a:r>
            <a:endParaRPr sz="2500" dirty="0">
              <a:solidFill>
                <a:schemeClr val="dk1"/>
              </a:solidFill>
            </a:endParaRPr>
          </a:p>
          <a:p>
            <a:pPr marL="2743200" lvl="0" indent="0" algn="l" rtl="0">
              <a:spcBef>
                <a:spcPts val="1200"/>
              </a:spcBef>
              <a:spcAft>
                <a:spcPts val="0"/>
              </a:spcAft>
              <a:buNone/>
            </a:pPr>
            <a:endParaRPr sz="2500" dirty="0">
              <a:solidFill>
                <a:schemeClr val="dk1"/>
              </a:solidFill>
            </a:endParaRPr>
          </a:p>
          <a:p>
            <a:pPr marL="2743200" lvl="0" indent="0" algn="l" rtl="0">
              <a:spcBef>
                <a:spcPts val="1200"/>
              </a:spcBef>
              <a:spcAft>
                <a:spcPts val="1200"/>
              </a:spcAft>
              <a:buNone/>
            </a:pPr>
            <a:r>
              <a:rPr lang="en" sz="2500" dirty="0">
                <a:solidFill>
                  <a:schemeClr val="dk1"/>
                </a:solidFill>
              </a:rPr>
              <a:t>Adjust (choose a different option)</a:t>
            </a:r>
            <a:endParaRPr sz="2500" dirty="0">
              <a:solidFill>
                <a:schemeClr val="dk1"/>
              </a:solidFill>
            </a:endParaRPr>
          </a:p>
        </p:txBody>
      </p:sp>
      <p:pic>
        <p:nvPicPr>
          <p:cNvPr id="69" name="Google Shape;69;p15" descr="One finger up solid icon, hand gestures concept, Attention hand gesture sign on white background, Pointing finger symbol in glyph style for mobile concept and web design. Vector graphics. (Provided by Getty Images)"/>
          <p:cNvPicPr preferRelativeResize="0"/>
          <p:nvPr/>
        </p:nvPicPr>
        <p:blipFill>
          <a:blip r:embed="rId3">
            <a:alphaModFix/>
          </a:blip>
          <a:stretch>
            <a:fillRect/>
          </a:stretch>
        </p:blipFill>
        <p:spPr>
          <a:xfrm>
            <a:off x="2088851" y="1651376"/>
            <a:ext cx="968525" cy="968525"/>
          </a:xfrm>
          <a:prstGeom prst="rect">
            <a:avLst/>
          </a:prstGeom>
          <a:noFill/>
          <a:ln>
            <a:noFill/>
          </a:ln>
        </p:spPr>
      </p:pic>
      <p:pic>
        <p:nvPicPr>
          <p:cNvPr id="70" name="Google Shape;70;p15" descr="Victory gesture solid icon, Hand gestures concept, Peace sign on white background, Two fingers up icon in glyph style for mobile concept and web design. Vector graphics. (Provided by Getty Images)"/>
          <p:cNvPicPr preferRelativeResize="0"/>
          <p:nvPr/>
        </p:nvPicPr>
        <p:blipFill>
          <a:blip r:embed="rId4">
            <a:alphaModFix/>
          </a:blip>
          <a:stretch>
            <a:fillRect/>
          </a:stretch>
        </p:blipFill>
        <p:spPr>
          <a:xfrm>
            <a:off x="2088850" y="2707300"/>
            <a:ext cx="968525" cy="968525"/>
          </a:xfrm>
          <a:prstGeom prst="rect">
            <a:avLst/>
          </a:prstGeom>
          <a:noFill/>
          <a:ln>
            <a:noFill/>
          </a:ln>
        </p:spPr>
      </p:pic>
      <p:pic>
        <p:nvPicPr>
          <p:cNvPr id="71" name="Google Shape;71;p15" descr="Hand showing three fingers solid icon, Hand gestures concept, Three finger gesture sign on white background, hand showing number three icon in glyph style for mobile, web. Vector graphics. (Provided by Getty Images)"/>
          <p:cNvPicPr preferRelativeResize="0"/>
          <p:nvPr/>
        </p:nvPicPr>
        <p:blipFill>
          <a:blip r:embed="rId5">
            <a:alphaModFix/>
          </a:blip>
          <a:stretch>
            <a:fillRect/>
          </a:stretch>
        </p:blipFill>
        <p:spPr>
          <a:xfrm>
            <a:off x="2088850" y="3763227"/>
            <a:ext cx="968525" cy="9685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Scenario 1</a:t>
            </a:r>
            <a:endParaRPr sz="2820" b="1"/>
          </a:p>
        </p:txBody>
      </p:sp>
      <p:sp>
        <p:nvSpPr>
          <p:cNvPr id="78" name="Google Shape;78;p16"/>
          <p:cNvSpPr txBox="1">
            <a:spLocks noGrp="1"/>
          </p:cNvSpPr>
          <p:nvPr>
            <p:ph type="body" idx="1"/>
          </p:nvPr>
        </p:nvSpPr>
        <p:spPr>
          <a:xfrm>
            <a:off x="311700" y="1152475"/>
            <a:ext cx="8520600" cy="17838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n" sz="2800">
                <a:solidFill>
                  <a:schemeClr val="dk1"/>
                </a:solidFill>
              </a:rPr>
              <a:t>Your car breaks down and you use it for transportation to school. </a:t>
            </a:r>
            <a:endParaRPr sz="2800">
              <a:solidFill>
                <a:schemeClr val="dk1"/>
              </a:solidFill>
            </a:endParaRPr>
          </a:p>
        </p:txBody>
      </p:sp>
      <p:grpSp>
        <p:nvGrpSpPr>
          <p:cNvPr id="79" name="Google Shape;79;p16" descr="Image containing hand with one finger up for &quot;Borrow&quot;, image of two fingers up for &quot;Save&quot;, and image of three fingers up for &quot;Adjust&quot;"/>
          <p:cNvGrpSpPr/>
          <p:nvPr/>
        </p:nvGrpSpPr>
        <p:grpSpPr>
          <a:xfrm>
            <a:off x="6362647" y="2696696"/>
            <a:ext cx="2354734" cy="2075792"/>
            <a:chOff x="1401900" y="3009375"/>
            <a:chExt cx="2062300" cy="1818000"/>
          </a:xfrm>
        </p:grpSpPr>
        <p:sp>
          <p:nvSpPr>
            <p:cNvPr id="80" name="Google Shape;80;p16"/>
            <p:cNvSpPr/>
            <p:nvPr/>
          </p:nvSpPr>
          <p:spPr>
            <a:xfrm>
              <a:off x="1401900" y="3009375"/>
              <a:ext cx="1952700" cy="1818000"/>
            </a:xfrm>
            <a:prstGeom prst="rect">
              <a:avLst/>
            </a:prstGeom>
            <a:solidFill>
              <a:srgbClr val="FFFF00"/>
            </a:solidFill>
            <a:ln w="32625" cap="flat" cmpd="sng">
              <a:solidFill>
                <a:schemeClr val="dk1"/>
              </a:solidFill>
              <a:prstDash val="solid"/>
              <a:round/>
              <a:headEnd type="none" w="sm" len="sm"/>
              <a:tailEnd type="none" w="sm" len="sm"/>
            </a:ln>
          </p:spPr>
          <p:txBody>
            <a:bodyPr spcFirstLastPara="1" wrap="square" lIns="104400" tIns="104400" rIns="104400" bIns="104400" anchor="ctr" anchorCtr="0">
              <a:noAutofit/>
            </a:bodyPr>
            <a:lstStyle/>
            <a:p>
              <a:pPr marL="0" lvl="0" indent="0" algn="ctr" rtl="0">
                <a:spcBef>
                  <a:spcPts val="0"/>
                </a:spcBef>
                <a:spcAft>
                  <a:spcPts val="0"/>
                </a:spcAft>
                <a:buNone/>
              </a:pPr>
              <a:endParaRPr sz="1599"/>
            </a:p>
          </p:txBody>
        </p:sp>
        <p:pic>
          <p:nvPicPr>
            <p:cNvPr id="81" name="Google Shape;81;p16" descr="One finger up solid icon, hand gestures concept, Attention hand gesture sign on white background, Pointing finger symbol in glyph style for mobile concept and web design. Vector graphics. (Provided by Getty Images)"/>
            <p:cNvPicPr preferRelativeResize="0"/>
            <p:nvPr/>
          </p:nvPicPr>
          <p:blipFill>
            <a:blip r:embed="rId3">
              <a:alphaModFix/>
            </a:blip>
            <a:stretch>
              <a:fillRect/>
            </a:stretch>
          </p:blipFill>
          <p:spPr>
            <a:xfrm>
              <a:off x="1593125" y="3107414"/>
              <a:ext cx="509952" cy="509952"/>
            </a:xfrm>
            <a:prstGeom prst="rect">
              <a:avLst/>
            </a:prstGeom>
            <a:noFill/>
            <a:ln>
              <a:noFill/>
            </a:ln>
          </p:spPr>
        </p:pic>
        <p:pic>
          <p:nvPicPr>
            <p:cNvPr id="82" name="Google Shape;82;p16" descr="Victory gesture solid icon, Hand gestures concept, Peace sign on white background, Two fingers up icon in glyph style for mobile concept and web design. Vector graphics. (Provided by Getty Images)"/>
            <p:cNvPicPr preferRelativeResize="0"/>
            <p:nvPr/>
          </p:nvPicPr>
          <p:blipFill>
            <a:blip r:embed="rId4">
              <a:alphaModFix/>
            </a:blip>
            <a:stretch>
              <a:fillRect/>
            </a:stretch>
          </p:blipFill>
          <p:spPr>
            <a:xfrm>
              <a:off x="1593125" y="3663398"/>
              <a:ext cx="509952" cy="509952"/>
            </a:xfrm>
            <a:prstGeom prst="rect">
              <a:avLst/>
            </a:prstGeom>
            <a:noFill/>
            <a:ln>
              <a:noFill/>
            </a:ln>
          </p:spPr>
        </p:pic>
        <p:pic>
          <p:nvPicPr>
            <p:cNvPr id="83" name="Google Shape;83;p16" descr="Hand showing three fingers solid icon, Hand gestures concept, Three finger gesture sign on white background, hand showing number three icon in glyph style for mobile, web. Vector graphics. (Provided by Getty Images)"/>
            <p:cNvPicPr preferRelativeResize="0"/>
            <p:nvPr/>
          </p:nvPicPr>
          <p:blipFill>
            <a:blip r:embed="rId5">
              <a:alphaModFix/>
            </a:blip>
            <a:stretch>
              <a:fillRect/>
            </a:stretch>
          </p:blipFill>
          <p:spPr>
            <a:xfrm>
              <a:off x="1593125" y="4219384"/>
              <a:ext cx="509952" cy="509952"/>
            </a:xfrm>
            <a:prstGeom prst="rect">
              <a:avLst/>
            </a:prstGeom>
            <a:noFill/>
            <a:ln>
              <a:noFill/>
            </a:ln>
          </p:spPr>
        </p:pic>
        <p:sp>
          <p:nvSpPr>
            <p:cNvPr id="84" name="Google Shape;84;p16"/>
            <p:cNvSpPr txBox="1"/>
            <p:nvPr/>
          </p:nvSpPr>
          <p:spPr>
            <a:xfrm>
              <a:off x="2185300" y="3182925"/>
              <a:ext cx="1278900" cy="1601100"/>
            </a:xfrm>
            <a:prstGeom prst="rect">
              <a:avLst/>
            </a:prstGeom>
            <a:noFill/>
            <a:ln>
              <a:noFill/>
            </a:ln>
          </p:spPr>
          <p:txBody>
            <a:bodyPr spcFirstLastPara="1" wrap="square" lIns="104400" tIns="104400" rIns="104400" bIns="104400" anchor="t" anchorCtr="0">
              <a:noAutofit/>
            </a:bodyPr>
            <a:lstStyle/>
            <a:p>
              <a:pPr marL="0" lvl="0" indent="0" algn="l" rtl="0">
                <a:spcBef>
                  <a:spcPts val="0"/>
                </a:spcBef>
                <a:spcAft>
                  <a:spcPts val="0"/>
                </a:spcAft>
                <a:buNone/>
              </a:pPr>
              <a:r>
                <a:rPr lang="en" sz="2055" b="1">
                  <a:solidFill>
                    <a:schemeClr val="dk1"/>
                  </a:solidFill>
                </a:rPr>
                <a:t>Borrow</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Save</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Adjust</a:t>
              </a:r>
              <a:endParaRPr sz="2055" b="1">
                <a:solidFill>
                  <a:schemeClr val="dk1"/>
                </a:solidFil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Scenario 2</a:t>
            </a:r>
            <a:endParaRPr sz="2820" b="1"/>
          </a:p>
        </p:txBody>
      </p:sp>
      <p:sp>
        <p:nvSpPr>
          <p:cNvPr id="91" name="Google Shape;91;p17"/>
          <p:cNvSpPr txBox="1">
            <a:spLocks noGrp="1"/>
          </p:cNvSpPr>
          <p:nvPr>
            <p:ph type="body" idx="1"/>
          </p:nvPr>
        </p:nvSpPr>
        <p:spPr>
          <a:xfrm>
            <a:off x="311700" y="1152475"/>
            <a:ext cx="8520600" cy="12357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Clr>
                <a:schemeClr val="dk1"/>
              </a:buClr>
              <a:buSzPts val="1100"/>
              <a:buFont typeface="Arial"/>
              <a:buNone/>
            </a:pPr>
            <a:r>
              <a:rPr lang="en" sz="2800">
                <a:solidFill>
                  <a:schemeClr val="dk1"/>
                </a:solidFill>
              </a:rPr>
              <a:t>Your favorite artist is finally coming to town. Tickets go on sale later today and will, most likely, sell out quickly.</a:t>
            </a:r>
            <a:endParaRPr sz="2800">
              <a:solidFill>
                <a:schemeClr val="dk1"/>
              </a:solidFill>
            </a:endParaRPr>
          </a:p>
        </p:txBody>
      </p:sp>
      <p:grpSp>
        <p:nvGrpSpPr>
          <p:cNvPr id="92" name="Google Shape;92;p17" descr="Image containing hand with one finger up for &quot;Borrow&quot;, image of two fingers up for &quot;Save&quot;, and image of three fingers up for &quot;Adjust&quot;"/>
          <p:cNvGrpSpPr/>
          <p:nvPr/>
        </p:nvGrpSpPr>
        <p:grpSpPr>
          <a:xfrm>
            <a:off x="6362647" y="2696696"/>
            <a:ext cx="2354734" cy="2075792"/>
            <a:chOff x="1401900" y="3009375"/>
            <a:chExt cx="2062300" cy="1818000"/>
          </a:xfrm>
        </p:grpSpPr>
        <p:sp>
          <p:nvSpPr>
            <p:cNvPr id="93" name="Google Shape;93;p17"/>
            <p:cNvSpPr/>
            <p:nvPr/>
          </p:nvSpPr>
          <p:spPr>
            <a:xfrm>
              <a:off x="1401900" y="3009375"/>
              <a:ext cx="1952700" cy="1818000"/>
            </a:xfrm>
            <a:prstGeom prst="rect">
              <a:avLst/>
            </a:prstGeom>
            <a:solidFill>
              <a:srgbClr val="FFFF00"/>
            </a:solidFill>
            <a:ln w="32625" cap="flat" cmpd="sng">
              <a:solidFill>
                <a:schemeClr val="dk1"/>
              </a:solidFill>
              <a:prstDash val="solid"/>
              <a:round/>
              <a:headEnd type="none" w="sm" len="sm"/>
              <a:tailEnd type="none" w="sm" len="sm"/>
            </a:ln>
          </p:spPr>
          <p:txBody>
            <a:bodyPr spcFirstLastPara="1" wrap="square" lIns="104400" tIns="104400" rIns="104400" bIns="104400" anchor="ctr" anchorCtr="0">
              <a:noAutofit/>
            </a:bodyPr>
            <a:lstStyle/>
            <a:p>
              <a:pPr marL="0" lvl="0" indent="0" algn="ctr" rtl="0">
                <a:spcBef>
                  <a:spcPts val="0"/>
                </a:spcBef>
                <a:spcAft>
                  <a:spcPts val="0"/>
                </a:spcAft>
                <a:buNone/>
              </a:pPr>
              <a:endParaRPr sz="1599"/>
            </a:p>
          </p:txBody>
        </p:sp>
        <p:pic>
          <p:nvPicPr>
            <p:cNvPr id="94" name="Google Shape;94;p17" descr="One finger up solid icon, hand gestures concept, Attention hand gesture sign on white background, Pointing finger symbol in glyph style for mobile concept and web design. Vector graphics. (Provided by Getty Images)"/>
            <p:cNvPicPr preferRelativeResize="0"/>
            <p:nvPr/>
          </p:nvPicPr>
          <p:blipFill>
            <a:blip r:embed="rId3">
              <a:alphaModFix/>
            </a:blip>
            <a:stretch>
              <a:fillRect/>
            </a:stretch>
          </p:blipFill>
          <p:spPr>
            <a:xfrm>
              <a:off x="1593125" y="3107414"/>
              <a:ext cx="509952" cy="509952"/>
            </a:xfrm>
            <a:prstGeom prst="rect">
              <a:avLst/>
            </a:prstGeom>
            <a:noFill/>
            <a:ln>
              <a:noFill/>
            </a:ln>
          </p:spPr>
        </p:pic>
        <p:pic>
          <p:nvPicPr>
            <p:cNvPr id="95" name="Google Shape;95;p17" descr="Victory gesture solid icon, Hand gestures concept, Peace sign on white background, Two fingers up icon in glyph style for mobile concept and web design. Vector graphics. (Provided by Getty Images)"/>
            <p:cNvPicPr preferRelativeResize="0"/>
            <p:nvPr/>
          </p:nvPicPr>
          <p:blipFill>
            <a:blip r:embed="rId4">
              <a:alphaModFix/>
            </a:blip>
            <a:stretch>
              <a:fillRect/>
            </a:stretch>
          </p:blipFill>
          <p:spPr>
            <a:xfrm>
              <a:off x="1593125" y="3663398"/>
              <a:ext cx="509952" cy="509952"/>
            </a:xfrm>
            <a:prstGeom prst="rect">
              <a:avLst/>
            </a:prstGeom>
            <a:noFill/>
            <a:ln>
              <a:noFill/>
            </a:ln>
          </p:spPr>
        </p:pic>
        <p:pic>
          <p:nvPicPr>
            <p:cNvPr id="96" name="Google Shape;96;p17" descr="Hand showing three fingers solid icon, Hand gestures concept, Three finger gesture sign on white background, hand showing number three icon in glyph style for mobile, web. Vector graphics. (Provided by Getty Images)"/>
            <p:cNvPicPr preferRelativeResize="0"/>
            <p:nvPr/>
          </p:nvPicPr>
          <p:blipFill>
            <a:blip r:embed="rId5">
              <a:alphaModFix/>
            </a:blip>
            <a:stretch>
              <a:fillRect/>
            </a:stretch>
          </p:blipFill>
          <p:spPr>
            <a:xfrm>
              <a:off x="1593125" y="4219384"/>
              <a:ext cx="509952" cy="509952"/>
            </a:xfrm>
            <a:prstGeom prst="rect">
              <a:avLst/>
            </a:prstGeom>
            <a:noFill/>
            <a:ln>
              <a:noFill/>
            </a:ln>
          </p:spPr>
        </p:pic>
        <p:sp>
          <p:nvSpPr>
            <p:cNvPr id="97" name="Google Shape;97;p17"/>
            <p:cNvSpPr txBox="1"/>
            <p:nvPr/>
          </p:nvSpPr>
          <p:spPr>
            <a:xfrm>
              <a:off x="2185300" y="3182925"/>
              <a:ext cx="1278900" cy="1601100"/>
            </a:xfrm>
            <a:prstGeom prst="rect">
              <a:avLst/>
            </a:prstGeom>
            <a:noFill/>
            <a:ln>
              <a:noFill/>
            </a:ln>
          </p:spPr>
          <p:txBody>
            <a:bodyPr spcFirstLastPara="1" wrap="square" lIns="104400" tIns="104400" rIns="104400" bIns="104400" anchor="t" anchorCtr="0">
              <a:noAutofit/>
            </a:bodyPr>
            <a:lstStyle/>
            <a:p>
              <a:pPr marL="0" lvl="0" indent="0" algn="l" rtl="0">
                <a:spcBef>
                  <a:spcPts val="0"/>
                </a:spcBef>
                <a:spcAft>
                  <a:spcPts val="0"/>
                </a:spcAft>
                <a:buNone/>
              </a:pPr>
              <a:r>
                <a:rPr lang="en" sz="2055" b="1">
                  <a:solidFill>
                    <a:schemeClr val="dk1"/>
                  </a:solidFill>
                </a:rPr>
                <a:t>Borrow</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Save</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Adjust</a:t>
              </a:r>
              <a:endParaRPr sz="2055" b="1">
                <a:solidFill>
                  <a:schemeClr val="dk1"/>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Scenario 3</a:t>
            </a:r>
            <a:endParaRPr sz="2820" b="1"/>
          </a:p>
        </p:txBody>
      </p:sp>
      <p:sp>
        <p:nvSpPr>
          <p:cNvPr id="104" name="Google Shape;104;p18"/>
          <p:cNvSpPr txBox="1">
            <a:spLocks noGrp="1"/>
          </p:cNvSpPr>
          <p:nvPr>
            <p:ph type="body" idx="1"/>
          </p:nvPr>
        </p:nvSpPr>
        <p:spPr>
          <a:xfrm>
            <a:off x="311700" y="1152475"/>
            <a:ext cx="8520600" cy="12357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800">
                <a:solidFill>
                  <a:schemeClr val="dk1"/>
                </a:solidFill>
              </a:rPr>
              <a:t>Your phone screen is shattered and barely works. Replacing it with the newest model will cost $1,000. </a:t>
            </a:r>
            <a:endParaRPr sz="2800">
              <a:solidFill>
                <a:schemeClr val="dk1"/>
              </a:solidFill>
            </a:endParaRPr>
          </a:p>
        </p:txBody>
      </p:sp>
      <p:grpSp>
        <p:nvGrpSpPr>
          <p:cNvPr id="105" name="Google Shape;105;p18" descr="Image containing hand with one finger up for &quot;Borrow&quot;, image of two fingers up for &quot;Save&quot;, and image of three fingers up for &quot;Adjust&quot;"/>
          <p:cNvGrpSpPr/>
          <p:nvPr/>
        </p:nvGrpSpPr>
        <p:grpSpPr>
          <a:xfrm>
            <a:off x="6362647" y="2696696"/>
            <a:ext cx="2354734" cy="2075792"/>
            <a:chOff x="1401900" y="3009375"/>
            <a:chExt cx="2062300" cy="1818000"/>
          </a:xfrm>
        </p:grpSpPr>
        <p:sp>
          <p:nvSpPr>
            <p:cNvPr id="106" name="Google Shape;106;p18"/>
            <p:cNvSpPr/>
            <p:nvPr/>
          </p:nvSpPr>
          <p:spPr>
            <a:xfrm>
              <a:off x="1401900" y="3009375"/>
              <a:ext cx="1952700" cy="1818000"/>
            </a:xfrm>
            <a:prstGeom prst="rect">
              <a:avLst/>
            </a:prstGeom>
            <a:solidFill>
              <a:srgbClr val="FFFF00"/>
            </a:solidFill>
            <a:ln w="32625" cap="flat" cmpd="sng">
              <a:solidFill>
                <a:schemeClr val="dk1"/>
              </a:solidFill>
              <a:prstDash val="solid"/>
              <a:round/>
              <a:headEnd type="none" w="sm" len="sm"/>
              <a:tailEnd type="none" w="sm" len="sm"/>
            </a:ln>
          </p:spPr>
          <p:txBody>
            <a:bodyPr spcFirstLastPara="1" wrap="square" lIns="104400" tIns="104400" rIns="104400" bIns="104400" anchor="ctr" anchorCtr="0">
              <a:noAutofit/>
            </a:bodyPr>
            <a:lstStyle/>
            <a:p>
              <a:pPr marL="0" lvl="0" indent="0" algn="ctr" rtl="0">
                <a:spcBef>
                  <a:spcPts val="0"/>
                </a:spcBef>
                <a:spcAft>
                  <a:spcPts val="0"/>
                </a:spcAft>
                <a:buNone/>
              </a:pPr>
              <a:endParaRPr sz="1599"/>
            </a:p>
          </p:txBody>
        </p:sp>
        <p:pic>
          <p:nvPicPr>
            <p:cNvPr id="107" name="Google Shape;107;p18" descr="One finger up solid icon, hand gestures concept, Attention hand gesture sign on white background, Pointing finger symbol in glyph style for mobile concept and web design. Vector graphics. (Provided by Getty Images)"/>
            <p:cNvPicPr preferRelativeResize="0"/>
            <p:nvPr/>
          </p:nvPicPr>
          <p:blipFill>
            <a:blip r:embed="rId3">
              <a:alphaModFix/>
            </a:blip>
            <a:stretch>
              <a:fillRect/>
            </a:stretch>
          </p:blipFill>
          <p:spPr>
            <a:xfrm>
              <a:off x="1593125" y="3107414"/>
              <a:ext cx="509952" cy="509952"/>
            </a:xfrm>
            <a:prstGeom prst="rect">
              <a:avLst/>
            </a:prstGeom>
            <a:noFill/>
            <a:ln>
              <a:noFill/>
            </a:ln>
          </p:spPr>
        </p:pic>
        <p:pic>
          <p:nvPicPr>
            <p:cNvPr id="108" name="Google Shape;108;p18" descr="Victory gesture solid icon, Hand gestures concept, Peace sign on white background, Two fingers up icon in glyph style for mobile concept and web design. Vector graphics. (Provided by Getty Images)"/>
            <p:cNvPicPr preferRelativeResize="0"/>
            <p:nvPr/>
          </p:nvPicPr>
          <p:blipFill>
            <a:blip r:embed="rId4">
              <a:alphaModFix/>
            </a:blip>
            <a:stretch>
              <a:fillRect/>
            </a:stretch>
          </p:blipFill>
          <p:spPr>
            <a:xfrm>
              <a:off x="1593125" y="3663398"/>
              <a:ext cx="509952" cy="509952"/>
            </a:xfrm>
            <a:prstGeom prst="rect">
              <a:avLst/>
            </a:prstGeom>
            <a:noFill/>
            <a:ln>
              <a:noFill/>
            </a:ln>
          </p:spPr>
        </p:pic>
        <p:pic>
          <p:nvPicPr>
            <p:cNvPr id="109" name="Google Shape;109;p18" descr="Hand showing three fingers solid icon, Hand gestures concept, Three finger gesture sign on white background, hand showing number three icon in glyph style for mobile, web. Vector graphics. (Provided by Getty Images)"/>
            <p:cNvPicPr preferRelativeResize="0"/>
            <p:nvPr/>
          </p:nvPicPr>
          <p:blipFill>
            <a:blip r:embed="rId5">
              <a:alphaModFix/>
            </a:blip>
            <a:stretch>
              <a:fillRect/>
            </a:stretch>
          </p:blipFill>
          <p:spPr>
            <a:xfrm>
              <a:off x="1593125" y="4219384"/>
              <a:ext cx="509952" cy="509952"/>
            </a:xfrm>
            <a:prstGeom prst="rect">
              <a:avLst/>
            </a:prstGeom>
            <a:noFill/>
            <a:ln>
              <a:noFill/>
            </a:ln>
          </p:spPr>
        </p:pic>
        <p:sp>
          <p:nvSpPr>
            <p:cNvPr id="110" name="Google Shape;110;p18"/>
            <p:cNvSpPr txBox="1"/>
            <p:nvPr/>
          </p:nvSpPr>
          <p:spPr>
            <a:xfrm>
              <a:off x="2185300" y="3182925"/>
              <a:ext cx="1278900" cy="1601100"/>
            </a:xfrm>
            <a:prstGeom prst="rect">
              <a:avLst/>
            </a:prstGeom>
            <a:noFill/>
            <a:ln>
              <a:noFill/>
            </a:ln>
          </p:spPr>
          <p:txBody>
            <a:bodyPr spcFirstLastPara="1" wrap="square" lIns="104400" tIns="104400" rIns="104400" bIns="104400" anchor="t" anchorCtr="0">
              <a:noAutofit/>
            </a:bodyPr>
            <a:lstStyle/>
            <a:p>
              <a:pPr marL="0" lvl="0" indent="0" algn="l" rtl="0">
                <a:spcBef>
                  <a:spcPts val="0"/>
                </a:spcBef>
                <a:spcAft>
                  <a:spcPts val="0"/>
                </a:spcAft>
                <a:buNone/>
              </a:pPr>
              <a:r>
                <a:rPr lang="en" sz="2055" b="1">
                  <a:solidFill>
                    <a:schemeClr val="dk1"/>
                  </a:solidFill>
                </a:rPr>
                <a:t>Borrow</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Save</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Adjust</a:t>
              </a:r>
              <a:endParaRPr sz="2055" b="1">
                <a:solidFill>
                  <a:schemeClr val="dk1"/>
                </a:solidFill>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Scenario 4</a:t>
            </a:r>
            <a:endParaRPr sz="2820" b="1"/>
          </a:p>
        </p:txBody>
      </p:sp>
      <p:sp>
        <p:nvSpPr>
          <p:cNvPr id="117" name="Google Shape;117;p19"/>
          <p:cNvSpPr txBox="1">
            <a:spLocks noGrp="1"/>
          </p:cNvSpPr>
          <p:nvPr>
            <p:ph type="body" idx="1"/>
          </p:nvPr>
        </p:nvSpPr>
        <p:spPr>
          <a:xfrm>
            <a:off x="311700" y="1152475"/>
            <a:ext cx="8520600" cy="12357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800">
                <a:solidFill>
                  <a:schemeClr val="dk1"/>
                </a:solidFill>
              </a:rPr>
              <a:t>Your friends invite you on a weekend trip, but it will cost you $600 for the airfare and hotel. </a:t>
            </a:r>
            <a:endParaRPr sz="2800">
              <a:solidFill>
                <a:schemeClr val="dk1"/>
              </a:solidFill>
            </a:endParaRPr>
          </a:p>
        </p:txBody>
      </p:sp>
      <p:grpSp>
        <p:nvGrpSpPr>
          <p:cNvPr id="118" name="Google Shape;118;p19" descr="Image containing hand with one finger up for &quot;Borrow&quot;, image of two fingers up for &quot;Save&quot;, and image of three fingers up for &quot;Adjust&quot;"/>
          <p:cNvGrpSpPr/>
          <p:nvPr/>
        </p:nvGrpSpPr>
        <p:grpSpPr>
          <a:xfrm>
            <a:off x="6362647" y="2696696"/>
            <a:ext cx="2354734" cy="2075792"/>
            <a:chOff x="1401900" y="3009375"/>
            <a:chExt cx="2062300" cy="1818000"/>
          </a:xfrm>
        </p:grpSpPr>
        <p:sp>
          <p:nvSpPr>
            <p:cNvPr id="119" name="Google Shape;119;p19"/>
            <p:cNvSpPr/>
            <p:nvPr/>
          </p:nvSpPr>
          <p:spPr>
            <a:xfrm>
              <a:off x="1401900" y="3009375"/>
              <a:ext cx="1952700" cy="1818000"/>
            </a:xfrm>
            <a:prstGeom prst="rect">
              <a:avLst/>
            </a:prstGeom>
            <a:solidFill>
              <a:srgbClr val="FFFF00"/>
            </a:solidFill>
            <a:ln w="32625" cap="flat" cmpd="sng">
              <a:solidFill>
                <a:schemeClr val="dk1"/>
              </a:solidFill>
              <a:prstDash val="solid"/>
              <a:round/>
              <a:headEnd type="none" w="sm" len="sm"/>
              <a:tailEnd type="none" w="sm" len="sm"/>
            </a:ln>
          </p:spPr>
          <p:txBody>
            <a:bodyPr spcFirstLastPara="1" wrap="square" lIns="104400" tIns="104400" rIns="104400" bIns="104400" anchor="ctr" anchorCtr="0">
              <a:noAutofit/>
            </a:bodyPr>
            <a:lstStyle/>
            <a:p>
              <a:pPr marL="0" lvl="0" indent="0" algn="ctr" rtl="0">
                <a:spcBef>
                  <a:spcPts val="0"/>
                </a:spcBef>
                <a:spcAft>
                  <a:spcPts val="0"/>
                </a:spcAft>
                <a:buNone/>
              </a:pPr>
              <a:endParaRPr sz="1599"/>
            </a:p>
          </p:txBody>
        </p:sp>
        <p:pic>
          <p:nvPicPr>
            <p:cNvPr id="120" name="Google Shape;120;p19" descr="One finger up solid icon, hand gestures concept, Attention hand gesture sign on white background, Pointing finger symbol in glyph style for mobile concept and web design. Vector graphics. (Provided by Getty Images)"/>
            <p:cNvPicPr preferRelativeResize="0"/>
            <p:nvPr/>
          </p:nvPicPr>
          <p:blipFill>
            <a:blip r:embed="rId3">
              <a:alphaModFix/>
            </a:blip>
            <a:stretch>
              <a:fillRect/>
            </a:stretch>
          </p:blipFill>
          <p:spPr>
            <a:xfrm>
              <a:off x="1593125" y="3107414"/>
              <a:ext cx="509952" cy="509952"/>
            </a:xfrm>
            <a:prstGeom prst="rect">
              <a:avLst/>
            </a:prstGeom>
            <a:noFill/>
            <a:ln>
              <a:noFill/>
            </a:ln>
          </p:spPr>
        </p:pic>
        <p:pic>
          <p:nvPicPr>
            <p:cNvPr id="121" name="Google Shape;121;p19" descr="Victory gesture solid icon, Hand gestures concept, Peace sign on white background, Two fingers up icon in glyph style for mobile concept and web design. Vector graphics. (Provided by Getty Images)"/>
            <p:cNvPicPr preferRelativeResize="0"/>
            <p:nvPr/>
          </p:nvPicPr>
          <p:blipFill>
            <a:blip r:embed="rId4">
              <a:alphaModFix/>
            </a:blip>
            <a:stretch>
              <a:fillRect/>
            </a:stretch>
          </p:blipFill>
          <p:spPr>
            <a:xfrm>
              <a:off x="1593125" y="3663398"/>
              <a:ext cx="509952" cy="509952"/>
            </a:xfrm>
            <a:prstGeom prst="rect">
              <a:avLst/>
            </a:prstGeom>
            <a:noFill/>
            <a:ln>
              <a:noFill/>
            </a:ln>
          </p:spPr>
        </p:pic>
        <p:pic>
          <p:nvPicPr>
            <p:cNvPr id="122" name="Google Shape;122;p19" descr="Hand showing three fingers solid icon, Hand gestures concept, Three finger gesture sign on white background, hand showing number three icon in glyph style for mobile, web. Vector graphics. (Provided by Getty Images)"/>
            <p:cNvPicPr preferRelativeResize="0"/>
            <p:nvPr/>
          </p:nvPicPr>
          <p:blipFill>
            <a:blip r:embed="rId5">
              <a:alphaModFix/>
            </a:blip>
            <a:stretch>
              <a:fillRect/>
            </a:stretch>
          </p:blipFill>
          <p:spPr>
            <a:xfrm>
              <a:off x="1593125" y="4219384"/>
              <a:ext cx="509952" cy="509952"/>
            </a:xfrm>
            <a:prstGeom prst="rect">
              <a:avLst/>
            </a:prstGeom>
            <a:noFill/>
            <a:ln>
              <a:noFill/>
            </a:ln>
          </p:spPr>
        </p:pic>
        <p:sp>
          <p:nvSpPr>
            <p:cNvPr id="123" name="Google Shape;123;p19"/>
            <p:cNvSpPr txBox="1"/>
            <p:nvPr/>
          </p:nvSpPr>
          <p:spPr>
            <a:xfrm>
              <a:off x="2185300" y="3182925"/>
              <a:ext cx="1278900" cy="1601100"/>
            </a:xfrm>
            <a:prstGeom prst="rect">
              <a:avLst/>
            </a:prstGeom>
            <a:noFill/>
            <a:ln>
              <a:noFill/>
            </a:ln>
          </p:spPr>
          <p:txBody>
            <a:bodyPr spcFirstLastPara="1" wrap="square" lIns="104400" tIns="104400" rIns="104400" bIns="104400" anchor="t" anchorCtr="0">
              <a:noAutofit/>
            </a:bodyPr>
            <a:lstStyle/>
            <a:p>
              <a:pPr marL="0" lvl="0" indent="0" algn="l" rtl="0">
                <a:spcBef>
                  <a:spcPts val="0"/>
                </a:spcBef>
                <a:spcAft>
                  <a:spcPts val="0"/>
                </a:spcAft>
                <a:buNone/>
              </a:pPr>
              <a:r>
                <a:rPr lang="en" sz="2055" b="1">
                  <a:solidFill>
                    <a:schemeClr val="dk1"/>
                  </a:solidFill>
                </a:rPr>
                <a:t>Borrow</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Save</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Adjust</a:t>
              </a:r>
              <a:endParaRPr sz="2055" b="1">
                <a:solidFill>
                  <a:schemeClr val="dk1"/>
                </a:solidFil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820" b="1"/>
              <a:t>Scenario 5</a:t>
            </a:r>
            <a:endParaRPr sz="2820" b="1"/>
          </a:p>
        </p:txBody>
      </p:sp>
      <p:sp>
        <p:nvSpPr>
          <p:cNvPr id="130" name="Google Shape;130;p20"/>
          <p:cNvSpPr txBox="1">
            <a:spLocks noGrp="1"/>
          </p:cNvSpPr>
          <p:nvPr>
            <p:ph type="body" idx="1"/>
          </p:nvPr>
        </p:nvSpPr>
        <p:spPr>
          <a:xfrm>
            <a:off x="311700" y="1152475"/>
            <a:ext cx="8520600" cy="17199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700">
                <a:solidFill>
                  <a:schemeClr val="dk1"/>
                </a:solidFill>
              </a:rPr>
              <a:t>You found a couch for your apartment that fits the space far better than your current one. It’s also on  sale - $900 marked down from $1,200. </a:t>
            </a:r>
            <a:endParaRPr sz="2700">
              <a:solidFill>
                <a:schemeClr val="dk1"/>
              </a:solidFill>
            </a:endParaRPr>
          </a:p>
        </p:txBody>
      </p:sp>
      <p:grpSp>
        <p:nvGrpSpPr>
          <p:cNvPr id="131" name="Google Shape;131;p20" descr="Image containing hand with one finger up for &quot;Borrow&quot;, image of two fingers up for &quot;Save&quot;, and image of three fingers up for &quot;Adjust&quot;"/>
          <p:cNvGrpSpPr/>
          <p:nvPr/>
        </p:nvGrpSpPr>
        <p:grpSpPr>
          <a:xfrm>
            <a:off x="6362647" y="2696696"/>
            <a:ext cx="2354734" cy="2075792"/>
            <a:chOff x="1401900" y="3009375"/>
            <a:chExt cx="2062300" cy="1818000"/>
          </a:xfrm>
        </p:grpSpPr>
        <p:sp>
          <p:nvSpPr>
            <p:cNvPr id="132" name="Google Shape;132;p20"/>
            <p:cNvSpPr/>
            <p:nvPr/>
          </p:nvSpPr>
          <p:spPr>
            <a:xfrm>
              <a:off x="1401900" y="3009375"/>
              <a:ext cx="1952700" cy="1818000"/>
            </a:xfrm>
            <a:prstGeom prst="rect">
              <a:avLst/>
            </a:prstGeom>
            <a:solidFill>
              <a:srgbClr val="FFFF00"/>
            </a:solidFill>
            <a:ln w="32625" cap="flat" cmpd="sng">
              <a:solidFill>
                <a:schemeClr val="dk1"/>
              </a:solidFill>
              <a:prstDash val="solid"/>
              <a:round/>
              <a:headEnd type="none" w="sm" len="sm"/>
              <a:tailEnd type="none" w="sm" len="sm"/>
            </a:ln>
          </p:spPr>
          <p:txBody>
            <a:bodyPr spcFirstLastPara="1" wrap="square" lIns="104400" tIns="104400" rIns="104400" bIns="104400" anchor="ctr" anchorCtr="0">
              <a:noAutofit/>
            </a:bodyPr>
            <a:lstStyle/>
            <a:p>
              <a:pPr marL="0" lvl="0" indent="0" algn="ctr" rtl="0">
                <a:spcBef>
                  <a:spcPts val="0"/>
                </a:spcBef>
                <a:spcAft>
                  <a:spcPts val="0"/>
                </a:spcAft>
                <a:buNone/>
              </a:pPr>
              <a:endParaRPr sz="1599"/>
            </a:p>
          </p:txBody>
        </p:sp>
        <p:pic>
          <p:nvPicPr>
            <p:cNvPr id="133" name="Google Shape;133;p20" descr="One finger up solid icon, hand gestures concept, Attention hand gesture sign on white background, Pointing finger symbol in glyph style for mobile concept and web design. Vector graphics. (Provided by Getty Images)"/>
            <p:cNvPicPr preferRelativeResize="0"/>
            <p:nvPr/>
          </p:nvPicPr>
          <p:blipFill>
            <a:blip r:embed="rId3">
              <a:alphaModFix/>
            </a:blip>
            <a:stretch>
              <a:fillRect/>
            </a:stretch>
          </p:blipFill>
          <p:spPr>
            <a:xfrm>
              <a:off x="1593125" y="3107414"/>
              <a:ext cx="509952" cy="509952"/>
            </a:xfrm>
            <a:prstGeom prst="rect">
              <a:avLst/>
            </a:prstGeom>
            <a:noFill/>
            <a:ln>
              <a:noFill/>
            </a:ln>
          </p:spPr>
        </p:pic>
        <p:pic>
          <p:nvPicPr>
            <p:cNvPr id="134" name="Google Shape;134;p20" descr="Victory gesture solid icon, Hand gestures concept, Peace sign on white background, Two fingers up icon in glyph style for mobile concept and web design. Vector graphics. (Provided by Getty Images)"/>
            <p:cNvPicPr preferRelativeResize="0"/>
            <p:nvPr/>
          </p:nvPicPr>
          <p:blipFill>
            <a:blip r:embed="rId4">
              <a:alphaModFix/>
            </a:blip>
            <a:stretch>
              <a:fillRect/>
            </a:stretch>
          </p:blipFill>
          <p:spPr>
            <a:xfrm>
              <a:off x="1593125" y="3663398"/>
              <a:ext cx="509952" cy="509952"/>
            </a:xfrm>
            <a:prstGeom prst="rect">
              <a:avLst/>
            </a:prstGeom>
            <a:noFill/>
            <a:ln>
              <a:noFill/>
            </a:ln>
          </p:spPr>
        </p:pic>
        <p:pic>
          <p:nvPicPr>
            <p:cNvPr id="135" name="Google Shape;135;p20" descr="Hand showing three fingers solid icon, Hand gestures concept, Three finger gesture sign on white background, hand showing number three icon in glyph style for mobile, web. Vector graphics. (Provided by Getty Images)"/>
            <p:cNvPicPr preferRelativeResize="0"/>
            <p:nvPr/>
          </p:nvPicPr>
          <p:blipFill>
            <a:blip r:embed="rId5">
              <a:alphaModFix/>
            </a:blip>
            <a:stretch>
              <a:fillRect/>
            </a:stretch>
          </p:blipFill>
          <p:spPr>
            <a:xfrm>
              <a:off x="1593125" y="4219384"/>
              <a:ext cx="509952" cy="509952"/>
            </a:xfrm>
            <a:prstGeom prst="rect">
              <a:avLst/>
            </a:prstGeom>
            <a:noFill/>
            <a:ln>
              <a:noFill/>
            </a:ln>
          </p:spPr>
        </p:pic>
        <p:sp>
          <p:nvSpPr>
            <p:cNvPr id="136" name="Google Shape;136;p20"/>
            <p:cNvSpPr txBox="1"/>
            <p:nvPr/>
          </p:nvSpPr>
          <p:spPr>
            <a:xfrm>
              <a:off x="2185300" y="3182925"/>
              <a:ext cx="1278900" cy="1601100"/>
            </a:xfrm>
            <a:prstGeom prst="rect">
              <a:avLst/>
            </a:prstGeom>
            <a:noFill/>
            <a:ln>
              <a:noFill/>
            </a:ln>
          </p:spPr>
          <p:txBody>
            <a:bodyPr spcFirstLastPara="1" wrap="square" lIns="104400" tIns="104400" rIns="104400" bIns="104400" anchor="t" anchorCtr="0">
              <a:noAutofit/>
            </a:bodyPr>
            <a:lstStyle/>
            <a:p>
              <a:pPr marL="0" lvl="0" indent="0" algn="l" rtl="0">
                <a:spcBef>
                  <a:spcPts val="0"/>
                </a:spcBef>
                <a:spcAft>
                  <a:spcPts val="0"/>
                </a:spcAft>
                <a:buNone/>
              </a:pPr>
              <a:r>
                <a:rPr lang="en" sz="2055" b="1">
                  <a:solidFill>
                    <a:schemeClr val="dk1"/>
                  </a:solidFill>
                </a:rPr>
                <a:t>Borrow</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Save</a:t>
              </a:r>
              <a:endParaRPr sz="2055" b="1">
                <a:solidFill>
                  <a:schemeClr val="dk1"/>
                </a:solidFill>
              </a:endParaRPr>
            </a:p>
            <a:p>
              <a:pPr marL="0" lvl="0" indent="0" algn="l" rtl="0">
                <a:spcBef>
                  <a:spcPts val="0"/>
                </a:spcBef>
                <a:spcAft>
                  <a:spcPts val="0"/>
                </a:spcAft>
                <a:buNone/>
              </a:pPr>
              <a:endParaRPr sz="2055" b="1">
                <a:solidFill>
                  <a:schemeClr val="dk1"/>
                </a:solidFill>
              </a:endParaRPr>
            </a:p>
            <a:p>
              <a:pPr marL="0" lvl="0" indent="0" algn="l" rtl="0">
                <a:spcBef>
                  <a:spcPts val="0"/>
                </a:spcBef>
                <a:spcAft>
                  <a:spcPts val="0"/>
                </a:spcAft>
                <a:buNone/>
              </a:pPr>
              <a:r>
                <a:rPr lang="en" sz="2055" b="1">
                  <a:solidFill>
                    <a:schemeClr val="dk1"/>
                  </a:solidFill>
                </a:rPr>
                <a:t>Adjust</a:t>
              </a:r>
              <a:endParaRPr sz="2055" b="1">
                <a:solidFill>
                  <a:schemeClr val="dk1"/>
                </a:solidFil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ct val="35106"/>
              <a:buFont typeface="Arial"/>
              <a:buNone/>
            </a:pPr>
            <a:r>
              <a:rPr lang="en" sz="2820" b="1" dirty="0"/>
              <a:t>Borrow, Save, or Adjust?  Scenario List</a:t>
            </a:r>
            <a:endParaRPr dirty="0"/>
          </a:p>
        </p:txBody>
      </p:sp>
      <p:sp>
        <p:nvSpPr>
          <p:cNvPr id="143" name="Google Shape;14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None/>
            </a:pPr>
            <a:r>
              <a:rPr lang="en" sz="1900" b="1" dirty="0">
                <a:solidFill>
                  <a:schemeClr val="dk1"/>
                </a:solidFill>
              </a:rPr>
              <a:t>Scenario 1:</a:t>
            </a:r>
            <a:r>
              <a:rPr lang="en" sz="1900" dirty="0">
                <a:solidFill>
                  <a:schemeClr val="dk1"/>
                </a:solidFill>
              </a:rPr>
              <a:t> Your car breaks down and you use it for transportation to school.</a:t>
            </a:r>
            <a:endParaRPr sz="1900" dirty="0">
              <a:solidFill>
                <a:schemeClr val="dk1"/>
              </a:solidFill>
            </a:endParaRPr>
          </a:p>
          <a:p>
            <a:pPr marL="0" lvl="0" indent="0" algn="l" rtl="0">
              <a:lnSpc>
                <a:spcPct val="105000"/>
              </a:lnSpc>
              <a:spcBef>
                <a:spcPts val="1200"/>
              </a:spcBef>
              <a:spcAft>
                <a:spcPts val="0"/>
              </a:spcAft>
              <a:buNone/>
            </a:pPr>
            <a:r>
              <a:rPr lang="en" sz="1900" b="1" dirty="0">
                <a:solidFill>
                  <a:schemeClr val="dk1"/>
                </a:solidFill>
              </a:rPr>
              <a:t>Scenario 2: </a:t>
            </a:r>
            <a:r>
              <a:rPr lang="en" sz="1900" dirty="0">
                <a:solidFill>
                  <a:schemeClr val="dk1"/>
                </a:solidFill>
              </a:rPr>
              <a:t>Your favorite artist is finally coming to town. Tickets go on sale later today and will, most likely, sell out quickly.</a:t>
            </a:r>
            <a:endParaRPr sz="1900" dirty="0">
              <a:solidFill>
                <a:schemeClr val="dk1"/>
              </a:solidFill>
            </a:endParaRPr>
          </a:p>
          <a:p>
            <a:pPr marL="0" lvl="0" indent="0" algn="l" rtl="0">
              <a:lnSpc>
                <a:spcPct val="105000"/>
              </a:lnSpc>
              <a:spcBef>
                <a:spcPts val="1200"/>
              </a:spcBef>
              <a:spcAft>
                <a:spcPts val="0"/>
              </a:spcAft>
              <a:buNone/>
            </a:pPr>
            <a:r>
              <a:rPr lang="en" sz="1900" b="1">
                <a:solidFill>
                  <a:schemeClr val="dk1"/>
                </a:solidFill>
              </a:rPr>
              <a:t>Scenario 3: </a:t>
            </a:r>
            <a:r>
              <a:rPr lang="en" sz="1900">
                <a:solidFill>
                  <a:schemeClr val="dk1"/>
                </a:solidFill>
              </a:rPr>
              <a:t>Your phone screen is shattered and barely works. </a:t>
            </a:r>
            <a:r>
              <a:rPr lang="en" sz="1900" dirty="0">
                <a:solidFill>
                  <a:schemeClr val="dk1"/>
                </a:solidFill>
              </a:rPr>
              <a:t>Replacing it with the newest model will cost $1,000.</a:t>
            </a:r>
            <a:endParaRPr sz="1900" dirty="0">
              <a:solidFill>
                <a:schemeClr val="dk1"/>
              </a:solidFill>
            </a:endParaRPr>
          </a:p>
          <a:p>
            <a:pPr marL="0" lvl="0" indent="0" algn="l" rtl="0">
              <a:lnSpc>
                <a:spcPct val="105000"/>
              </a:lnSpc>
              <a:spcBef>
                <a:spcPts val="1200"/>
              </a:spcBef>
              <a:spcAft>
                <a:spcPts val="0"/>
              </a:spcAft>
              <a:buNone/>
            </a:pPr>
            <a:r>
              <a:rPr lang="en" sz="1900" b="1" dirty="0">
                <a:solidFill>
                  <a:schemeClr val="dk1"/>
                </a:solidFill>
              </a:rPr>
              <a:t>Scenario 4:</a:t>
            </a:r>
            <a:r>
              <a:rPr lang="en" sz="1900" dirty="0">
                <a:solidFill>
                  <a:schemeClr val="dk1"/>
                </a:solidFill>
              </a:rPr>
              <a:t> Your friends invite you on a weekend trip, but it will cost you $600 for the airfare and hotel.</a:t>
            </a:r>
            <a:endParaRPr sz="1900" dirty="0">
              <a:solidFill>
                <a:schemeClr val="dk1"/>
              </a:solidFill>
            </a:endParaRPr>
          </a:p>
          <a:p>
            <a:pPr marL="0" lvl="0" indent="0" algn="l" rtl="0">
              <a:lnSpc>
                <a:spcPct val="105000"/>
              </a:lnSpc>
              <a:spcBef>
                <a:spcPts val="1200"/>
              </a:spcBef>
              <a:spcAft>
                <a:spcPts val="1200"/>
              </a:spcAft>
              <a:buNone/>
            </a:pPr>
            <a:r>
              <a:rPr lang="en" sz="1900" b="1" dirty="0">
                <a:solidFill>
                  <a:schemeClr val="dk1"/>
                </a:solidFill>
              </a:rPr>
              <a:t>Scenario 5: </a:t>
            </a:r>
            <a:r>
              <a:rPr lang="en" sz="1900" dirty="0">
                <a:solidFill>
                  <a:schemeClr val="dk1"/>
                </a:solidFill>
              </a:rPr>
              <a:t>You found a couch for your apartment that fits the space far better than your current one. It’s also on  sale - $900 marked down from $1,200.</a:t>
            </a:r>
            <a:endParaRPr sz="1900" dirty="0">
              <a:solidFill>
                <a:schemeClr val="dk1"/>
              </a:solidFill>
            </a:endParaRPr>
          </a:p>
        </p:txBody>
      </p:sp>
    </p:spTree>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4079FA-4099-460D-B015-A741A2D93523}">
  <ds:schemaRefs>
    <ds:schemaRef ds:uri="http://schemas.microsoft.com/sharepoint/v3/contenttype/forms"/>
  </ds:schemaRefs>
</ds:datastoreItem>
</file>

<file path=customXml/itemProps3.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4397</TotalTime>
  <Words>430</Words>
  <Application>Microsoft Office PowerPoint</Application>
  <PresentationFormat>On-screen Show (16:9)</PresentationFormat>
  <Paragraphs>66</Paragraphs>
  <Slides>11</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Aptos Display</vt:lpstr>
      <vt:lpstr>Arial</vt:lpstr>
      <vt:lpstr>Calibri</vt:lpstr>
      <vt:lpstr>Graphik Regular</vt:lpstr>
      <vt:lpstr>Lucida Grande</vt:lpstr>
      <vt:lpstr>Tiempos Headline Regular</vt:lpstr>
      <vt:lpstr>Times</vt:lpstr>
      <vt:lpstr>Navy Footer</vt:lpstr>
      <vt:lpstr>Making Credit Choices</vt:lpstr>
      <vt:lpstr>Common Types of Credit</vt:lpstr>
      <vt:lpstr>Borrow, Save, or Adjust? Introduction</vt:lpstr>
      <vt:lpstr>Scenario 1</vt:lpstr>
      <vt:lpstr>Scenario 2</vt:lpstr>
      <vt:lpstr>Scenario 3</vt:lpstr>
      <vt:lpstr>Scenario 4</vt:lpstr>
      <vt:lpstr>Scenario 5</vt:lpstr>
      <vt:lpstr>Borrow, Save, or Adjust?  Scenario List</vt:lpstr>
      <vt:lpstr>Borrow, Save, or Adjust?</vt:lpstr>
      <vt:lpstr>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41</cp:revision>
  <cp:lastPrinted>2017-03-29T14:58:18Z</cp:lastPrinted>
  <dcterms:created xsi:type="dcterms:W3CDTF">2023-09-21T18:22:14Z</dcterms:created>
  <dcterms:modified xsi:type="dcterms:W3CDTF">2026-06-28T20:38:00Z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