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33"/>
  </p:notesMasterIdLst>
  <p:handoutMasterIdLst>
    <p:handoutMasterId r:id="rId34"/>
  </p:handoutMasterIdLst>
  <p:sldIdLst>
    <p:sldId id="279" r:id="rId5"/>
    <p:sldId id="307" r:id="rId6"/>
    <p:sldId id="280" r:id="rId7"/>
    <p:sldId id="281" r:id="rId8"/>
    <p:sldId id="293" r:id="rId9"/>
    <p:sldId id="282" r:id="rId10"/>
    <p:sldId id="294" r:id="rId11"/>
    <p:sldId id="283" r:id="rId12"/>
    <p:sldId id="295" r:id="rId13"/>
    <p:sldId id="284" r:id="rId14"/>
    <p:sldId id="296" r:id="rId15"/>
    <p:sldId id="285" r:id="rId16"/>
    <p:sldId id="297" r:id="rId17"/>
    <p:sldId id="286" r:id="rId18"/>
    <p:sldId id="298" r:id="rId19"/>
    <p:sldId id="287" r:id="rId20"/>
    <p:sldId id="299" r:id="rId21"/>
    <p:sldId id="288" r:id="rId22"/>
    <p:sldId id="300" r:id="rId23"/>
    <p:sldId id="289" r:id="rId24"/>
    <p:sldId id="301" r:id="rId25"/>
    <p:sldId id="290" r:id="rId26"/>
    <p:sldId id="302" r:id="rId27"/>
    <p:sldId id="292" r:id="rId28"/>
    <p:sldId id="303" r:id="rId29"/>
    <p:sldId id="291" r:id="rId30"/>
    <p:sldId id="304" r:id="rId31"/>
    <p:sldId id="305" r:id="rId32"/>
  </p:sldIdLst>
  <p:sldSz cx="9144000" cy="5143500" type="screen16x9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0" autoAdjust="0"/>
    <p:restoredTop sz="96005" autoAdjust="0"/>
  </p:normalViewPr>
  <p:slideViewPr>
    <p:cSldViewPr>
      <p:cViewPr varScale="1">
        <p:scale>
          <a:sx n="126" d="100"/>
          <a:sy n="126" d="100"/>
        </p:scale>
        <p:origin x="330" y="516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3080" y="17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6/28/2026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9"/>
            <a:ext cx="3038475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208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9" y="3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6/28/2026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6" y="4387769"/>
            <a:ext cx="5607050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9" y="8772379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895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ized 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2002F7-4067-6039-0676-FA2396AAD64B}"/>
              </a:ext>
            </a:extLst>
          </p:cNvPr>
          <p:cNvSpPr/>
          <p:nvPr userDrawn="1"/>
        </p:nvSpPr>
        <p:spPr bwMode="auto">
          <a:xfrm>
            <a:off x="511527" y="0"/>
            <a:ext cx="1922318" cy="22669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909EFC-88BE-9FE7-A5A4-BD51B8E390C4}"/>
              </a:ext>
            </a:extLst>
          </p:cNvPr>
          <p:cNvSpPr/>
          <p:nvPr userDrawn="1"/>
        </p:nvSpPr>
        <p:spPr bwMode="auto">
          <a:xfrm>
            <a:off x="511527" y="1728278"/>
            <a:ext cx="1922318" cy="648126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BA30E459-0717-B1B5-89C6-1ACA2DFB16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4876" y="1728278"/>
            <a:ext cx="1893524" cy="634701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68C1B0-E910-1F47-704C-6D9C86D8CC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6475" y="238309"/>
            <a:ext cx="1765723" cy="648126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Aft>
                <a:spcPts val="0"/>
              </a:spcAft>
              <a:buNone/>
              <a:defRPr sz="2400" b="1"/>
            </a:lvl1pPr>
          </a:lstStyle>
          <a:p>
            <a:pPr lvl="0"/>
            <a:r>
              <a:rPr lang="en-US" dirty="0"/>
              <a:t>First Name Last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8C6A700-1C8D-0E4A-A605-005E9D0A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476" y="916073"/>
            <a:ext cx="1765723" cy="743859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Aft>
                <a:spcPts val="600"/>
              </a:spcAft>
              <a:buNone/>
              <a:defRPr sz="1200">
                <a:solidFill>
                  <a:schemeClr val="accent4"/>
                </a:solidFill>
              </a:defRPr>
            </a:lvl1pPr>
            <a:lvl2pPr marL="36576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dirty="0"/>
              <a:t>Title Goes Here Lorem Ipsum Dolor,</a:t>
            </a:r>
            <a:br>
              <a:rPr lang="en-US" dirty="0"/>
            </a:br>
            <a:r>
              <a:rPr lang="en-US" dirty="0"/>
              <a:t>Bank Name Goes Here Lorem Ipsum Do</a:t>
            </a:r>
          </a:p>
        </p:txBody>
      </p:sp>
    </p:spTree>
    <p:extLst>
      <p:ext uri="{BB962C8B-B14F-4D97-AF65-F5344CB8AC3E}">
        <p14:creationId xmlns:p14="http://schemas.microsoft.com/office/powerpoint/2010/main" val="425641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s Backgroun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53C9A-C2CF-D77B-5CF0-D9BC4E877126}"/>
              </a:ext>
            </a:extLst>
          </p:cNvPr>
          <p:cNvSpPr txBox="1"/>
          <p:nvPr userDrawn="1"/>
        </p:nvSpPr>
        <p:spPr>
          <a:xfrm>
            <a:off x="240344" y="4802868"/>
            <a:ext cx="8686800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endParaRPr lang="en-US" sz="1600" dirty="0" err="1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1" b="40"/>
          <a:stretch/>
        </p:blipFill>
        <p:spPr>
          <a:xfrm>
            <a:off x="0" y="0"/>
            <a:ext cx="9144000" cy="5141422"/>
          </a:xfrm>
          <a:prstGeom prst="rect">
            <a:avLst/>
          </a:prstGeom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ACA02D9-AF14-6D9C-910F-0276E251A8A5}"/>
              </a:ext>
            </a:extLst>
          </p:cNvPr>
          <p:cNvGrpSpPr/>
          <p:nvPr userDrawn="1"/>
        </p:nvGrpSpPr>
        <p:grpSpPr>
          <a:xfrm>
            <a:off x="511527" y="-1"/>
            <a:ext cx="1926873" cy="1117700"/>
            <a:chOff x="511527" y="1370679"/>
            <a:chExt cx="1850673" cy="107350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113A8C-0625-7FC7-EBE1-5C26E9B3BBCA}"/>
                </a:ext>
              </a:extLst>
            </p:cNvPr>
            <p:cNvSpPr/>
            <p:nvPr userDrawn="1"/>
          </p:nvSpPr>
          <p:spPr bwMode="auto">
            <a:xfrm>
              <a:off x="511527" y="1370679"/>
              <a:ext cx="1846298" cy="10735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4DF86F-8CF2-6907-41E9-E09A7675E6CA}"/>
                </a:ext>
              </a:extLst>
            </p:cNvPr>
            <p:cNvSpPr/>
            <p:nvPr userDrawn="1"/>
          </p:nvSpPr>
          <p:spPr bwMode="auto">
            <a:xfrm>
              <a:off x="511527" y="2312019"/>
              <a:ext cx="1846298" cy="13216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0" name="Picture 13">
              <a:extLst>
                <a:ext uri="{FF2B5EF4-FFF2-40B4-BE49-F238E27FC236}">
                  <a16:creationId xmlns:a16="http://schemas.microsoft.com/office/drawing/2014/main" id="{F5C83E02-377C-36E8-52EA-9D5BBE55D0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543557" y="1547835"/>
              <a:ext cx="1818643" cy="6096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482662" y="1887582"/>
            <a:ext cx="4953000" cy="1139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28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28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classroom-ready  resources and professional development!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1A76-91D8-5C0F-A064-DF651D0E9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EB719-216C-8439-1792-5CE1A8372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C321-004B-461E-C93E-9DFD8BF97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2A667-CAA3-F19E-7DD4-A54B16A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1AB6C-BD06-0513-2081-3DCCE690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46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BCF09-3F13-39C7-D40A-B8FCDF43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04424-E95D-FAB5-52A7-48A88A14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0E29F-16A5-D000-CBB3-C80DDD37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C64ED-8D16-5363-B221-FB2BCA00B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86E8-47B0-0FF7-AF1D-629CAAF6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0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F8561-15FF-EAF4-D635-4D6467A0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B1F65-DC11-A9B9-3E15-4726B2ED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896E46-9555-6052-A097-5410C078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1B2892-70F5-D89A-AF72-60C119E8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fld id="{00000000-1234-1234-1234-123412341234}" type="slidenum">
              <a:rPr lang="en-US" smtClean="0"/>
              <a:pPr algn="r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image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 dirty="0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8382000" y="4812506"/>
            <a:ext cx="533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7898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 | KEYS 6.1: CREDIT—THE MOST IMPORTANT GRADE YOU’LL EVER EARN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9" r:id="rId12"/>
    <p:sldLayoutId id="2147483990" r:id="rId13"/>
    <p:sldLayoutId id="2147483988" r:id="rId14"/>
    <p:sldLayoutId id="2147483966" r:id="rId15"/>
    <p:sldLayoutId id="2147483936" r:id="rId16"/>
    <p:sldLayoutId id="2147483991" r:id="rId17"/>
    <p:sldLayoutId id="2147483992" r:id="rId18"/>
    <p:sldLayoutId id="2147483993" r:id="rId19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5.xml"/><Relationship Id="rId1" Type="http://schemas.openxmlformats.org/officeDocument/2006/relationships/video" Target="https://www.youtube.com/embed/R3ZJKN_5M44?feature=oembed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0FC7E9-A62A-B49F-4973-EF2F54D5D2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>
                <a:latin typeface="Tiempos Headline Regular" panose="02020503060303060403" pitchFamily="18" charset="0"/>
              </a:rPr>
              <a:t>Credit: The Most Important Grade You’ll Ever Earn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A7E567E-8A4D-6935-BE31-7593BB2BDD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Graphik Regular" panose="020B0503030202060203" pitchFamily="34" charset="0"/>
              </a:rPr>
              <a:t>Slides for Keys to Financial Success Lesson 6.1</a:t>
            </a:r>
          </a:p>
        </p:txBody>
      </p:sp>
    </p:spTree>
    <p:extLst>
      <p:ext uri="{BB962C8B-B14F-4D97-AF65-F5344CB8AC3E}">
        <p14:creationId xmlns:p14="http://schemas.microsoft.com/office/powerpoint/2010/main" val="2538888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02A613-24EA-1CE0-A0D6-AC3DB0D0039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4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6ED2D4-3BB2-93A0-AC37-448D9D0BE9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4. Debt should be avoided in all circumstances.</a:t>
            </a:r>
          </a:p>
        </p:txBody>
      </p:sp>
    </p:spTree>
    <p:extLst>
      <p:ext uri="{BB962C8B-B14F-4D97-AF65-F5344CB8AC3E}">
        <p14:creationId xmlns:p14="http://schemas.microsoft.com/office/powerpoint/2010/main" val="874635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086426-1AC7-5612-A33C-6CFFA79FDC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88131" y="-827139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4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FEEED04-1798-2FC0-A13E-87DE2B50C2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 </a:t>
            </a:r>
          </a:p>
          <a:p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While living within your means is one step towards financial success, some debt can be beneficial to achieve your goals.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For example, borrowing money to buy a house, car, or continue your education can have a positive impact on your life.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The interest rates for these types of loans are also typically lower than the rates for personal loans and credit cards.  </a:t>
            </a:r>
          </a:p>
        </p:txBody>
      </p:sp>
    </p:spTree>
    <p:extLst>
      <p:ext uri="{BB962C8B-B14F-4D97-AF65-F5344CB8AC3E}">
        <p14:creationId xmlns:p14="http://schemas.microsoft.com/office/powerpoint/2010/main" val="2637192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A107FB-E0C2-337F-9318-D117C912C8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5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FFE734-99BA-6237-0AAF-1236EC5A68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5. The following criteria are used in determining one’s credit score: payment history, new credit inquiries, length of credit history, income, and types of credit. </a:t>
            </a:r>
          </a:p>
        </p:txBody>
      </p:sp>
    </p:spTree>
    <p:extLst>
      <p:ext uri="{BB962C8B-B14F-4D97-AF65-F5344CB8AC3E}">
        <p14:creationId xmlns:p14="http://schemas.microsoft.com/office/powerpoint/2010/main" val="2637598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9A8B0D3-D499-DBA0-85BE-122E709E57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5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C6942E-32FB-5980-F975-EB53212528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</a:t>
            </a:r>
          </a:p>
          <a:p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Income is not used in determining credit scores.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Credit scores are determined by payment history, new credit inquiries, length of credit history, types of credit, and amounts owed.</a:t>
            </a:r>
          </a:p>
        </p:txBody>
      </p:sp>
    </p:spTree>
    <p:extLst>
      <p:ext uri="{BB962C8B-B14F-4D97-AF65-F5344CB8AC3E}">
        <p14:creationId xmlns:p14="http://schemas.microsoft.com/office/powerpoint/2010/main" val="2514618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2C17DD0-B317-FF29-D891-8334175050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6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F67877-BB26-72C5-EF77-1443230281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6. Your credit report is a snapshot of your financial life and may be used by potential employers. </a:t>
            </a:r>
          </a:p>
        </p:txBody>
      </p:sp>
    </p:spTree>
    <p:extLst>
      <p:ext uri="{BB962C8B-B14F-4D97-AF65-F5344CB8AC3E}">
        <p14:creationId xmlns:p14="http://schemas.microsoft.com/office/powerpoint/2010/main" val="2231061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321B6F-DDBE-659A-D0D0-92EE32682D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6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74A879D-47A4-23E2-C3E0-69D3D78E05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True.</a:t>
            </a:r>
          </a:p>
          <a:p>
            <a:endParaRPr lang="en-US" sz="32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/>
              <a:t>Credit reports include years of data that can be useful to employers, landlords, and insurance companies to learn about you. </a:t>
            </a:r>
          </a:p>
        </p:txBody>
      </p:sp>
    </p:spTree>
    <p:extLst>
      <p:ext uri="{BB962C8B-B14F-4D97-AF65-F5344CB8AC3E}">
        <p14:creationId xmlns:p14="http://schemas.microsoft.com/office/powerpoint/2010/main" val="1804164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F8EECD-8DC5-58C2-A2CF-10DA5702E80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7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0419058-D46F-F38B-2773-92BEE5995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7. Using a credit card occasionally on impulse doesn’t affect your budget.</a:t>
            </a:r>
          </a:p>
        </p:txBody>
      </p:sp>
    </p:spTree>
    <p:extLst>
      <p:ext uri="{BB962C8B-B14F-4D97-AF65-F5344CB8AC3E}">
        <p14:creationId xmlns:p14="http://schemas.microsoft.com/office/powerpoint/2010/main" val="3772125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C84BE59-0F97-6A95-6043-BA11EBF6084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7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6EE790-B8E5-AD27-7270-09E3FC4001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</a:t>
            </a:r>
          </a:p>
          <a:p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When you use a credit card, you are spending money. Spending, regardless of payment method, is a component of budgeting.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Not paying the balance in full also leads to interest payments, which also affect your budget.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924771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A9BC0B-27E8-D556-C81B-17309CDA8B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8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854493-799A-9B88-5950-49FD67A3D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8. </a:t>
            </a:r>
            <a:r>
              <a:rPr lang="en-US" dirty="0">
                <a:solidFill>
                  <a:schemeClr val="tx1"/>
                </a:solidFill>
              </a:rPr>
              <a:t>Financial planners recommend that total debt should not exceed 20% of your yearly after-tax income and monthly payments should not exceed 10 – 15% of your monthly net income.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647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677D70-6ECD-1D66-AFBE-A349A32E47C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8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0AC627-596C-F041-19BC-D02D2AC86C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True.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Financial planners widely use the “20-10 rule” as a general rule of thumb:</a:t>
            </a:r>
          </a:p>
          <a:p>
            <a:pPr marL="708660" lvl="1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Household debt (excluding mortgage) should not exceed </a:t>
            </a:r>
            <a:r>
              <a:rPr lang="en-US" sz="2000" b="0" i="1" u="sng" dirty="0">
                <a:solidFill>
                  <a:schemeClr val="tx1"/>
                </a:solidFill>
              </a:rPr>
              <a:t>20%</a:t>
            </a:r>
            <a:r>
              <a:rPr lang="en-US" sz="2000" b="0" dirty="0">
                <a:solidFill>
                  <a:schemeClr val="tx1"/>
                </a:solidFill>
              </a:rPr>
              <a:t> of your annual take-home pay</a:t>
            </a:r>
          </a:p>
          <a:p>
            <a:pPr marL="708660" lvl="1" indent="-3429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Total monthly debt payments should not exceed </a:t>
            </a:r>
            <a:r>
              <a:rPr lang="en-US" sz="2000" b="0" i="1" u="sng" dirty="0">
                <a:solidFill>
                  <a:schemeClr val="tx1"/>
                </a:solidFill>
              </a:rPr>
              <a:t>10%</a:t>
            </a:r>
            <a:r>
              <a:rPr lang="en-US" sz="2000" b="0" dirty="0">
                <a:solidFill>
                  <a:schemeClr val="tx1"/>
                </a:solidFill>
              </a:rPr>
              <a:t> of  your net monthly take-home income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31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Don't Buy Stuff - Saturday Night Live">
            <a:hlinkClick r:id="" action="ppaction://media"/>
            <a:extLst>
              <a:ext uri="{FF2B5EF4-FFF2-40B4-BE49-F238E27FC236}">
                <a16:creationId xmlns:a16="http://schemas.microsoft.com/office/drawing/2014/main" id="{A69B4CD6-EFD5-A887-71C9-5D0003503CB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050" y="0"/>
            <a:ext cx="9104313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3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4E1E77-7152-07EE-10C7-C98C9BFADA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9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F96102-BBB3-17AC-4B31-345B54320D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9. Having many credit cards will not affect a lender’s willingness to lend money to me because I don’t carry a balance on any of them. </a:t>
            </a:r>
          </a:p>
        </p:txBody>
      </p:sp>
    </p:spTree>
    <p:extLst>
      <p:ext uri="{BB962C8B-B14F-4D97-AF65-F5344CB8AC3E}">
        <p14:creationId xmlns:p14="http://schemas.microsoft.com/office/powerpoint/2010/main" val="3769891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4161EF-5D13-06B3-9366-51A9C7F161B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9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00BDBB-9749-33FD-680E-1F99A5FE0E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 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Even though you do not carry a balance currently, you can still increase your debt up to the credit limit on each card at any time.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It is a risk for lenders due to the potential debt accumulation.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5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C12FCE-135D-A3A3-C94C-144F90F0554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10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A82634-4D69-ECD3-3D00-BF3316485D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10. A year ago, Bianca missed a payment on her laptop, but she caught up and paid the bill off. Her missed payment does not affect her credit score. </a:t>
            </a:r>
          </a:p>
        </p:txBody>
      </p:sp>
    </p:spTree>
    <p:extLst>
      <p:ext uri="{BB962C8B-B14F-4D97-AF65-F5344CB8AC3E}">
        <p14:creationId xmlns:p14="http://schemas.microsoft.com/office/powerpoint/2010/main" val="2501869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9C0EBB-E4CD-CB74-58AA-D3CE589C60E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10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A284CE0-73E9-67EB-4405-D38803EC22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Payment history is included in calculating credit scores.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Missed payments can stay on your credit report for up to seven years.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Even minor late payments negatively affect your credit score if they are reported to the credit bureaus. </a:t>
            </a:r>
          </a:p>
        </p:txBody>
      </p:sp>
    </p:spTree>
    <p:extLst>
      <p:ext uri="{BB962C8B-B14F-4D97-AF65-F5344CB8AC3E}">
        <p14:creationId xmlns:p14="http://schemas.microsoft.com/office/powerpoint/2010/main" val="3616547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0426BD-59DE-3D9A-FA69-D00018D04F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11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B93737-1923-DBCF-F125-2EC651D76D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11. The indicator of how much credit will cost you for any loan or credit card purchase is the annual percentage rate. </a:t>
            </a:r>
          </a:p>
        </p:txBody>
      </p:sp>
    </p:spTree>
    <p:extLst>
      <p:ext uri="{BB962C8B-B14F-4D97-AF65-F5344CB8AC3E}">
        <p14:creationId xmlns:p14="http://schemas.microsoft.com/office/powerpoint/2010/main" val="26223584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4FFBEB-031C-A89A-F511-3E70835E118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11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EB1B2EA-B127-518B-D5F5-25AFEB77B2A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True.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The annual percentage rate (APR) includes not only the interest rate but other fees, as well. </a:t>
            </a:r>
          </a:p>
        </p:txBody>
      </p:sp>
    </p:spTree>
    <p:extLst>
      <p:ext uri="{BB962C8B-B14F-4D97-AF65-F5344CB8AC3E}">
        <p14:creationId xmlns:p14="http://schemas.microsoft.com/office/powerpoint/2010/main" val="45037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8D8682-E8D7-471B-FA78-747E4016A1F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12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431AF4-50A1-AF97-C5A6-389031651F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12. Managing one’s credit wisely will increase the choices a person has in the future related to the type of housing, transportation, leisure time activities, education options, and general standard of living available to you. </a:t>
            </a:r>
          </a:p>
        </p:txBody>
      </p:sp>
    </p:spTree>
    <p:extLst>
      <p:ext uri="{BB962C8B-B14F-4D97-AF65-F5344CB8AC3E}">
        <p14:creationId xmlns:p14="http://schemas.microsoft.com/office/powerpoint/2010/main" val="370887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6391F6-FE13-1E61-4005-0D963F386D9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12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8719CE1-E5EE-A270-4803-2AD97AB7A4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True.</a:t>
            </a:r>
          </a:p>
          <a:p>
            <a:endParaRPr lang="en-US" sz="20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By managing your credit wisely, you provide a signal to banks and other lenders of your creditworthiness.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Your creditworthiness directly affects the interest rate you will have to pay to use the credit lenders make available.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The lower your credit score, the higher the interest rate you pay to borrow.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2268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9D73B7-6641-818A-E583-DCBB78549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of Game!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B70F4C-34B7-CCE1-AFEC-A6604B855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Now, total your team’s score.</a:t>
            </a:r>
          </a:p>
          <a:p>
            <a:r>
              <a:rPr lang="en-US" dirty="0"/>
              <a:t>A perfect score would be 70 points.</a:t>
            </a:r>
          </a:p>
          <a:p>
            <a:r>
              <a:rPr lang="en-US" dirty="0"/>
              <a:t>Did anyone get them </a:t>
            </a:r>
            <a:r>
              <a:rPr lang="en-US" b="1" u="sng" dirty="0"/>
              <a:t>all</a:t>
            </a:r>
            <a:r>
              <a:rPr lang="en-US" dirty="0"/>
              <a:t> correct?</a:t>
            </a:r>
          </a:p>
        </p:txBody>
      </p:sp>
    </p:spTree>
    <p:extLst>
      <p:ext uri="{BB962C8B-B14F-4D97-AF65-F5344CB8AC3E}">
        <p14:creationId xmlns:p14="http://schemas.microsoft.com/office/powerpoint/2010/main" val="11738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A0465D-2FF5-7C79-99E8-6809359DB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the Game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665F83-1F3D-2F5D-273A-8DE664E6D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correct answer is worth 5 points, while each incorrect answer costs you 5 points.</a:t>
            </a:r>
          </a:p>
          <a:p>
            <a:r>
              <a:rPr lang="en-US" dirty="0"/>
              <a:t>Using your “Extra Credit” card will double correct/incorrect point values.</a:t>
            </a:r>
          </a:p>
          <a:p>
            <a:r>
              <a:rPr lang="en-US" dirty="0"/>
              <a:t>You may only use your “Extra Credit” card 2 times.</a:t>
            </a:r>
          </a:p>
          <a:p>
            <a:r>
              <a:rPr lang="en-US" dirty="0"/>
              <a:t>Any 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5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969D22-47FB-AC03-1049-5715B3C053A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1 of 12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1CF53C-0F92-B775-0050-F35B4273BB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1.  Credit and debit cards have interest rates associated with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35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901429-112B-0505-4D65-A292A7A43D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Answer 1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00F842-148A-DDF2-62E3-28F1F11F31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  </a:t>
            </a:r>
          </a:p>
          <a:p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Debit cards do not have interest rates. With debit cards, you are paying for goods and services using money from your bank account.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Credit cards do have interest rates associated with them if you do not pay the balance in full. With credit cards, you buy now and pay later. </a:t>
            </a:r>
          </a:p>
        </p:txBody>
      </p:sp>
    </p:spTree>
    <p:extLst>
      <p:ext uri="{BB962C8B-B14F-4D97-AF65-F5344CB8AC3E}">
        <p14:creationId xmlns:p14="http://schemas.microsoft.com/office/powerpoint/2010/main" val="409310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4575F3C-2B51-B024-7464-C3FB853DF7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2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0D9F14-E2D4-7971-86FB-8F830A524C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2. Your credit score helps determine whether or not you get credit, the amount you can borrow, and what interest rate you have to pay for the use of the money.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62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856FE12-2FD9-6A32-6C6B-2C8D593112F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2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8E03352-D4B8-5E31-D735-D3AEF3C7EA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True.</a:t>
            </a:r>
          </a:p>
          <a:p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Credit scores are a numerical representation of credit-worthiness.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The higher the score, the more likely it is that you will be approved for credit.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Individuals with higher scores also qualify for lower interest rates.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3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9C8BB9-502D-9039-A9F1-F595D39818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6888" y="-857250"/>
            <a:ext cx="8567738" cy="85725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Statement 3 of 12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56E3C6-055D-4098-9630-735AB29E09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3. Using a credit card with a 30% interest rate, Bianca buys an $800 laptop. Each month she pays the $25 a month minimum payment the bank requires. She will have the laptop paid off in 3.5 years. </a:t>
            </a:r>
          </a:p>
        </p:txBody>
      </p:sp>
    </p:spTree>
    <p:extLst>
      <p:ext uri="{BB962C8B-B14F-4D97-AF65-F5344CB8AC3E}">
        <p14:creationId xmlns:p14="http://schemas.microsoft.com/office/powerpoint/2010/main" val="3713016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8ADD44-1823-F93E-6ADB-98E1DE3CE12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 bwMode="auto">
          <a:xfrm>
            <a:off x="246888" y="-857250"/>
            <a:ext cx="8567738" cy="85725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 kern="1200" spc="0">
                <a:solidFill>
                  <a:schemeClr val="tx2"/>
                </a:solidFill>
                <a:latin typeface="+mj-lt"/>
                <a:ea typeface="+mj-ea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Arial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715A35"/>
                </a:solidFill>
                <a:latin typeface="Times" pitchFamily="-65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/>
              </a:rPr>
              <a:t>Answer 3 of 12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F6E9F0B-4488-C61F-B061-6B98036CF2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/>
              <a:t>False. </a:t>
            </a:r>
          </a:p>
          <a:p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It will take Bianca 5.5 years to pay off the credit card if she only makes the minimum payments.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She will pay $829 in interest.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104229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8" ma:contentTypeDescription="Create a new document." ma:contentTypeScope="" ma:versionID="d4a5df71f1be742a12009117a205b353">
  <xsd:schema xmlns:xsd="http://www.w3.org/2001/XMLSchema" xmlns:xs="http://www.w3.org/2001/XMLSchema" xmlns:p="http://schemas.microsoft.com/office/2006/metadata/properties" xmlns:ns1="http://schemas.microsoft.com/sharepoint/v3" xmlns:ns2="c337cffb-e93c-4b47-be1b-7c9b4a443e6f" xmlns:ns3="d64264fa-5603-4e4e-a2f4-32f4724a08c4" xmlns:ns4="c4332fd0-4f68-4a7b-b10f-2770331d7b2c" targetNamespace="http://schemas.microsoft.com/office/2006/metadata/properties" ma:root="true" ma:fieldsID="3000510107d22cf72e09aadd736f5ecb" ns1:_="" ns2:_="" ns3:_="" ns4:_="">
    <xsd:import namespace="http://schemas.microsoft.com/sharepoint/v3"/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4:SharedWithUsers" minOccurs="0"/>
                <xsd:element ref="ns4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4bf3ce7-370b-4ece-bd80-7641e82ed007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_ip_UnifiedCompliancePolicyUIAction xmlns="http://schemas.microsoft.com/sharepoint/v3" xsi:nil="true"/>
    <_ip_UnifiedCompliancePolicyProperties xmlns="http://schemas.microsoft.com/sharepoint/v3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E37AFF-3E7B-4165-A227-C4B7B0B7A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37cffb-e93c-4b47-be1b-7c9b4a443e6f"/>
    <ds:schemaRef ds:uri="d64264fa-5603-4e4e-a2f4-32f4724a08c4"/>
    <ds:schemaRef ds:uri="c4332fd0-4f68-4a7b-b10f-2770331d7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6C51D16-9FEA-4568-BCDA-A128E07EB255}">
  <ds:schemaRefs>
    <ds:schemaRef ds:uri="http://www.w3.org/XML/1998/namespace"/>
    <ds:schemaRef ds:uri="http://schemas.microsoft.com/office/infopath/2007/PartnerControls"/>
    <ds:schemaRef ds:uri="http://purl.org/dc/elements/1.1/"/>
    <ds:schemaRef ds:uri="4aaac78d-d2dd-4267-b6be-4ddb578dc89b"/>
    <ds:schemaRef ds:uri="51ea473b-8541-407b-a471-b1a3fe57fa81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d64264fa-5603-4e4e-a2f4-32f4724a08c4"/>
    <ds:schemaRef ds:uri="adb06784-f235-4cf2-ace7-47a03030853b"/>
    <ds:schemaRef ds:uri="http://schemas.microsoft.com/sharepoint/v3"/>
    <ds:schemaRef ds:uri="c337cffb-e93c-4b47-be1b-7c9b4a443e6f"/>
  </ds:schemaRefs>
</ds:datastoreItem>
</file>

<file path=customXml/itemProps3.xml><?xml version="1.0" encoding="utf-8"?>
<ds:datastoreItem xmlns:ds="http://schemas.openxmlformats.org/officeDocument/2006/customXml" ds:itemID="{C74079FA-4099-460D-B015-A741A2D9352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4390</TotalTime>
  <Words>1041</Words>
  <Application>Microsoft Office PowerPoint</Application>
  <PresentationFormat>On-screen Show (16:9)</PresentationFormat>
  <Paragraphs>98</Paragraphs>
  <Slides>28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Aptos</vt:lpstr>
      <vt:lpstr>Aptos Display</vt:lpstr>
      <vt:lpstr>Arial</vt:lpstr>
      <vt:lpstr>Calibri</vt:lpstr>
      <vt:lpstr>Graphik Regular</vt:lpstr>
      <vt:lpstr>Lucida Grande</vt:lpstr>
      <vt:lpstr>Tiempos Headline Regular</vt:lpstr>
      <vt:lpstr>Times</vt:lpstr>
      <vt:lpstr>Navy Footer</vt:lpstr>
      <vt:lpstr>Credit: The Most Important Grade You’ll Ever Earn</vt:lpstr>
      <vt:lpstr>PowerPoint Presentation</vt:lpstr>
      <vt:lpstr>Rules of the Game</vt:lpstr>
      <vt:lpstr>Statement 1 of 12</vt:lpstr>
      <vt:lpstr>Answer 1 of 12 </vt:lpstr>
      <vt:lpstr>Statement 2 of 12</vt:lpstr>
      <vt:lpstr>Answer 2 of 12 </vt:lpstr>
      <vt:lpstr>Statement 3 of 12</vt:lpstr>
      <vt:lpstr>Answer 3 of 12 </vt:lpstr>
      <vt:lpstr>Statement 4 of 12</vt:lpstr>
      <vt:lpstr>Answer 4 of 12 </vt:lpstr>
      <vt:lpstr>Statement 5 of 12</vt:lpstr>
      <vt:lpstr>Answer 5 of 12 </vt:lpstr>
      <vt:lpstr>Statement 6 of 12</vt:lpstr>
      <vt:lpstr>Answer 6 of 12 </vt:lpstr>
      <vt:lpstr>Statement 7 of 12</vt:lpstr>
      <vt:lpstr>Answer 7 of 12 </vt:lpstr>
      <vt:lpstr>Statement 8 of 12</vt:lpstr>
      <vt:lpstr>Answer 8 of 12 </vt:lpstr>
      <vt:lpstr>Statement 9 of 12</vt:lpstr>
      <vt:lpstr>Answer 9 of 12 </vt:lpstr>
      <vt:lpstr>Statement 10 of 12</vt:lpstr>
      <vt:lpstr>Answer 10 of 12 </vt:lpstr>
      <vt:lpstr>Statement 11 of 12</vt:lpstr>
      <vt:lpstr>Answer 11 of 12 </vt:lpstr>
      <vt:lpstr>Statement 12 of 12</vt:lpstr>
      <vt:lpstr>Answer 12 of 12 </vt:lpstr>
      <vt:lpstr>End of Game!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Mike Kaiman</cp:lastModifiedBy>
  <cp:revision>36</cp:revision>
  <cp:lastPrinted>2017-03-29T14:58:18Z</cp:lastPrinted>
  <dcterms:created xsi:type="dcterms:W3CDTF">2023-09-21T18:22:14Z</dcterms:created>
  <dcterms:modified xsi:type="dcterms:W3CDTF">2026-06-28T20:40:05Z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MSIP_Label_60a845d3-2b08-4410-a62e-4321eae94757_Enabled">
    <vt:lpwstr>true</vt:lpwstr>
  </property>
  <property fmtid="{D5CDD505-2E9C-101B-9397-08002B2CF9AE}" pid="5" name="MSIP_Label_60a845d3-2b08-4410-a62e-4321eae94757_SetDate">
    <vt:lpwstr>2022-07-05T16:27:50Z</vt:lpwstr>
  </property>
  <property fmtid="{D5CDD505-2E9C-101B-9397-08002B2CF9AE}" pid="6" name="MSIP_Label_60a845d3-2b08-4410-a62e-4321eae94757_Method">
    <vt:lpwstr>Privileged</vt:lpwstr>
  </property>
  <property fmtid="{D5CDD505-2E9C-101B-9397-08002B2CF9AE}" pid="7" name="MSIP_Label_60a845d3-2b08-4410-a62e-4321eae94757_Name">
    <vt:lpwstr>60a845d3-2b08-4410-a62e-4321eae94757</vt:lpwstr>
  </property>
  <property fmtid="{D5CDD505-2E9C-101B-9397-08002B2CF9AE}" pid="8" name="MSIP_Label_60a845d3-2b08-4410-a62e-4321eae94757_SiteId">
    <vt:lpwstr>b397c653-5b19-463f-b9fc-af658ded9128</vt:lpwstr>
  </property>
  <property fmtid="{D5CDD505-2E9C-101B-9397-08002B2CF9AE}" pid="9" name="MSIP_Label_60a845d3-2b08-4410-a62e-4321eae94757_ActionId">
    <vt:lpwstr>5dad71de-1d80-4c64-99c4-adc978c00373</vt:lpwstr>
  </property>
  <property fmtid="{D5CDD505-2E9C-101B-9397-08002B2CF9AE}" pid="10" name="MSIP_Label_60a845d3-2b08-4410-a62e-4321eae94757_ContentBits">
    <vt:lpwstr>1</vt:lpwstr>
  </property>
  <property fmtid="{D5CDD505-2E9C-101B-9397-08002B2CF9AE}" pid="11" name="ContentTypeId">
    <vt:lpwstr>0x010100A2D5A4FF975C9F4281CDEF8C21DC3C73</vt:lpwstr>
  </property>
  <property fmtid="{D5CDD505-2E9C-101B-9397-08002B2CF9AE}" pid="12" name="MediaServiceImageTags">
    <vt:lpwstr/>
  </property>
</Properties>
</file>