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79" r:id="rId5"/>
    <p:sldId id="295" r:id="rId6"/>
    <p:sldId id="296" r:id="rId7"/>
    <p:sldId id="297" r:id="rId8"/>
    <p:sldId id="298" r:id="rId9"/>
    <p:sldId id="299" r:id="rId10"/>
    <p:sldId id="301" r:id="rId11"/>
    <p:sldId id="300" r:id="rId12"/>
    <p:sldId id="302" r:id="rId13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 autoAdjust="0"/>
    <p:restoredTop sz="95986" autoAdjust="0"/>
  </p:normalViewPr>
  <p:slideViewPr>
    <p:cSldViewPr>
      <p:cViewPr varScale="1">
        <p:scale>
          <a:sx n="126" d="100"/>
          <a:sy n="126" d="100"/>
        </p:scale>
        <p:origin x="330" y="516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7/6/2026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7/6/2026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58414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|  KEYS 5.2: SAVE INVEST OR BOTH?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41NEzVjGmts?feature=oembe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y72iyLPOv8E?feature=oembed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0FC7E9-A62A-B49F-4973-EF2F54D5D2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Save, Invest, or Both?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7E567E-8A4D-6935-BE31-7593BB2BDD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Slides for Keys to Financial Success Lesson 5.2</a:t>
            </a:r>
          </a:p>
        </p:txBody>
      </p:sp>
    </p:spTree>
    <p:extLst>
      <p:ext uri="{BB962C8B-B14F-4D97-AF65-F5344CB8AC3E}">
        <p14:creationId xmlns:p14="http://schemas.microsoft.com/office/powerpoint/2010/main" val="253888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3CCA7CF-A61B-363D-EEBC-04C5E9E41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the Risk?</a:t>
            </a:r>
          </a:p>
        </p:txBody>
      </p:sp>
      <p:pic>
        <p:nvPicPr>
          <p:cNvPr id="7" name="Google Shape;65;p15" descr="Man hand showing thumbs up and thumbs down (Provided by Getty Images)">
            <a:extLst>
              <a:ext uri="{FF2B5EF4-FFF2-40B4-BE49-F238E27FC236}">
                <a16:creationId xmlns:a16="http://schemas.microsoft.com/office/drawing/2014/main" id="{915D65B0-9DF2-0F3E-2124-2A0F2E8B8346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117838" y="0"/>
            <a:ext cx="1951498" cy="113965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0E2957-0070-21D6-1FC2-73423B0EA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dk1"/>
                </a:solidFill>
              </a:rPr>
              <a:t>Jump off a 30-foot cliff into water or stay on shore?</a:t>
            </a:r>
          </a:p>
          <a:p>
            <a:r>
              <a:rPr lang="en-US" dirty="0">
                <a:solidFill>
                  <a:schemeClr val="dk1"/>
                </a:solidFill>
              </a:rPr>
              <a:t>Flip a coin for a chance to win $60 or take a guaranteed $25?</a:t>
            </a:r>
          </a:p>
          <a:p>
            <a:r>
              <a:rPr lang="en-US" dirty="0">
                <a:solidFill>
                  <a:schemeClr val="dk1"/>
                </a:solidFill>
              </a:rPr>
              <a:t>Buy event tickets hoping to resell them for twice the price or keep your money? </a:t>
            </a:r>
          </a:p>
          <a:p>
            <a:r>
              <a:rPr lang="en-US" dirty="0">
                <a:solidFill>
                  <a:schemeClr val="dk1"/>
                </a:solidFill>
              </a:rPr>
              <a:t>Eat at a new restaurant with zero reviews or choose one you’ve already visited?</a:t>
            </a:r>
          </a:p>
          <a:p>
            <a:r>
              <a:rPr lang="en-US" dirty="0">
                <a:solidFill>
                  <a:schemeClr val="dk1"/>
                </a:solidFill>
              </a:rPr>
              <a:t>Drive to a new destination without planning your route or map it out before you leave?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13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36E9EC-9696-CFB8-B534-85D9F1AD0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Saving, Investing, and Financial Risk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B2FF29-D5C6-787E-C33C-BFF169C3F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</a:rPr>
              <a:t>Saving</a:t>
            </a:r>
            <a:r>
              <a:rPr lang="en-US" sz="2400" dirty="0">
                <a:solidFill>
                  <a:schemeClr val="dk1"/>
                </a:solidFill>
              </a:rPr>
              <a:t> involves giving up some current consumption for future consumption.</a:t>
            </a: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</a:rPr>
              <a:t>Investing </a:t>
            </a:r>
            <a:r>
              <a:rPr lang="en-US" sz="2400" dirty="0">
                <a:solidFill>
                  <a:schemeClr val="dk1"/>
                </a:solidFill>
              </a:rPr>
              <a:t>involves purchasing an asset with the hope that it will gain value and provide a financial return.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400" b="1" dirty="0">
                <a:solidFill>
                  <a:schemeClr val="dk1"/>
                </a:solidFill>
              </a:rPr>
              <a:t>Financial Risk:</a:t>
            </a:r>
            <a:r>
              <a:rPr lang="en-US" sz="2400" dirty="0">
                <a:solidFill>
                  <a:schemeClr val="dk1"/>
                </a:solidFill>
              </a:rPr>
              <a:t> the possibility that an asset will fail to produce a return or will lose value over time.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80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002883-AF96-144E-62CB-473EEBA3B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1</a:t>
            </a:r>
          </a:p>
        </p:txBody>
      </p:sp>
      <p:pic>
        <p:nvPicPr>
          <p:cNvPr id="4" name="Online Media 3" title="What's the difference between saving and investing?">
            <a:hlinkClick r:id="" action="ppaction://media"/>
            <a:extLst>
              <a:ext uri="{FF2B5EF4-FFF2-40B4-BE49-F238E27FC236}">
                <a16:creationId xmlns:a16="http://schemas.microsoft.com/office/drawing/2014/main" id="{E1DC61FF-4E29-0073-2BBF-C0E07E325A6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057275"/>
            <a:ext cx="5360988" cy="30289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372170-D88D-1E0D-9F60-02D972141FD0}"/>
              </a:ext>
            </a:extLst>
          </p:cNvPr>
          <p:cNvSpPr txBox="1"/>
          <p:nvPr/>
        </p:nvSpPr>
        <p:spPr>
          <a:xfrm>
            <a:off x="6019800" y="1809750"/>
            <a:ext cx="31242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latin typeface="+mn-lt"/>
              </a:rPr>
              <a:t>What are the biggest tradeoffs between saving and investing?</a:t>
            </a:r>
          </a:p>
        </p:txBody>
      </p:sp>
    </p:spTree>
    <p:extLst>
      <p:ext uri="{BB962C8B-B14F-4D97-AF65-F5344CB8AC3E}">
        <p14:creationId xmlns:p14="http://schemas.microsoft.com/office/powerpoint/2010/main" val="5488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C6D71E0-C852-1134-4EEC-5503C8F69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Pyramid </a:t>
            </a:r>
          </a:p>
        </p:txBody>
      </p:sp>
      <p:pic>
        <p:nvPicPr>
          <p:cNvPr id="5" name="Google Shape;89;p18" descr="Pyramid showing that stock, mutual funds, and real estate have more risk than other types of investments, like bonds. Savings accounts and certificates of deposit have the lowest risk. ">
            <a:extLst>
              <a:ext uri="{FF2B5EF4-FFF2-40B4-BE49-F238E27FC236}">
                <a16:creationId xmlns:a16="http://schemas.microsoft.com/office/drawing/2014/main" id="{C4F5AB27-8815-E737-8F2A-50C12473F60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567468" y="1047750"/>
            <a:ext cx="3926578" cy="329347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32A78A7-4893-9FF5-FC56-AB2F303D6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131" y="4520983"/>
            <a:ext cx="8567738" cy="457200"/>
          </a:xfrm>
        </p:spPr>
        <p:txBody>
          <a:bodyPr/>
          <a:lstStyle/>
          <a:p>
            <a:pPr marL="0" indent="0" algn="ctr">
              <a:buNone/>
            </a:pPr>
            <a:r>
              <a:rPr lang="en" sz="1400" dirty="0"/>
              <a:t>Source: </a:t>
            </a:r>
            <a:r>
              <a:rPr lang="en" sz="1400" dirty="0">
                <a:solidFill>
                  <a:schemeClr val="dk1"/>
                </a:solidFill>
              </a:rPr>
              <a:t>FRE Building Wealth, Lesson 7 “Risk and Return”, Federal Reserve Bank of Dallas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25000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B5D51C-F5ED-53CA-D609-9E6CFA567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Factors to Consider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71E7D8-C960-3CCD-695E-EDB0C80E4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rPr>
              <a:t>Financial Goals: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rPr>
              <a:t>What am I hoping to achieve by saving or investing?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rPr>
              <a:t>Risk Tolerance: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rPr>
              <a:t>How comfortable are you with the possibility of losing money?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/>
              <a:sym typeface="Arial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dk1"/>
                </a:solidFill>
              </a:rPr>
              <a:t>Time Horizon: </a:t>
            </a:r>
            <a:r>
              <a:rPr lang="en-US" sz="2400" dirty="0">
                <a:solidFill>
                  <a:schemeClr val="dk1"/>
                </a:solidFill>
              </a:rPr>
              <a:t>When will you need the money?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66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916DE-16D4-00C4-CC5D-464553930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7FB408-9AF9-F714-FC77-711AD306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2</a:t>
            </a:r>
          </a:p>
        </p:txBody>
      </p:sp>
      <p:pic>
        <p:nvPicPr>
          <p:cNvPr id="7" name="Online Media 6" title="5 Questions To Ask Before Investing">
            <a:hlinkClick r:id="" action="ppaction://media"/>
            <a:extLst>
              <a:ext uri="{FF2B5EF4-FFF2-40B4-BE49-F238E27FC236}">
                <a16:creationId xmlns:a16="http://schemas.microsoft.com/office/drawing/2014/main" id="{083D0B19-CD37-2365-B713-63B469E3489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6888" y="1203216"/>
            <a:ext cx="5360988" cy="30289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F81249-1508-EA48-CC9A-8432C2B95F10}"/>
              </a:ext>
            </a:extLst>
          </p:cNvPr>
          <p:cNvSpPr txBox="1"/>
          <p:nvPr/>
        </p:nvSpPr>
        <p:spPr>
          <a:xfrm>
            <a:off x="5867400" y="800100"/>
            <a:ext cx="3124200" cy="4113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018"/>
            </a:pPr>
            <a:r>
              <a:rPr lang="en-US" sz="2800" dirty="0">
                <a:solidFill>
                  <a:schemeClr val="dk1"/>
                </a:solidFill>
                <a:latin typeface="+mn-lt"/>
              </a:rPr>
              <a:t>According to the video, why might the best investment choice be different for different people?</a:t>
            </a:r>
          </a:p>
          <a:p>
            <a:pPr lv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018"/>
            </a:pPr>
            <a:endParaRPr lang="en-US" sz="200" dirty="0">
              <a:solidFill>
                <a:schemeClr val="dk1"/>
              </a:solidFill>
              <a:latin typeface="+mn-lt"/>
            </a:endParaRPr>
          </a:p>
          <a:p>
            <a:pPr lv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1018"/>
            </a:pPr>
            <a:r>
              <a:rPr lang="en-US" sz="2800" dirty="0">
                <a:solidFill>
                  <a:schemeClr val="dk1"/>
                </a:solidFill>
                <a:latin typeface="+mn-lt"/>
              </a:rPr>
              <a:t>Why is it important to diversify your investments?</a:t>
            </a:r>
          </a:p>
        </p:txBody>
      </p:sp>
    </p:spTree>
    <p:extLst>
      <p:ext uri="{BB962C8B-B14F-4D97-AF65-F5344CB8AC3E}">
        <p14:creationId xmlns:p14="http://schemas.microsoft.com/office/powerpoint/2010/main" val="133343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041A4B-DB04-BFB3-208D-0CEBB26D0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Three Rules for Long-Term Investing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127000-FEAF-1C74-E05B-1F6C5086E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</a:rPr>
              <a:t>Start early:</a:t>
            </a:r>
            <a:r>
              <a:rPr lang="en-US" sz="2400" dirty="0">
                <a:solidFill>
                  <a:schemeClr val="dk1"/>
                </a:solidFill>
              </a:rPr>
              <a:t> Starting early gives your money more time to grow. </a:t>
            </a:r>
          </a:p>
          <a:p>
            <a:pPr marL="0" lvl="0" indent="0">
              <a:spcAft>
                <a:spcPts val="0"/>
              </a:spcAft>
              <a:buNone/>
            </a:pPr>
            <a:endParaRPr lang="en-US" sz="2400" b="1" dirty="0">
              <a:solidFill>
                <a:schemeClr val="dk1"/>
              </a:solidFill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</a:rPr>
              <a:t>Buy and hold: </a:t>
            </a:r>
            <a:r>
              <a:rPr lang="en-US" sz="2400" dirty="0">
                <a:solidFill>
                  <a:schemeClr val="dk1"/>
                </a:solidFill>
              </a:rPr>
              <a:t>Keeping your investments for the long term helps you ride out short-term market ups and downs. </a:t>
            </a:r>
          </a:p>
          <a:p>
            <a:pPr marL="0" lvl="0" indent="0">
              <a:spcAft>
                <a:spcPts val="0"/>
              </a:spcAft>
              <a:buNone/>
            </a:pPr>
            <a:endParaRPr lang="en-US" sz="2400" b="1" dirty="0">
              <a:solidFill>
                <a:schemeClr val="dk1"/>
              </a:solidFill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</a:rPr>
              <a:t>Diversify:</a:t>
            </a:r>
            <a:r>
              <a:rPr lang="en-US" sz="2400" dirty="0">
                <a:solidFill>
                  <a:schemeClr val="dk1"/>
                </a:solidFill>
              </a:rPr>
              <a:t> Spreading your money across different investments helps to reduce risk.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77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9EC7018-9DFE-3548-B6BF-1FC3622F6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Closure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48C8E2-C00D-344E-483D-007017F0B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lvl="1" indent="-38735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ptos"/>
              <a:buAutoNum type="alphaLcPeriod"/>
            </a:pPr>
            <a:r>
              <a:rPr lang="en-US" sz="2500" dirty="0">
                <a:solidFill>
                  <a:schemeClr val="dk1"/>
                </a:solidFill>
                <a:ea typeface="Aptos"/>
                <a:cs typeface="Aptos"/>
                <a:sym typeface="Aptos"/>
              </a:rPr>
              <a:t>How are risk and potential return related when investing? </a:t>
            </a:r>
          </a:p>
          <a:p>
            <a:pPr marL="685800" lvl="1" indent="-38735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ptos"/>
              <a:buAutoNum type="alphaLcPeriod"/>
            </a:pPr>
            <a:r>
              <a:rPr lang="en-US" sz="2500" dirty="0">
                <a:solidFill>
                  <a:schemeClr val="dk1"/>
                </a:solidFill>
                <a:ea typeface="Aptos"/>
                <a:cs typeface="Aptos"/>
                <a:sym typeface="Aptos"/>
              </a:rPr>
              <a:t>What advice would you give someone who is trying to decide whether to save or invest their money? </a:t>
            </a:r>
            <a:endParaRPr lang="en-US" sz="2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36013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customXml/itemProps2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4213</TotalTime>
  <Words>337</Words>
  <Application>Microsoft Office PowerPoint</Application>
  <PresentationFormat>On-screen Show (16:9)</PresentationFormat>
  <Paragraphs>35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Lucida Grande</vt:lpstr>
      <vt:lpstr>Times</vt:lpstr>
      <vt:lpstr>Navy Footer</vt:lpstr>
      <vt:lpstr>Save, Invest, or Both?</vt:lpstr>
      <vt:lpstr>Take the Risk?</vt:lpstr>
      <vt:lpstr>Saving, Investing, and Financial Risk</vt:lpstr>
      <vt:lpstr>Video 1</vt:lpstr>
      <vt:lpstr>Risk Pyramid </vt:lpstr>
      <vt:lpstr>Factors to Consider</vt:lpstr>
      <vt:lpstr>Video 2</vt:lpstr>
      <vt:lpstr>Three Rules for Long-Term Investing</vt:lpstr>
      <vt:lpstr>Closure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36</cp:revision>
  <cp:lastPrinted>2017-03-29T14:58:18Z</cp:lastPrinted>
  <dcterms:created xsi:type="dcterms:W3CDTF">2023-09-21T18:22:14Z</dcterms:created>
  <dcterms:modified xsi:type="dcterms:W3CDTF">2026-07-06T12:58:44Z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