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7" r:id="rId15"/>
    <p:sldId id="266" r:id="rId16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41" autoAdjust="0"/>
  </p:normalViewPr>
  <p:slideViewPr>
    <p:cSldViewPr>
      <p:cViewPr varScale="1">
        <p:scale>
          <a:sx n="112" d="100"/>
          <a:sy n="112" d="100"/>
        </p:scale>
        <p:origin x="456" y="492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6/28/2026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6/28/2026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4525BD-1B22-4CBE-A35B-96886ED635B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77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Title Goes Here Lorem Ipsum Dolor,</a:t>
            </a:r>
            <a:br>
              <a:rPr lang="en-US" dirty="0"/>
            </a:br>
            <a:r>
              <a:rPr lang="en-US" dirty="0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1A76-91D8-5C0F-A064-DF651D0E9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EB719-216C-8439-1792-5CE1A837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321-004B-461E-C93E-9DFD8BF9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2A667-CAA3-F19E-7DD4-A54B16A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1AB6C-BD06-0513-2081-3DCCE690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6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F09-3F13-39C7-D40A-B8FCDF43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04424-E95D-FAB5-52A7-48A88A14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0E29F-16A5-D000-CBB3-C80DDD37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4ED-8D16-5363-B221-FB2BCA00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86E8-47B0-0FF7-AF1D-629CAAF6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56128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 | KEYS 5.1: SPENDING &amp; SAVING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  <p:sldLayoutId id="2147483992" r:id="rId18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83F7D2C-B3C2-B15C-22A8-335A70A84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7982" y="1769743"/>
            <a:ext cx="6257218" cy="1354040"/>
          </a:xfrm>
        </p:spPr>
        <p:txBody>
          <a:bodyPr/>
          <a:lstStyle/>
          <a:p>
            <a:r>
              <a:rPr lang="en-US" sz="4000" dirty="0"/>
              <a:t>Spending &amp; Saving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5DD36A-4351-440D-1482-DE92B7EF4A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Slides for Keys to Financial Success Lesson 5.1</a:t>
            </a:r>
          </a:p>
        </p:txBody>
      </p:sp>
    </p:spTree>
    <p:extLst>
      <p:ext uri="{BB962C8B-B14F-4D97-AF65-F5344CB8AC3E}">
        <p14:creationId xmlns:p14="http://schemas.microsoft.com/office/powerpoint/2010/main" val="584051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6D22A-F27F-EF79-C840-BBC58BC9E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Rule of 72 Practice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3E5578-FF04-556D-48B5-F70E006C5036}"/>
              </a:ext>
            </a:extLst>
          </p:cNvPr>
          <p:cNvSpPr txBox="1"/>
          <p:nvPr/>
        </p:nvSpPr>
        <p:spPr>
          <a:xfrm>
            <a:off x="1444657" y="4352925"/>
            <a:ext cx="61722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/>
              <a:t>72 / Interest Rate = Years to Double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57E174-63F3-DF9F-4F41-170F96D76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Use the Rule of 72 to solve the following problems: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id="{F94BF92A-8547-057A-A8EC-E30FAB2C88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8700883"/>
              </p:ext>
            </p:extLst>
          </p:nvPr>
        </p:nvGraphicFramePr>
        <p:xfrm>
          <a:off x="288132" y="1730415"/>
          <a:ext cx="8567736" cy="246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668432188"/>
                    </a:ext>
                  </a:extLst>
                </a:gridCol>
                <a:gridCol w="2606674">
                  <a:extLst>
                    <a:ext uri="{9D8B030D-6E8A-4147-A177-3AD203B41FA5}">
                      <a16:colId xmlns:a16="http://schemas.microsoft.com/office/drawing/2014/main" val="53508175"/>
                    </a:ext>
                  </a:extLst>
                </a:gridCol>
                <a:gridCol w="2855912">
                  <a:extLst>
                    <a:ext uri="{9D8B030D-6E8A-4147-A177-3AD203B41FA5}">
                      <a16:colId xmlns:a16="http://schemas.microsoft.com/office/drawing/2014/main" val="6168931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dirty="0"/>
                        <a:t>Investment Type</a:t>
                      </a:r>
                      <a:endParaRPr sz="20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/>
                        <a:t>Interest or rate of return</a:t>
                      </a:r>
                      <a:endParaRPr sz="2000" b="1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dirty="0"/>
                        <a:t>Years to double</a:t>
                      </a:r>
                      <a:endParaRPr sz="2000" b="1"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228199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General Savings Account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2%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135689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Money Market Account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4%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345154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US Treasury Bond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6%</a:t>
                      </a:r>
                      <a:endParaRPr sz="2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337612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Stock Market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9%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234547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897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B6ED4F-623A-A2CA-D84B-16E2BF5E2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Rule of 72 Answers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446C964-2DA3-8C45-4175-5D6D21B810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13192"/>
              </p:ext>
            </p:extLst>
          </p:nvPr>
        </p:nvGraphicFramePr>
        <p:xfrm>
          <a:off x="288132" y="1733550"/>
          <a:ext cx="8567736" cy="246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5150">
                  <a:extLst>
                    <a:ext uri="{9D8B030D-6E8A-4147-A177-3AD203B41FA5}">
                      <a16:colId xmlns:a16="http://schemas.microsoft.com/office/drawing/2014/main" val="668432188"/>
                    </a:ext>
                  </a:extLst>
                </a:gridCol>
                <a:gridCol w="2606674">
                  <a:extLst>
                    <a:ext uri="{9D8B030D-6E8A-4147-A177-3AD203B41FA5}">
                      <a16:colId xmlns:a16="http://schemas.microsoft.com/office/drawing/2014/main" val="53508175"/>
                    </a:ext>
                  </a:extLst>
                </a:gridCol>
                <a:gridCol w="2855912">
                  <a:extLst>
                    <a:ext uri="{9D8B030D-6E8A-4147-A177-3AD203B41FA5}">
                      <a16:colId xmlns:a16="http://schemas.microsoft.com/office/drawing/2014/main" val="6168931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dirty="0"/>
                        <a:t>Investment Type</a:t>
                      </a:r>
                      <a:endParaRPr sz="20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dirty="0"/>
                        <a:t>Interest or rate of return</a:t>
                      </a:r>
                      <a:endParaRPr sz="20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/>
                        <a:t>Years to double</a:t>
                      </a:r>
                      <a:endParaRPr sz="2000" b="1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228199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General Savings Account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2%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i="1" dirty="0">
                          <a:solidFill>
                            <a:schemeClr val="tx1"/>
                          </a:solidFill>
                        </a:rPr>
                        <a:t>36</a:t>
                      </a:r>
                      <a:endParaRPr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135689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Money Market Account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4%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i="1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345154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US Treasury Bond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6%</a:t>
                      </a:r>
                      <a:endParaRPr sz="2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i="1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337612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Stock Market</a:t>
                      </a:r>
                      <a:endParaRPr sz="2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/>
                        <a:t>9%</a:t>
                      </a:r>
                      <a:endParaRPr sz="20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i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4234547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740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423A097-9F6D-8FE4-2D3F-E24406A1C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42900">
              <a:spcAft>
                <a:spcPts val="0"/>
              </a:spcAft>
              <a:buSzPts val="1800"/>
              <a:buChar char="●"/>
            </a:pPr>
            <a:r>
              <a:rPr lang="en-US" dirty="0"/>
              <a:t>Based on what you learned through today’s activities, which of the three variables involved in saving is the most powerful? Why?</a:t>
            </a:r>
          </a:p>
          <a:p>
            <a:pPr marL="457200" lvl="0" indent="-34290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As a teenager starting your first job, which variable involved in saving is the easiest for you to control right now? Which is the hardest?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A292BB-B304-A82B-1BA9-58BE25161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Closure</a:t>
            </a:r>
          </a:p>
        </p:txBody>
      </p:sp>
    </p:spTree>
    <p:extLst>
      <p:ext uri="{BB962C8B-B14F-4D97-AF65-F5344CB8AC3E}">
        <p14:creationId xmlns:p14="http://schemas.microsoft.com/office/powerpoint/2010/main" val="393778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6DC27-5252-0222-BF66-33AD94CA4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u="sng" dirty="0"/>
              <a:t>How will you get paid?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CC2C65-3693-BEFA-223A-ED73964F3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spcAft>
                <a:spcPts val="0"/>
              </a:spcAft>
              <a:buNone/>
            </a:pPr>
            <a:r>
              <a:rPr lang="en-US" dirty="0"/>
              <a:t>You just landed your dream summer job. Your boss is giving you two choices for how you will be paid for the next 30 days:</a:t>
            </a:r>
          </a:p>
          <a:p>
            <a:pPr marL="0" lvl="0" indent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US" b="1" dirty="0"/>
              <a:t>Option A:</a:t>
            </a:r>
            <a:r>
              <a:rPr lang="en-US" dirty="0"/>
              <a:t> You get $10,000 every single day for 30 days.</a:t>
            </a:r>
          </a:p>
          <a:p>
            <a:pPr marL="0" lvl="0" indent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US" b="1" dirty="0"/>
              <a:t>Option B:</a:t>
            </a:r>
            <a:r>
              <a:rPr lang="en-US" dirty="0"/>
              <a:t> You get one penny on Day 1, and every day after that your pay doubles.</a:t>
            </a:r>
          </a:p>
          <a:p>
            <a:pPr marL="0" lvl="0" indent="0" algn="ctr">
              <a:spcBef>
                <a:spcPts val="120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>
              <a:spcBef>
                <a:spcPts val="1200"/>
              </a:spcBef>
              <a:buNone/>
            </a:pPr>
            <a:r>
              <a:rPr lang="en-US" b="1" dirty="0"/>
              <a:t>Make your choice!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013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4FB6AA3-D99A-3D5D-D69E-6469B53FC00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Days 1 to 10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7D81AA4-83F9-2E16-3217-67744226C0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512657"/>
              </p:ext>
            </p:extLst>
          </p:nvPr>
        </p:nvGraphicFramePr>
        <p:xfrm>
          <a:off x="911257" y="133350"/>
          <a:ext cx="7239000" cy="4693590"/>
        </p:xfrm>
        <a:graphic>
          <a:graphicData uri="http://schemas.openxmlformats.org/drawingml/2006/table">
            <a:tbl>
              <a:tblPr firstRow="1">
                <a:noFill/>
              </a:tblPr>
              <a:tblGrid>
                <a:gridCol w="1151250">
                  <a:extLst>
                    <a:ext uri="{9D8B030D-6E8A-4147-A177-3AD203B41FA5}">
                      <a16:colId xmlns:a16="http://schemas.microsoft.com/office/drawing/2014/main" val="2301085500"/>
                    </a:ext>
                  </a:extLst>
                </a:gridCol>
                <a:gridCol w="2983600">
                  <a:extLst>
                    <a:ext uri="{9D8B030D-6E8A-4147-A177-3AD203B41FA5}">
                      <a16:colId xmlns:a16="http://schemas.microsoft.com/office/drawing/2014/main" val="3744818484"/>
                    </a:ext>
                  </a:extLst>
                </a:gridCol>
                <a:gridCol w="3104150">
                  <a:extLst>
                    <a:ext uri="{9D8B030D-6E8A-4147-A177-3AD203B41FA5}">
                      <a16:colId xmlns:a16="http://schemas.microsoft.com/office/drawing/2014/main" val="1587484889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Option A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Option B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5154698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Day 1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$10,000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$.01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35901411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2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$20,000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$.02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907474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3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$30,000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$.04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885051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4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$40,000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$.08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20908644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5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$50,000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$.16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10095099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6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$60,000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$.32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89687845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7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$70,000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$.64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20125503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8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$80,000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$1.28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60438649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$90,000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$2.56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68568939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10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$100,000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$5.12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820328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152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92A81-8810-6EF6-6F4D-E7DA13251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AAC5D-02BA-E52B-ACFB-936A36E44EE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Days 11 to 20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106B620-88F9-6DBF-5637-55AF90CFA3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054704"/>
              </p:ext>
            </p:extLst>
          </p:nvPr>
        </p:nvGraphicFramePr>
        <p:xfrm>
          <a:off x="911257" y="133350"/>
          <a:ext cx="7239000" cy="4693590"/>
        </p:xfrm>
        <a:graphic>
          <a:graphicData uri="http://schemas.openxmlformats.org/drawingml/2006/table">
            <a:tbl>
              <a:tblPr firstRow="1">
                <a:noFill/>
              </a:tblPr>
              <a:tblGrid>
                <a:gridCol w="1151250">
                  <a:extLst>
                    <a:ext uri="{9D8B030D-6E8A-4147-A177-3AD203B41FA5}">
                      <a16:colId xmlns:a16="http://schemas.microsoft.com/office/drawing/2014/main" val="2032232998"/>
                    </a:ext>
                  </a:extLst>
                </a:gridCol>
                <a:gridCol w="2983600">
                  <a:extLst>
                    <a:ext uri="{9D8B030D-6E8A-4147-A177-3AD203B41FA5}">
                      <a16:colId xmlns:a16="http://schemas.microsoft.com/office/drawing/2014/main" val="1220049280"/>
                    </a:ext>
                  </a:extLst>
                </a:gridCol>
                <a:gridCol w="3104150">
                  <a:extLst>
                    <a:ext uri="{9D8B030D-6E8A-4147-A177-3AD203B41FA5}">
                      <a16:colId xmlns:a16="http://schemas.microsoft.com/office/drawing/2014/main" val="390465947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Option A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Option B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4050829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Day 11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$110,000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$10.24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73760475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12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$120,000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$20.48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89002158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13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$130,000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$40.96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698971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14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$140,000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$81.92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82995804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15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$150,000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$163.84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89265687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16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$160,000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$327.68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4540166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17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$170,000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$655.36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97680204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18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$180,000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$1,310.72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16882586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19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$190,000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$2,621.44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76025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20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$200,000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$5,242.88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448730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802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E96F6-9C45-6924-A843-9CBE24E9C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FD42C8-7C7F-7DDD-8A00-AFB71EF140F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Days 21 to 30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EC2A2C4-942E-C27B-0B1D-BD01646A96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267365"/>
              </p:ext>
            </p:extLst>
          </p:nvPr>
        </p:nvGraphicFramePr>
        <p:xfrm>
          <a:off x="911257" y="133350"/>
          <a:ext cx="7239000" cy="4693590"/>
        </p:xfrm>
        <a:graphic>
          <a:graphicData uri="http://schemas.openxmlformats.org/drawingml/2006/table">
            <a:tbl>
              <a:tblPr firstRow="1">
                <a:noFill/>
              </a:tblPr>
              <a:tblGrid>
                <a:gridCol w="1151250">
                  <a:extLst>
                    <a:ext uri="{9D8B030D-6E8A-4147-A177-3AD203B41FA5}">
                      <a16:colId xmlns:a16="http://schemas.microsoft.com/office/drawing/2014/main" val="2913813600"/>
                    </a:ext>
                  </a:extLst>
                </a:gridCol>
                <a:gridCol w="2983600">
                  <a:extLst>
                    <a:ext uri="{9D8B030D-6E8A-4147-A177-3AD203B41FA5}">
                      <a16:colId xmlns:a16="http://schemas.microsoft.com/office/drawing/2014/main" val="3609298912"/>
                    </a:ext>
                  </a:extLst>
                </a:gridCol>
                <a:gridCol w="3104150">
                  <a:extLst>
                    <a:ext uri="{9D8B030D-6E8A-4147-A177-3AD203B41FA5}">
                      <a16:colId xmlns:a16="http://schemas.microsoft.com/office/drawing/2014/main" val="3473337316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Option A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Option B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95023401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Day 21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$210,000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$10,485.76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12231407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22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$220,000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$20,971.52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16402081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23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$230,000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$41,943.04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4765972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24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$240,000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$83,886.08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9760996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25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$250,000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$167,772.16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21919749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26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$260,000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$335,544.32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4046348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27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$270,000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$671,088.64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3332504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28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$280,000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$1,342,177.28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64396872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29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$290,000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$2,684,354.56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55546971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Day 30</a:t>
                      </a:r>
                      <a:endParaRPr sz="1600" dirty="0"/>
                    </a:p>
                  </a:txBody>
                  <a:tcPr marL="91425" marR="91425" marT="91425" marB="91425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$300,000</a:t>
                      </a:r>
                      <a:endParaRPr sz="1600"/>
                    </a:p>
                  </a:txBody>
                  <a:tcPr marL="91425" marR="91425" marT="91425" marB="91425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$5,368,709.12</a:t>
                      </a:r>
                      <a:endParaRPr sz="1600" dirty="0"/>
                    </a:p>
                  </a:txBody>
                  <a:tcPr marL="91425" marR="91425" marT="91425" marB="91425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265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87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3B30-A1FD-4379-151F-7B19F3D55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The Penny vs. The Portfolio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0BD42-EB25-22E3-3AE2-10C65A8DE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the penny example teaches us about your Retirement Portfolio:</a:t>
            </a:r>
          </a:p>
          <a:p>
            <a:endParaRPr lang="en-US" dirty="0"/>
          </a:p>
        </p:txBody>
      </p:sp>
      <p:graphicFrame>
        <p:nvGraphicFramePr>
          <p:cNvPr id="4" name="Google Shape;90;p18">
            <a:extLst>
              <a:ext uri="{FF2B5EF4-FFF2-40B4-BE49-F238E27FC236}">
                <a16:creationId xmlns:a16="http://schemas.microsoft.com/office/drawing/2014/main" id="{37196B64-3646-C333-06B2-611B7DBC2A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6406546"/>
              </p:ext>
            </p:extLst>
          </p:nvPr>
        </p:nvGraphicFramePr>
        <p:xfrm>
          <a:off x="952500" y="1655667"/>
          <a:ext cx="7239000" cy="3108810"/>
        </p:xfrm>
        <a:graphic>
          <a:graphicData uri="http://schemas.openxmlformats.org/drawingml/2006/table">
            <a:tbl>
              <a:tblPr firstRow="1">
                <a:noFill/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/>
                        <a:t>The Penny Example </a:t>
                      </a:r>
                      <a:endParaRPr sz="1600" b="1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/>
                        <a:t>(30 days)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/>
                        <a:t>Your Investment Account (Age 20-65)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/>
                        <a:t>The Interest Rate</a:t>
                      </a:r>
                      <a:endParaRPr sz="1600" b="1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100% Growth (daily)</a:t>
                      </a:r>
                      <a:endParaRPr sz="1600" dirty="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7-10% Growth (yearly)</a:t>
                      </a:r>
                      <a:endParaRPr sz="1600"/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/>
                        <a:t>The “Drag”</a:t>
                      </a:r>
                      <a:endParaRPr sz="1600" b="1" dirty="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The first 20 days feel “boring”</a:t>
                      </a:r>
                      <a:endParaRPr sz="160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The first 15 years feel “slow”</a:t>
                      </a:r>
                      <a:endParaRPr sz="1600"/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/>
                        <a:t>The “Boom”</a:t>
                      </a:r>
                      <a:endParaRPr sz="1600" b="1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Day 28-30: Millions are made</a:t>
                      </a:r>
                      <a:endParaRPr sz="160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Age 55-65: The largest gains happen</a:t>
                      </a:r>
                      <a:endParaRPr sz="1600"/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/>
                        <a:t>The Key Ingredient</a:t>
                      </a:r>
                      <a:endParaRPr sz="1600" b="1"/>
                    </a:p>
                  </a:txBody>
                  <a:tcPr marL="91425" marR="91425" marT="91425" marB="91425" anchor="ctr"/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Time! If you skip the boring beginning, you forfeit the massive ending.</a:t>
                      </a:r>
                      <a:endParaRPr sz="1600" dirty="0"/>
                    </a:p>
                  </a:txBody>
                  <a:tcPr marL="91425" marR="91425" marT="91425" marB="91425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2386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BA6071-7BBA-A782-1858-349949FDC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Long Will It Take?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87110B3-3520-3CA7-45EC-CA253238D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spcAft>
                <a:spcPts val="0"/>
              </a:spcAft>
              <a:buNone/>
            </a:pPr>
            <a:r>
              <a:rPr lang="en-US" dirty="0"/>
              <a:t>If you have $5,000 in an account earning 4% interest, how many years will it take to turn into $10,000? </a:t>
            </a:r>
          </a:p>
          <a:p>
            <a:pPr marL="0" lvl="0" indent="0" algn="ctr">
              <a:spcBef>
                <a:spcPts val="1200"/>
              </a:spcBef>
              <a:buNone/>
            </a:pPr>
            <a:r>
              <a:rPr lang="en-US" dirty="0"/>
              <a:t>Don’t use a calculator- just guess!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48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E2AD42-4E10-59EC-6EEB-5768B393E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spcAft>
                <a:spcPts val="0"/>
              </a:spcAft>
              <a:buNone/>
            </a:pPr>
            <a:r>
              <a:rPr lang="en-US" dirty="0"/>
              <a:t>The answer: 18 years</a:t>
            </a:r>
          </a:p>
          <a:p>
            <a:pPr marL="0" lvl="0" indent="0" algn="ctr">
              <a:spcBef>
                <a:spcPts val="120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US" dirty="0"/>
              <a:t>How do we know that?</a:t>
            </a:r>
          </a:p>
          <a:p>
            <a:pPr marL="0" lvl="0" indent="0" algn="ctr">
              <a:spcBef>
                <a:spcPts val="120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US" dirty="0"/>
              <a:t>The Rule of 72! </a:t>
            </a:r>
          </a:p>
          <a:p>
            <a:pPr marL="0" lvl="0" indent="0" algn="ctr">
              <a:spcBef>
                <a:spcPts val="120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US" dirty="0"/>
              <a:t>It’s a cheat code for computing the time it takes to double your investment.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83813F-2C4B-CFE7-8446-4BC3876FA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Long Will It Take? Answer</a:t>
            </a:r>
          </a:p>
        </p:txBody>
      </p:sp>
    </p:spTree>
    <p:extLst>
      <p:ext uri="{BB962C8B-B14F-4D97-AF65-F5344CB8AC3E}">
        <p14:creationId xmlns:p14="http://schemas.microsoft.com/office/powerpoint/2010/main" val="180827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A14266-B2E3-449C-98C0-C134750AD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Aft>
                <a:spcPts val="0"/>
              </a:spcAft>
              <a:buNone/>
            </a:pPr>
            <a:r>
              <a:rPr lang="en-US" b="1" dirty="0"/>
              <a:t>What is it?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dirty="0"/>
              <a:t>A mathematical shortcut used to estimate how long it will take for an investment to double in value.</a:t>
            </a:r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endParaRPr lang="en-US" b="1" dirty="0"/>
          </a:p>
          <a:p>
            <a:pPr marL="0" lv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b="1" dirty="0"/>
              <a:t>Why is this helpful to know?</a:t>
            </a:r>
          </a:p>
          <a:p>
            <a:pPr>
              <a:spcBef>
                <a:spcPts val="1200"/>
              </a:spcBef>
            </a:pPr>
            <a:r>
              <a:rPr lang="en-US" dirty="0"/>
              <a:t>You can instantly see the power of the interest rate that you are earning.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299366-FC53-654B-6031-1CA528AF3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Rule of 72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4D7971-03E8-8E61-4B51-C17F650EF85B}"/>
              </a:ext>
            </a:extLst>
          </p:cNvPr>
          <p:cNvSpPr txBox="1"/>
          <p:nvPr/>
        </p:nvSpPr>
        <p:spPr>
          <a:xfrm>
            <a:off x="1444657" y="2606159"/>
            <a:ext cx="61722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/>
              <a:t>72 / Interest Rate = Years to Double</a:t>
            </a:r>
          </a:p>
        </p:txBody>
      </p:sp>
    </p:spTree>
    <p:extLst>
      <p:ext uri="{BB962C8B-B14F-4D97-AF65-F5344CB8AC3E}">
        <p14:creationId xmlns:p14="http://schemas.microsoft.com/office/powerpoint/2010/main" val="2295480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8" ma:contentTypeDescription="Create a new document." ma:contentTypeScope="" ma:versionID="d4a5df71f1be742a12009117a205b353">
  <xsd:schema xmlns:xsd="http://www.w3.org/2001/XMLSchema" xmlns:xs="http://www.w3.org/2001/XMLSchema" xmlns:p="http://schemas.microsoft.com/office/2006/metadata/properties" xmlns:ns1="http://schemas.microsoft.com/sharepoint/v3" xmlns:ns2="c337cffb-e93c-4b47-be1b-7c9b4a443e6f" xmlns:ns3="d64264fa-5603-4e4e-a2f4-32f4724a08c4" xmlns:ns4="c4332fd0-4f68-4a7b-b10f-2770331d7b2c" targetNamespace="http://schemas.microsoft.com/office/2006/metadata/properties" ma:root="true" ma:fieldsID="3000510107d22cf72e09aadd736f5ecb" ns1:_="" ns2:_="" ns3:_="" ns4:_="">
    <xsd:import namespace="http://schemas.microsoft.com/sharepoint/v3"/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bf3ce7-370b-4ece-bd80-7641e82ed007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C51D16-9FEA-4568-BCDA-A128E07EB255}">
  <ds:schemaRefs>
    <ds:schemaRef ds:uri="http://www.w3.org/XML/1998/namespace"/>
    <ds:schemaRef ds:uri="http://schemas.microsoft.com/office/infopath/2007/PartnerControls"/>
    <ds:schemaRef ds:uri="http://purl.org/dc/elements/1.1/"/>
    <ds:schemaRef ds:uri="4aaac78d-d2dd-4267-b6be-4ddb578dc89b"/>
    <ds:schemaRef ds:uri="51ea473b-8541-407b-a471-b1a3fe57fa81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d64264fa-5603-4e4e-a2f4-32f4724a08c4"/>
    <ds:schemaRef ds:uri="adb06784-f235-4cf2-ace7-47a03030853b"/>
    <ds:schemaRef ds:uri="http://schemas.microsoft.com/sharepoint/v3"/>
    <ds:schemaRef ds:uri="c337cffb-e93c-4b47-be1b-7c9b4a443e6f"/>
  </ds:schemaRefs>
</ds:datastoreItem>
</file>

<file path=customXml/itemProps3.xml><?xml version="1.0" encoding="utf-8"?>
<ds:datastoreItem xmlns:ds="http://schemas.openxmlformats.org/officeDocument/2006/customXml" ds:itemID="{7BE37AFF-3E7B-4165-A227-C4B7B0B7A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37cffb-e93c-4b47-be1b-7c9b4a443e6f"/>
    <ds:schemaRef ds:uri="d64264fa-5603-4e4e-a2f4-32f4724a08c4"/>
    <ds:schemaRef ds:uri="c4332fd0-4f68-4a7b-b10f-2770331d7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4557</TotalTime>
  <Words>665</Words>
  <Application>Microsoft Office PowerPoint</Application>
  <PresentationFormat>On-screen Show (16:9)</PresentationFormat>
  <Paragraphs>176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Lucida Grande</vt:lpstr>
      <vt:lpstr>Times</vt:lpstr>
      <vt:lpstr>Navy Footer</vt:lpstr>
      <vt:lpstr>Spending &amp; Saving</vt:lpstr>
      <vt:lpstr>How will you get paid?</vt:lpstr>
      <vt:lpstr>Days 1 to 10</vt:lpstr>
      <vt:lpstr>Days 11 to 20</vt:lpstr>
      <vt:lpstr>Days 21 to 30</vt:lpstr>
      <vt:lpstr>The Penny vs. The Portfolio</vt:lpstr>
      <vt:lpstr>How Long Will It Take?</vt:lpstr>
      <vt:lpstr>How Long Will It Take? Answer</vt:lpstr>
      <vt:lpstr>The Rule of 72</vt:lpstr>
      <vt:lpstr>The Rule of 72 Practice</vt:lpstr>
      <vt:lpstr>The Rule of 72 Answers</vt:lpstr>
      <vt:lpstr>Closure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47</cp:revision>
  <cp:lastPrinted>2017-03-29T14:58:18Z</cp:lastPrinted>
  <dcterms:created xsi:type="dcterms:W3CDTF">2023-09-21T18:22:14Z</dcterms:created>
  <dcterms:modified xsi:type="dcterms:W3CDTF">2026-06-28T20:38:52Z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0x010100A2D5A4FF975C9F4281CDEF8C21DC3C73</vt:lpwstr>
  </property>
  <property fmtid="{D5CDD505-2E9C-101B-9397-08002B2CF9AE}" pid="12" name="MediaServiceImageTags">
    <vt:lpwstr/>
  </property>
</Properties>
</file>