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2" r:id="rId5"/>
    <p:sldId id="257" r:id="rId6"/>
    <p:sldId id="256" r:id="rId7"/>
    <p:sldId id="261" r:id="rId8"/>
    <p:sldId id="263" r:id="rId9"/>
    <p:sldId id="265" r:id="rId10"/>
    <p:sldId id="264" r:id="rId11"/>
    <p:sldId id="266" r:id="rId12"/>
    <p:sldId id="258" r:id="rId13"/>
    <p:sldId id="259" r:id="rId14"/>
    <p:sldId id="260" r:id="rId15"/>
    <p:sldId id="267" r:id="rId16"/>
    <p:sldId id="268" r:id="rId17"/>
    <p:sldId id="269" r:id="rId18"/>
  </p:sldIdLst>
  <p:sldSz cx="9144000" cy="5143500" type="screen16x9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4086D5"/>
    <a:srgbClr val="236BC6"/>
    <a:srgbClr val="A0BCE4"/>
    <a:srgbClr val="C07C00"/>
    <a:srgbClr val="02245A"/>
    <a:srgbClr val="021C5A"/>
    <a:srgbClr val="021C6E"/>
    <a:srgbClr val="C07C1A"/>
    <a:srgbClr val="02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5986" autoAdjust="0"/>
  </p:normalViewPr>
  <p:slideViewPr>
    <p:cSldViewPr>
      <p:cViewPr varScale="1">
        <p:scale>
          <a:sx n="129" d="100"/>
          <a:sy n="129" d="100"/>
        </p:scale>
        <p:origin x="1140" y="516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080" y="17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BBB9AC9-F41F-4916-B5CB-4BAC3B071E9E}" type="datetimeFigureOut">
              <a:rPr lang="en-US"/>
              <a:pPr>
                <a:defRPr/>
              </a:pPr>
              <a:t>6/22/2026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74AC060-BAD6-47CC-AF30-254C9B2BD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9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09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9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0A359AC-4EDB-4AA1-9AD2-B6BF0735A59F}" type="datetimeFigureOut">
              <a:rPr lang="en-US"/>
              <a:pPr>
                <a:defRPr/>
              </a:pPr>
              <a:t>6/22/2026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9" tIns="45634" rIns="91269" bIns="4563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6" y="4387769"/>
            <a:ext cx="5607050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B4525BD-1B22-4CBE-A35B-96886ED63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6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92f0d79f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92f0d79f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92f0d79f4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92f0d79f4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2f0d79f4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92f0d79f4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2f0d79f4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92f0d79f4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2f0d79f4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92f0d79f4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2f0d79f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92f0d79f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2f0d79f4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92f0d79f4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2f0d79f4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2f0d79f4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2f0d79f4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2f0d79f4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2f0d79f4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2f0d79f4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92f0d79f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92f0d79f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92f0d79f4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92f0d79f4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72001"/>
            <a:ext cx="9144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6D62C6F0-EFF1-732B-1581-8379BBAA9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E5B62-7320-7915-C1B2-46E8F87319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9878" y="211710"/>
            <a:ext cx="1818643" cy="6096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36C63-16C0-6F8E-2D75-A3C914E76AE3}"/>
              </a:ext>
            </a:extLst>
          </p:cNvPr>
          <p:cNvCxnSpPr/>
          <p:nvPr userDrawn="1"/>
        </p:nvCxnSpPr>
        <p:spPr bwMode="auto">
          <a:xfrm>
            <a:off x="4699000" y="4781550"/>
            <a:ext cx="4097338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6AE55D5-BF4A-82D0-0D80-EB576C1FF6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9000" y="-1"/>
            <a:ext cx="4097338" cy="47489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CC06022-1BCD-1931-2561-1987663CD57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5" y="1571652"/>
            <a:ext cx="4038600" cy="2066897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Goes Here Lorem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638550"/>
            <a:ext cx="41148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7C4B9FE-B526-3664-8BF4-E67331C9AC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0248" y="1251966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</p:spTree>
    <p:extLst>
      <p:ext uri="{BB962C8B-B14F-4D97-AF65-F5344CB8AC3E}">
        <p14:creationId xmlns:p14="http://schemas.microsoft.com/office/powerpoint/2010/main" val="33277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71BC4-27DD-0D47-8289-378CE57FE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5943600" cy="47815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3C346-46C6-994F-D796-F474B650A4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48400" y="514350"/>
            <a:ext cx="2590800" cy="4114800"/>
          </a:xfrm>
        </p:spPr>
        <p:txBody>
          <a:bodyPr anchor="ctr"/>
          <a:lstStyle>
            <a:lvl1pPr marL="0" indent="0">
              <a:buNone/>
              <a:defRPr sz="1600" b="1"/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033FBB-B5D6-49D7-A4E5-2484A87950F8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5956853" y="-2485"/>
            <a:ext cx="0" cy="478403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56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464D70-1034-2743-38D2-E42A8B85B611}"/>
              </a:ext>
            </a:extLst>
          </p:cNvPr>
          <p:cNvSpPr/>
          <p:nvPr userDrawn="1"/>
        </p:nvSpPr>
        <p:spPr bwMode="auto">
          <a:xfrm>
            <a:off x="6781800" y="57150"/>
            <a:ext cx="2014538" cy="304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Background pattern&#10;&#10;AI-generated content may be incorrect.">
            <a:extLst>
              <a:ext uri="{FF2B5EF4-FFF2-40B4-BE49-F238E27FC236}">
                <a16:creationId xmlns:a16="http://schemas.microsoft.com/office/drawing/2014/main" id="{48B36076-8F52-054A-BD44-113A2FBE6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B1AE9-ACB9-2C78-CDE7-3DED1187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9700" y="828675"/>
            <a:ext cx="6438900" cy="31242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  <a:lvl2pPr marL="365760" indent="0">
              <a:buNone/>
              <a:defRPr sz="2400" b="1">
                <a:solidFill>
                  <a:schemeClr val="bg1"/>
                </a:solidFill>
              </a:defRPr>
            </a:lvl2pPr>
            <a:lvl3pPr marL="914400" indent="0">
              <a:buNone/>
              <a:defRPr sz="2400" b="1">
                <a:solidFill>
                  <a:schemeClr val="bg1"/>
                </a:solidFill>
              </a:defRPr>
            </a:lvl3pPr>
            <a:lvl4pPr marL="1371600" indent="0">
              <a:buNone/>
              <a:defRPr sz="24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47A5E-DBA9-EF24-0935-45D857580E34}"/>
              </a:ext>
            </a:extLst>
          </p:cNvPr>
          <p:cNvSpPr/>
          <p:nvPr userDrawn="1"/>
        </p:nvSpPr>
        <p:spPr bwMode="auto">
          <a:xfrm>
            <a:off x="0" y="0"/>
            <a:ext cx="1066800" cy="47815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1008D261-24FD-3E8C-CADC-03E260A07D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153"/>
          <a:stretch/>
        </p:blipFill>
        <p:spPr>
          <a:xfrm>
            <a:off x="228599" y="1933575"/>
            <a:ext cx="5746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 err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002F7-4067-6039-0676-FA2396AAD64B}"/>
              </a:ext>
            </a:extLst>
          </p:cNvPr>
          <p:cNvSpPr/>
          <p:nvPr userDrawn="1"/>
        </p:nvSpPr>
        <p:spPr bwMode="auto">
          <a:xfrm>
            <a:off x="511527" y="0"/>
            <a:ext cx="1922318" cy="2266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09EFC-88BE-9FE7-A5A4-BD51B8E390C4}"/>
              </a:ext>
            </a:extLst>
          </p:cNvPr>
          <p:cNvSpPr/>
          <p:nvPr userDrawn="1"/>
        </p:nvSpPr>
        <p:spPr bwMode="auto">
          <a:xfrm>
            <a:off x="511527" y="1728278"/>
            <a:ext cx="1922318" cy="64812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BA30E459-0717-B1B5-89C6-1ACA2DFB16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4876" y="1728278"/>
            <a:ext cx="1893524" cy="6347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68C1B0-E910-1F47-704C-6D9C86D8CC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475" y="238309"/>
            <a:ext cx="1765723" cy="648126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C6A700-1C8D-0E4A-A605-005E9D0AF2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476" y="916073"/>
            <a:ext cx="1765723" cy="743859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accent4"/>
                </a:solidFill>
              </a:defRPr>
            </a:lvl1pPr>
            <a:lvl2pPr marL="36576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Title Goes Here Lorem Ipsum Dolor,</a:t>
            </a:r>
            <a:br>
              <a:rPr lang="en-US" dirty="0"/>
            </a:br>
            <a:r>
              <a:rPr lang="en-US" dirty="0"/>
              <a:t>Bank Name Goes Here Lorem Ipsum Do</a:t>
            </a:r>
          </a:p>
        </p:txBody>
      </p:sp>
    </p:spTree>
    <p:extLst>
      <p:ext uri="{BB962C8B-B14F-4D97-AF65-F5344CB8AC3E}">
        <p14:creationId xmlns:p14="http://schemas.microsoft.com/office/powerpoint/2010/main" val="425641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 err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CA02D9-AF14-6D9C-910F-0276E251A8A5}"/>
              </a:ext>
            </a:extLst>
          </p:cNvPr>
          <p:cNvGrpSpPr/>
          <p:nvPr userDrawn="1"/>
        </p:nvGrpSpPr>
        <p:grpSpPr>
          <a:xfrm>
            <a:off x="511527" y="-1"/>
            <a:ext cx="1926873" cy="1117700"/>
            <a:chOff x="511527" y="1370679"/>
            <a:chExt cx="1850673" cy="1073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113A8C-0625-7FC7-EBE1-5C26E9B3BBCA}"/>
                </a:ext>
              </a:extLst>
            </p:cNvPr>
            <p:cNvSpPr/>
            <p:nvPr userDrawn="1"/>
          </p:nvSpPr>
          <p:spPr bwMode="auto">
            <a:xfrm>
              <a:off x="511527" y="1370679"/>
              <a:ext cx="1846298" cy="1073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4DF86F-8CF2-6907-41E9-E09A7675E6CA}"/>
                </a:ext>
              </a:extLst>
            </p:cNvPr>
            <p:cNvSpPr/>
            <p:nvPr userDrawn="1"/>
          </p:nvSpPr>
          <p:spPr bwMode="auto">
            <a:xfrm>
              <a:off x="511527" y="2312019"/>
              <a:ext cx="1846298" cy="13216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F5C83E02-377C-36E8-52EA-9D5BBE55D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43557" y="1547835"/>
              <a:ext cx="1818643" cy="609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4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AI-generated content may be incorrect.">
            <a:extLst>
              <a:ext uri="{FF2B5EF4-FFF2-40B4-BE49-F238E27FC236}">
                <a16:creationId xmlns:a16="http://schemas.microsoft.com/office/drawing/2014/main" id="{E03D8724-A0AF-FCBE-8FF6-62A40C638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AF937E-9FCF-223A-7AEE-594774F615A2}"/>
              </a:ext>
            </a:extLst>
          </p:cNvPr>
          <p:cNvSpPr/>
          <p:nvPr userDrawn="1"/>
        </p:nvSpPr>
        <p:spPr bwMode="auto">
          <a:xfrm>
            <a:off x="6324600" y="0"/>
            <a:ext cx="2471738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4B15B-D00E-D633-F159-3E5796A070DD}"/>
              </a:ext>
            </a:extLst>
          </p:cNvPr>
          <p:cNvSpPr/>
          <p:nvPr userDrawn="1"/>
        </p:nvSpPr>
        <p:spPr bwMode="auto">
          <a:xfrm>
            <a:off x="0" y="1047750"/>
            <a:ext cx="9144000" cy="2819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75C500-4FF5-5059-C70C-B6E5EE367938}"/>
              </a:ext>
            </a:extLst>
          </p:cNvPr>
          <p:cNvSpPr txBox="1"/>
          <p:nvPr userDrawn="1"/>
        </p:nvSpPr>
        <p:spPr>
          <a:xfrm>
            <a:off x="482662" y="1887582"/>
            <a:ext cx="4953000" cy="113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Check out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FRE.org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for free, classroom-ready  resources and professional development!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040CEB8-48D6-E73F-790E-B3D793A4EE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2344" y="1258726"/>
            <a:ext cx="2381250" cy="23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1A76-91D8-5C0F-A064-DF651D0E9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EB719-216C-8439-1792-5CE1A837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C321-004B-461E-C93E-9DFD8BF9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A667-CAA3-F19E-7DD4-A54B16A8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1AB6C-BD06-0513-2081-3DCCE690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CF09-3F13-39C7-D40A-B8FCDF43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04424-E95D-FAB5-52A7-48A88A142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E29F-16A5-D000-CBB3-C80DDD37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C64ED-8D16-5363-B221-FB2BCA00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86E8-47B0-0FF7-AF1D-629CAA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27" cy="393684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 sz="819"/>
            </a:lvl1pPr>
            <a:lvl2pPr lvl="1">
              <a:buNone/>
              <a:defRPr sz="819"/>
            </a:lvl2pPr>
            <a:lvl3pPr lvl="2">
              <a:buNone/>
              <a:defRPr sz="819"/>
            </a:lvl3pPr>
            <a:lvl4pPr lvl="3">
              <a:buNone/>
              <a:defRPr sz="819"/>
            </a:lvl4pPr>
            <a:lvl5pPr lvl="4">
              <a:buNone/>
              <a:defRPr sz="819"/>
            </a:lvl5pPr>
            <a:lvl6pPr lvl="5">
              <a:buNone/>
              <a:defRPr sz="819"/>
            </a:lvl6pPr>
            <a:lvl7pPr lvl="6">
              <a:buNone/>
              <a:defRPr sz="819"/>
            </a:lvl7pPr>
            <a:lvl8pPr lvl="7">
              <a:buNone/>
              <a:defRPr sz="819"/>
            </a:lvl8pPr>
            <a:lvl9pPr lvl="8">
              <a:buNone/>
              <a:defRPr sz="819"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824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80192D-ABD9-431B-41D6-2FF6DEDB3667}"/>
              </a:ext>
            </a:extLst>
          </p:cNvPr>
          <p:cNvSpPr/>
          <p:nvPr userDrawn="1"/>
        </p:nvSpPr>
        <p:spPr bwMode="auto">
          <a:xfrm>
            <a:off x="152400" y="4781550"/>
            <a:ext cx="8763000" cy="36195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Background pattern&#10;&#10;AI-generated content may be incorrect.">
            <a:extLst>
              <a:ext uri="{FF2B5EF4-FFF2-40B4-BE49-F238E27FC236}">
                <a16:creationId xmlns:a16="http://schemas.microsoft.com/office/drawing/2014/main" id="{21F0161D-3AB6-DE1C-E323-67511842B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EEB5A3D8-3358-75FC-D9C2-7C9F6394DC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075" y="1"/>
            <a:ext cx="8450263" cy="3249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1B54A-20B5-4156-5E9A-FAE8AE71A0A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46074" y="3267048"/>
            <a:ext cx="8450264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54179C72-0A64-790D-9936-51359BF6952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4" y="3499692"/>
            <a:ext cx="8450263" cy="708294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Here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D9314CF-22F9-727D-6CB7-1037CC55A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252250"/>
            <a:ext cx="76200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A2DFD650-0886-9D04-AC8E-AAA13BE3CD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47264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5FD50168-8AEB-D256-20E2-EF639A1B9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2387"/>
            <a:ext cx="1818643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4C5D2A-800E-515B-EC05-B3293AEE63AF}"/>
              </a:ext>
            </a:extLst>
          </p:cNvPr>
          <p:cNvSpPr/>
          <p:nvPr userDrawn="1"/>
        </p:nvSpPr>
        <p:spPr bwMode="auto">
          <a:xfrm>
            <a:off x="6705600" y="0"/>
            <a:ext cx="2286000" cy="28217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572000"/>
            <a:ext cx="9144000" cy="583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CC63C1E0-A075-7BE1-FB4F-5AC6AB17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F2AB5-F1A2-CDAA-4296-B243EF9E9321}"/>
              </a:ext>
            </a:extLst>
          </p:cNvPr>
          <p:cNvSpPr/>
          <p:nvPr userDrawn="1"/>
        </p:nvSpPr>
        <p:spPr bwMode="auto">
          <a:xfrm>
            <a:off x="838199" y="838200"/>
            <a:ext cx="7459579" cy="350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E7C8A-EEF1-E1AC-E5E5-4B8A253E9F64}"/>
              </a:ext>
            </a:extLst>
          </p:cNvPr>
          <p:cNvSpPr/>
          <p:nvPr userDrawn="1"/>
        </p:nvSpPr>
        <p:spPr bwMode="auto">
          <a:xfrm rot="5400000">
            <a:off x="4523125" y="565075"/>
            <a:ext cx="97750" cy="745155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8C687C6-1A65-C6C6-2C6B-702036339BC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7982" y="1769743"/>
            <a:ext cx="6181017" cy="1354040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Goes Here Lorem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591B6C8-D8FF-9307-6BA6-34CEC9C440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6182" y="3257551"/>
            <a:ext cx="5447018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19" name="Content Placeholder 20">
            <a:extLst>
              <a:ext uri="{FF2B5EF4-FFF2-40B4-BE49-F238E27FC236}">
                <a16:creationId xmlns:a16="http://schemas.microsoft.com/office/drawing/2014/main" id="{5E3289B7-F33B-CE13-80DE-B658C01D99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199" y="6370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3C9EFEA1-B894-A11E-1373-B63794B462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678" y="990278"/>
            <a:ext cx="1818643" cy="609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3666D2-8D96-BA66-AD17-EE0B605E5258}"/>
              </a:ext>
            </a:extLst>
          </p:cNvPr>
          <p:cNvSpPr/>
          <p:nvPr userDrawn="1"/>
        </p:nvSpPr>
        <p:spPr bwMode="auto">
          <a:xfrm>
            <a:off x="6705600" y="133350"/>
            <a:ext cx="2209800" cy="22383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2" name="Picture 1" descr="Background pattern&#10;&#10;AI-generated content may be incorrect.">
            <a:extLst>
              <a:ext uri="{FF2B5EF4-FFF2-40B4-BE49-F238E27FC236}">
                <a16:creationId xmlns:a16="http://schemas.microsoft.com/office/drawing/2014/main" id="{F669360A-3F0C-D48D-FDF5-6855C425E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07" b="5555"/>
          <a:stretch/>
        </p:blipFill>
        <p:spPr>
          <a:xfrm>
            <a:off x="0" y="-1"/>
            <a:ext cx="9144000" cy="482141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86CC1B-643C-9F43-B67D-115A83AD2A8A}"/>
              </a:ext>
            </a:extLst>
          </p:cNvPr>
          <p:cNvSpPr/>
          <p:nvPr userDrawn="1"/>
        </p:nvSpPr>
        <p:spPr bwMode="auto">
          <a:xfrm>
            <a:off x="1889049" y="1352550"/>
            <a:ext cx="5888370" cy="2438400"/>
          </a:xfrm>
          <a:prstGeom prst="roundRect">
            <a:avLst/>
          </a:prstGeom>
          <a:solidFill>
            <a:schemeClr val="tx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342EB5-647E-DBDA-EECC-E62D59DDB4BB}"/>
              </a:ext>
            </a:extLst>
          </p:cNvPr>
          <p:cNvSpPr/>
          <p:nvPr userDrawn="1"/>
        </p:nvSpPr>
        <p:spPr bwMode="auto">
          <a:xfrm>
            <a:off x="1780215" y="1204913"/>
            <a:ext cx="5888370" cy="2438400"/>
          </a:xfrm>
          <a:prstGeom prst="roundRect">
            <a:avLst/>
          </a:prstGeom>
          <a:solidFill>
            <a:schemeClr val="bg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2719E6-61DE-BFBD-4BF9-DAE333E7EF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80213" y="1479053"/>
            <a:ext cx="5888369" cy="457200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  <a:lvl2pPr marL="365760" indent="0">
              <a:buNone/>
              <a:defRPr/>
            </a:lvl2pPr>
          </a:lstStyle>
          <a:p>
            <a:pPr lvl="0"/>
            <a:r>
              <a:rPr lang="en-US" dirty="0"/>
              <a:t>SECTION NUMBER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80212" y="1843342"/>
            <a:ext cx="5888369" cy="134479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3600" b="1" spc="-1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Section Goes Here Lorem Ipsum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365" y="369154"/>
            <a:ext cx="8554973" cy="990600"/>
          </a:xfrm>
        </p:spPr>
        <p:txBody>
          <a:bodyPr/>
          <a:lstStyle>
            <a:lvl1pPr>
              <a:defRPr sz="28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5DF70F6-E422-24C9-5D82-C883A41DF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54548" y="1158558"/>
            <a:ext cx="5741790" cy="347059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D2CA44-6038-DC26-ED9C-FAF8B9FF9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158558"/>
            <a:ext cx="2651165" cy="347059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507-A857-C367-F020-0CE20A99E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74" y="366464"/>
            <a:ext cx="8468551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064CF5-6FDC-7798-EB01-7806E586A13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88241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59C629-65D6-C3D7-18D6-683DACB0C9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66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EEDB123-1FE3-A022-D5DC-352D27076D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66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94A9993A-194A-CB62-BE57-2D486C0076EF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 bwMode="auto">
          <a:xfrm>
            <a:off x="712065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F01EA638-ACC6-2FC4-EECF-78EC40161A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3490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7" name="Text Placeholder 19">
            <a:extLst>
              <a:ext uri="{FF2B5EF4-FFF2-40B4-BE49-F238E27FC236}">
                <a16:creationId xmlns:a16="http://schemas.microsoft.com/office/drawing/2014/main" id="{C08F75EA-EEE6-FD45-2895-1A09EA03B5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90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698FE9EB-AD2D-AE82-D3EE-6CBF1BB588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2961831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id="{A37EA42F-E1B7-7FBE-6216-8690ACF5D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8003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87416122-E04B-1FA2-ABEA-C762D67070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78003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0E5F4919-468F-98CA-AAB7-9CE2C790DC5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 bwMode="auto">
          <a:xfrm>
            <a:off x="5041244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id="{AD3112C0-A309-C510-AA44-9BADFF260F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51499" y="2341756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3" name="Text Placeholder 19">
            <a:extLst>
              <a:ext uri="{FF2B5EF4-FFF2-40B4-BE49-F238E27FC236}">
                <a16:creationId xmlns:a16="http://schemas.microsoft.com/office/drawing/2014/main" id="{D563EE1D-C4B6-152A-AE82-AF53471801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51499" y="253686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11CFF06D-D48B-0FB3-EB1E-903173488758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auto">
          <a:xfrm>
            <a:off x="1921087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id="{51425358-852D-D75E-3948-A1AD63DBC4A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35337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B7E57BE3-E3F1-08D4-F601-0853D2C0F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35337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EB4F2AF4-6A8F-53E3-26E7-51BD25531A4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 bwMode="auto">
          <a:xfrm>
            <a:off x="4000500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id="{6DA11B9D-5468-210B-A35E-6A6C6D29C7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16672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4E071D86-A813-2F89-DDC8-469CD8A09C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16672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DD4E3896-F5CB-0DDC-147F-8413B37AEBD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auto">
          <a:xfrm>
            <a:off x="6079913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D436C02D-3840-D024-CA59-EF132A8BCF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90168" y="4039498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id="{F820EDE1-5CFF-1F91-A8DD-9234B299B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90168" y="4254128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2781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heck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661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77DE43E-8FF4-CFB9-5BEF-DDB384FB3C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83484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CF1D8DF-ACA9-C2CB-F039-E2DA668600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5884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3440809-2B16-74D2-8B69-49AFC42886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811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1378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1378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B0DC689-0264-A427-F70B-C57A1C5E46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053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2CA0C95-D45B-E2C0-B0D1-A41289D1C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053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1394B1-E65F-9083-51B6-05A829D76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0451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65670A-9CC0-253A-13EE-56961738B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40451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E6E2C7E-2A1F-EFD0-7A56-6CDB492652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46126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6A1B7159-5F66-5564-1DC7-70C7ECC3E3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46126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39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5F70D-4E2D-693C-E5A2-6904BEDD6D90}"/>
              </a:ext>
            </a:extLst>
          </p:cNvPr>
          <p:cNvSpPr/>
          <p:nvPr userDrawn="1"/>
        </p:nvSpPr>
        <p:spPr bwMode="auto">
          <a:xfrm>
            <a:off x="0" y="1121465"/>
            <a:ext cx="9144000" cy="350768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4458804E-152F-5627-5370-05F6FA842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t="21803" r="-1" b="10000"/>
          <a:stretch/>
        </p:blipFill>
        <p:spPr>
          <a:xfrm>
            <a:off x="0" y="1121465"/>
            <a:ext cx="9144000" cy="35076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66790F-5766-5443-520A-C89936D5202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1335778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074" y="1335777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B9D245-1EC7-DD7B-166E-97FDAE33083E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2999686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5A61527-4862-08B6-EE14-5812D156D1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6074" y="2999685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5800" y="157607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5800" y="196215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60326F6C-CA30-5A40-CF17-52752544E0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5800" y="325755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DB4A33BF-AE46-9B52-DE9B-463C2D4B7A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95800" y="364363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6DD5C0C-7F0A-6562-4C3F-34AF6291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4" y="366464"/>
            <a:ext cx="8468551" cy="5933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88" y="1276350"/>
            <a:ext cx="85677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88" y="371475"/>
            <a:ext cx="85677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82000" y="4812506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algn="r"/>
            <a:fld id="{51221C86-548F-ED48-B57A-2AF14FA05D94}" type="slidenum">
              <a:rPr lang="en-US" sz="800" smtClean="0">
                <a:solidFill>
                  <a:schemeClr val="tx2"/>
                </a:solidFill>
                <a:latin typeface="+mn-lt"/>
                <a:cs typeface="Arial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F8817-2190-D4C9-9888-6BA4D12C0234}"/>
              </a:ext>
            </a:extLst>
          </p:cNvPr>
          <p:cNvSpPr txBox="1"/>
          <p:nvPr userDrawn="1"/>
        </p:nvSpPr>
        <p:spPr>
          <a:xfrm>
            <a:off x="254594" y="4847621"/>
            <a:ext cx="6298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FEDERAL RESERVE EDUCATION   </a:t>
            </a:r>
            <a:r>
              <a:rPr lang="en-US" sz="1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|</a:t>
            </a: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FRE.ORG  |  KEYS 3.4: REALITY CHECK--THE LIFE YOU CAN AFFORD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6" r:id="rId2"/>
    <p:sldLayoutId id="2147483925" r:id="rId3"/>
    <p:sldLayoutId id="2147483926" r:id="rId4"/>
    <p:sldLayoutId id="2147483928" r:id="rId5"/>
    <p:sldLayoutId id="2147483967" r:id="rId6"/>
    <p:sldLayoutId id="2147483969" r:id="rId7"/>
    <p:sldLayoutId id="2147483987" r:id="rId8"/>
    <p:sldLayoutId id="2147483974" r:id="rId9"/>
    <p:sldLayoutId id="2147483968" r:id="rId10"/>
    <p:sldLayoutId id="2147483971" r:id="rId11"/>
    <p:sldLayoutId id="2147483989" r:id="rId12"/>
    <p:sldLayoutId id="2147483990" r:id="rId13"/>
    <p:sldLayoutId id="2147483988" r:id="rId14"/>
    <p:sldLayoutId id="2147483966" r:id="rId15"/>
    <p:sldLayoutId id="2147483936" r:id="rId16"/>
    <p:sldLayoutId id="2147483991" r:id="rId17"/>
    <p:sldLayoutId id="2147483992" r:id="rId18"/>
    <p:sldLayoutId id="2147483993" r:id="rId1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 spc="0">
          <a:solidFill>
            <a:schemeClr val="tx2"/>
          </a:solidFill>
          <a:latin typeface="+mj-lt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9pPr>
    </p:titleStyle>
    <p:bodyStyle>
      <a:lvl1pPr marL="256032" indent="-256032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125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Arial"/>
        </a:defRPr>
      </a:lvl1pPr>
      <a:lvl2pPr marL="649224" indent="-283464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90000"/>
        <a:buFont typeface="Lucida Grande"/>
        <a:buChar char="−"/>
        <a:defRPr sz="18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−"/>
        <a:defRPr sz="14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3104" userDrawn="1">
          <p15:clr>
            <a:srgbClr val="F26B43"/>
          </p15:clr>
        </p15:guide>
        <p15:guide id="3" pos="218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22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1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FE23-0232-0508-EF95-22C7B7983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Reality Check: The Life You Can Afford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1BACB-B076-AF0E-BABA-435D13D50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Slides for Keys to Financial Success Lesson 3.4</a:t>
            </a:r>
          </a:p>
        </p:txBody>
      </p:sp>
    </p:spTree>
    <p:extLst>
      <p:ext uri="{BB962C8B-B14F-4D97-AF65-F5344CB8AC3E}">
        <p14:creationId xmlns:p14="http://schemas.microsoft.com/office/powerpoint/2010/main" val="102453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3918-ED4A-846E-777A-4794864A1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Dining Out</a:t>
            </a:r>
          </a:p>
        </p:txBody>
      </p:sp>
      <p:pic>
        <p:nvPicPr>
          <p:cNvPr id="69" name="Google Shape;69;p16" descr="DINING OUT OPTIONS&#10;1. None is $0 monthly&#10;2. Occassional treats 1-2 times per week is $125 monthly&#10;3. Regular nights out 3-4 times per week is $250 monthly&#10;4. The foodie lifestyle is $400 monthly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752" y="0"/>
            <a:ext cx="6194233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E4BB-4243-9893-1586-A6C7E18043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Utilities</a:t>
            </a:r>
          </a:p>
        </p:txBody>
      </p:sp>
      <p:pic>
        <p:nvPicPr>
          <p:cNvPr id="74" name="Google Shape;74;p17" descr="UTILITIES (including electricity, water, trash and recycling on a monthly basis)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293" y="0"/>
            <a:ext cx="6153373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C870-E001-6C3E-AECE-45F2E19AB1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Entertainment</a:t>
            </a:r>
          </a:p>
        </p:txBody>
      </p:sp>
      <p:pic>
        <p:nvPicPr>
          <p:cNvPr id="89" name="Google Shape;89;p20" descr="ENTERTAINMENT OPTIONS&#10;(These choices are optional and are based on your character.  Note--all costs are per person.)&#10;&#10;1. Movies: $25&#10;2. Bowling: $20&#10;3. Arcade &amp; snacks: $30&#10;4. Concert w/ parking: $90&#10;5. Pro sports event: $75&#10;6. Theme park: $10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395" y="57150"/>
            <a:ext cx="6149169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93DB-CF96-59AB-17DA-B0EAFF240F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Wants (1 of 2)</a:t>
            </a:r>
          </a:p>
        </p:txBody>
      </p:sp>
      <p:pic>
        <p:nvPicPr>
          <p:cNvPr id="109" name="Google Shape;109;p24" descr="CREATURE COMFORTS&#10;&#10;(Note: choose up to 3 items based on your character.)&#10;&#10;1. New clothes = $150&#10;2. New shoes = $90&#10;3. Video Games = $60&#10;4. Gaming Subscription = $20&#10;5. Gym membership = $40&#10;6. New tech toys = $125&#10;7. You choice = ???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733" y="57150"/>
            <a:ext cx="6168493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9C12-3CE9-62B4-4BB5-010AB956B5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Wants (2 of 2)</a:t>
            </a:r>
          </a:p>
        </p:txBody>
      </p:sp>
      <p:pic>
        <p:nvPicPr>
          <p:cNvPr id="114" name="Google Shape;114;p25" descr="TRAVEL OPTIONS&#10;&#10;(Note: optional based on your character's likes and interests.  Travel usually is something that people save up for.)&#10;&#10;1. Staycation = $0 per month&#10;2. Weekend Road Trip = $100 per month&#10;3. Domestic air travel = $250 per month&#10;4. International travel = $350 per month.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707" y="133350"/>
            <a:ext cx="6160546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FE19-B307-B60E-E113-DA86CE3E7D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Transportation</a:t>
            </a:r>
          </a:p>
        </p:txBody>
      </p:sp>
      <p:pic>
        <p:nvPicPr>
          <p:cNvPr id="3" name="Google Shape;59;p14" descr="Getting there: a table showing four transportation options:&#10;1. A used car for $375 a month&#10;2. Taking public transport for $125 a month&#10;3. A minivan for $525 a month&#10;4. A luxury SUV for $975 a month&#10;&#10;Things to keep in mind&#10;The size of your family&#10;If your credit score is under 600, add $150 per month to each car payment&#10;At $325 per month for gas, insurance and maintenence.">
            <a:extLst>
              <a:ext uri="{FF2B5EF4-FFF2-40B4-BE49-F238E27FC236}">
                <a16:creationId xmlns:a16="http://schemas.microsoft.com/office/drawing/2014/main" id="{56B7C005-F0FC-ECC1-AD75-C88ED227A3A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671" y="-171450"/>
            <a:ext cx="6170658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0901-1A14-7BF5-98F4-B5DD3337DC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Housing</a:t>
            </a:r>
          </a:p>
        </p:txBody>
      </p:sp>
      <p:pic>
        <p:nvPicPr>
          <p:cNvPr id="54" name="Google Shape;54;p13" descr="HOUSING&#10;Five options:&#10;1. Live at home with family for $300 per month&#10;2. Rent a 1 bedroom apartment for $1500 a month&#10;3. Rent a 2 bedroom townhome for $1800 a month&#10;4. Own a 3 bedroom house for $2100 a month&#10;5. Own a 5 bedroom luxury home for $3000 a month.&#10;&#10;Things to consider:&#10;Your family size&#10;If you credit score is under 600 add $150 to each monthly price.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rcRect t="1602" r="1506" b="1"/>
          <a:stretch>
            <a:fillRect/>
          </a:stretch>
        </p:blipFill>
        <p:spPr>
          <a:xfrm>
            <a:off x="1521517" y="133350"/>
            <a:ext cx="6100926" cy="467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6BB1-3EA8-690F-6492-A3F5B836B7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Cable/Internet/Cell Phone</a:t>
            </a:r>
          </a:p>
        </p:txBody>
      </p:sp>
      <p:pic>
        <p:nvPicPr>
          <p:cNvPr id="79" name="Google Shape;79;p18" descr="STAYING CONNECTED (with cable and cell phones)&#10;&#10;Cable options&#10;1. Basic internet for $50 a month&#10;2. Standard internet for $80 a month&#10;3. High speed internet for $150 a month&#10;&#10;Cell phone options&#10;1. Basic plan with limited data for $40 a month&#10;2. Standard plan with unlimted data is $75 a month&#10;3. Premimum plan with unlimted data and regular new phone upgrades is $110 a month&#10;&#10;Helpful tips&#10;You must select one from each utility&#10;Add $30 for each cell phone line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321" y="34848"/>
            <a:ext cx="6107318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07A9-CB8F-FC40-58FB-C82464FE6A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Streaming Services</a:t>
            </a:r>
          </a:p>
        </p:txBody>
      </p:sp>
      <p:pic>
        <p:nvPicPr>
          <p:cNvPr id="84" name="Google Shape;84;p19" descr="STREAMING SERVICES&#10;&#10;TV/Movie options&#10;1. None is $0 per month&#10;2. 1 streaming service is $20 per month&#10;3. 2 streaming services is $40 per month&#10;4. Bundling multiple services is $75 a month.&#10;&#10;Music options&#10;1. No subscriptions is $0 monthly&#10;2. An individual ad plan is $12 monthly&#10;3. A premium individual plan without ads is $15 a month&#10;4. A family plan is $25 monthly.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671" y="133350"/>
            <a:ext cx="6170618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86D1-42CB-17F4-11FD-2FCC08CFFC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Childcare</a:t>
            </a:r>
          </a:p>
        </p:txBody>
      </p:sp>
      <p:pic>
        <p:nvPicPr>
          <p:cNvPr id="99" name="Google Shape;99;p22" descr="CHILDCARE OPTIONS&#10;&#10;1. Family care: $400 monthly&#10;2. In-home daycare: $850 monthly&#10;3. Large daycare center $1200 monthly&#10;4. A nanny: $2200 monthly.&#10;&#10;Remember, if you have children under 5, daycare is required and the cost is per child, per month.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245" y="32989"/>
            <a:ext cx="6163469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FE97-FAD7-0DD0-90C5-1E18FAC51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Healthcare</a:t>
            </a:r>
          </a:p>
        </p:txBody>
      </p:sp>
      <p:pic>
        <p:nvPicPr>
          <p:cNvPr id="94" name="Google Shape;94;p21" descr="HEALTHCARE OPTIONS&#10;&#10;1. No healthcare, $0&#10;2. Basic health plan $150 monthly&#10;3. Standard health plan $300 monthly&#10;4. Premium health plan $450 monthly&#10;5. Dental $30 monthly, Vision $20 monthly&#10;&#10;You much choose one option.  Children are $75 each per month to add to plan.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469" y="57150"/>
            <a:ext cx="6205764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5F5-6885-C36E-AA66-8A747C957A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Debt</a:t>
            </a:r>
          </a:p>
        </p:txBody>
      </p:sp>
      <p:pic>
        <p:nvPicPr>
          <p:cNvPr id="104" name="Google Shape;104;p23" descr="DEBT OPTIONS&#10;&#10;Student/Education Loans&#10;1. No training is $0&#10;2. Associates degree/trade school is $150 monthly&#10;3. A bachelor's degree is $350 monthly&#10;4. A graduate degree is $550 monthly.&#10;&#10;Credit Card Debt (based on credit score)&#10;1. 750 - 850 is $0 monthly&#10;2. 700 - 749 is $100 monthly&#10;3. 650 - 699 is $200 monthly&#10;4. 600 - 649 is $300 monthly&#10;5. Below 600 is $450 monthly.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581" y="0"/>
            <a:ext cx="6132798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8CA01-655B-0344-DA10-3E2B816665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752" y="-572757"/>
            <a:ext cx="6202456" cy="572757"/>
          </a:xfrm>
        </p:spPr>
        <p:txBody>
          <a:bodyPr spcFirstLastPara="1" vert="horz" wrap="square" lIns="74846" tIns="74846" rIns="74846" bIns="7484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Groceries</a:t>
            </a:r>
          </a:p>
        </p:txBody>
      </p:sp>
      <p:pic>
        <p:nvPicPr>
          <p:cNvPr id="64" name="Google Shape;64;p15" descr="GROCERIES&#10;1. Bare bones is $200 monthly&#10;2. Smart shopper is $260 monthly&#10;3. Comfort food is $320 monthly&#10;4. Premium food is $400 monthly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rcRect l="1884"/>
          <a:stretch>
            <a:fillRect/>
          </a:stretch>
        </p:blipFill>
        <p:spPr>
          <a:xfrm>
            <a:off x="1542000" y="57150"/>
            <a:ext cx="6059959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avy Footer">
  <a:themeElements>
    <a:clrScheme name="FRE 2025">
      <a:dk1>
        <a:srgbClr val="000000"/>
      </a:dk1>
      <a:lt1>
        <a:srgbClr val="FFFFFF"/>
      </a:lt1>
      <a:dk2>
        <a:srgbClr val="102E3C"/>
      </a:dk2>
      <a:lt2>
        <a:srgbClr val="EDF7FC"/>
      </a:lt2>
      <a:accent1>
        <a:srgbClr val="3B7E5F"/>
      </a:accent1>
      <a:accent2>
        <a:srgbClr val="4FA570"/>
      </a:accent2>
      <a:accent3>
        <a:srgbClr val="EFEA54"/>
      </a:accent3>
      <a:accent4>
        <a:srgbClr val="3C718F"/>
      </a:accent4>
      <a:accent5>
        <a:srgbClr val="DCEEF5"/>
      </a:accent5>
      <a:accent6>
        <a:srgbClr val="EAECE3"/>
      </a:accent6>
      <a:hlink>
        <a:srgbClr val="243B50"/>
      </a:hlink>
      <a:folHlink>
        <a:srgbClr val="50B0C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ysDot"/>
          <a:round/>
          <a:headEnd type="none" w="med" len="med"/>
          <a:tailEnd type="triangle" w="lg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16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>
    <a:extraClrScheme>
      <a:clrScheme name="Fed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Internal v1" id="{8B9616CD-2C3B-B441-8D03-7B27A2C5058A}" vid="{0885DE46-AECA-9341-9009-80FB1BCDFA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4264fa-5603-4e4e-a2f4-32f4724a08c4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c337cffb-e93c-4b47-be1b-7c9b4a443e6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5A4FF975C9F4281CDEF8C21DC3C73" ma:contentTypeVersion="18" ma:contentTypeDescription="Create a new document." ma:contentTypeScope="" ma:versionID="d4a5df71f1be742a12009117a205b353">
  <xsd:schema xmlns:xsd="http://www.w3.org/2001/XMLSchema" xmlns:xs="http://www.w3.org/2001/XMLSchema" xmlns:p="http://schemas.microsoft.com/office/2006/metadata/properties" xmlns:ns1="http://schemas.microsoft.com/sharepoint/v3" xmlns:ns2="c337cffb-e93c-4b47-be1b-7c9b4a443e6f" xmlns:ns3="d64264fa-5603-4e4e-a2f4-32f4724a08c4" xmlns:ns4="c4332fd0-4f68-4a7b-b10f-2770331d7b2c" targetNamespace="http://schemas.microsoft.com/office/2006/metadata/properties" ma:root="true" ma:fieldsID="3000510107d22cf72e09aadd736f5ecb" ns1:_="" ns2:_="" ns3:_="" ns4:_="">
    <xsd:import namespace="http://schemas.microsoft.com/sharepoint/v3"/>
    <xsd:import namespace="c337cffb-e93c-4b47-be1b-7c9b4a443e6f"/>
    <xsd:import namespace="d64264fa-5603-4e4e-a2f4-32f4724a08c4"/>
    <xsd:import namespace="c4332fd0-4f68-4a7b-b10f-2770331d7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7cffb-e93c-4b47-be1b-7c9b4a443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4bf3ce7-370b-4ece-bd80-7641e82ed007}" ma:internalName="TaxCatchAll" ma:showField="CatchAllData" ma:web="c4332fd0-4f68-4a7b-b10f-2770331d7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32fd0-4f68-4a7b-b10f-2770331d7b2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51D16-9FEA-4568-BCDA-A128E07EB255}">
  <ds:schemaRefs>
    <ds:schemaRef ds:uri="http://www.w3.org/XML/1998/namespace"/>
    <ds:schemaRef ds:uri="http://schemas.microsoft.com/office/infopath/2007/PartnerControls"/>
    <ds:schemaRef ds:uri="http://purl.org/dc/elements/1.1/"/>
    <ds:schemaRef ds:uri="4aaac78d-d2dd-4267-b6be-4ddb578dc89b"/>
    <ds:schemaRef ds:uri="51ea473b-8541-407b-a471-b1a3fe57fa81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d64264fa-5603-4e4e-a2f4-32f4724a08c4"/>
    <ds:schemaRef ds:uri="adb06784-f235-4cf2-ace7-47a03030853b"/>
    <ds:schemaRef ds:uri="http://schemas.microsoft.com/sharepoint/v3"/>
    <ds:schemaRef ds:uri="c337cffb-e93c-4b47-be1b-7c9b4a443e6f"/>
  </ds:schemaRefs>
</ds:datastoreItem>
</file>

<file path=customXml/itemProps2.xml><?xml version="1.0" encoding="utf-8"?>
<ds:datastoreItem xmlns:ds="http://schemas.openxmlformats.org/officeDocument/2006/customXml" ds:itemID="{7BE37AFF-3E7B-4165-A227-C4B7B0B7A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37cffb-e93c-4b47-be1b-7c9b4a443e6f"/>
    <ds:schemaRef ds:uri="d64264fa-5603-4e4e-a2f4-32f4724a08c4"/>
    <ds:schemaRef ds:uri="c4332fd0-4f68-4a7b-b10f-2770331d7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4079FA-4099-460D-B015-A741A2D935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1_FedSTL</Template>
  <TotalTime>4173</TotalTime>
  <Words>46</Words>
  <Application>Microsoft Office PowerPoint</Application>
  <PresentationFormat>On-screen Show (16:9)</PresentationFormat>
  <Paragraphs>15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Lucida Grande</vt:lpstr>
      <vt:lpstr>Times</vt:lpstr>
      <vt:lpstr>Navy Footer</vt:lpstr>
      <vt:lpstr>Reality Check: The Life You Can Afford</vt:lpstr>
      <vt:lpstr>Transportation</vt:lpstr>
      <vt:lpstr>Housing</vt:lpstr>
      <vt:lpstr>Cable/Internet/Cell Phone</vt:lpstr>
      <vt:lpstr>Streaming Services</vt:lpstr>
      <vt:lpstr>Childcare</vt:lpstr>
      <vt:lpstr>Healthcare</vt:lpstr>
      <vt:lpstr>Debt</vt:lpstr>
      <vt:lpstr>Groceries</vt:lpstr>
      <vt:lpstr>Dining Out</vt:lpstr>
      <vt:lpstr>Utilities</vt:lpstr>
      <vt:lpstr>Entertainment</vt:lpstr>
      <vt:lpstr>Wants (1 of 2)</vt:lpstr>
      <vt:lpstr>Wants (2 of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Reich, Jackie A</dc:creator>
  <cp:lastModifiedBy>Mike Kaiman</cp:lastModifiedBy>
  <cp:revision>38</cp:revision>
  <cp:lastPrinted>2017-03-29T14:58:18Z</cp:lastPrinted>
  <dcterms:created xsi:type="dcterms:W3CDTF">2023-09-21T18:22:14Z</dcterms:created>
  <dcterms:modified xsi:type="dcterms:W3CDTF">2026-06-22T19:54:40Z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5</vt:i4>
  </property>
  <property fmtid="{D5CDD505-2E9C-101B-9397-08002B2CF9AE}" pid="3" name="lqmsess">
    <vt:lpwstr>a397fc98-89aa-4926-8c15-2b0f8f12a25a</vt:lpwstr>
  </property>
  <property fmtid="{D5CDD505-2E9C-101B-9397-08002B2CF9AE}" pid="4" name="MSIP_Label_60a845d3-2b08-4410-a62e-4321eae94757_Enabled">
    <vt:lpwstr>true</vt:lpwstr>
  </property>
  <property fmtid="{D5CDD505-2E9C-101B-9397-08002B2CF9AE}" pid="5" name="MSIP_Label_60a845d3-2b08-4410-a62e-4321eae94757_SetDate">
    <vt:lpwstr>2022-07-05T16:27:50Z</vt:lpwstr>
  </property>
  <property fmtid="{D5CDD505-2E9C-101B-9397-08002B2CF9AE}" pid="6" name="MSIP_Label_60a845d3-2b08-4410-a62e-4321eae94757_Method">
    <vt:lpwstr>Privileged</vt:lpwstr>
  </property>
  <property fmtid="{D5CDD505-2E9C-101B-9397-08002B2CF9AE}" pid="7" name="MSIP_Label_60a845d3-2b08-4410-a62e-4321eae94757_Name">
    <vt:lpwstr>60a845d3-2b08-4410-a62e-4321eae94757</vt:lpwstr>
  </property>
  <property fmtid="{D5CDD505-2E9C-101B-9397-08002B2CF9AE}" pid="8" name="MSIP_Label_60a845d3-2b08-4410-a62e-4321eae94757_SiteId">
    <vt:lpwstr>b397c653-5b19-463f-b9fc-af658ded9128</vt:lpwstr>
  </property>
  <property fmtid="{D5CDD505-2E9C-101B-9397-08002B2CF9AE}" pid="9" name="MSIP_Label_60a845d3-2b08-4410-a62e-4321eae94757_ActionId">
    <vt:lpwstr>5dad71de-1d80-4c64-99c4-adc978c00373</vt:lpwstr>
  </property>
  <property fmtid="{D5CDD505-2E9C-101B-9397-08002B2CF9AE}" pid="10" name="MSIP_Label_60a845d3-2b08-4410-a62e-4321eae94757_ContentBits">
    <vt:lpwstr>1</vt:lpwstr>
  </property>
  <property fmtid="{D5CDD505-2E9C-101B-9397-08002B2CF9AE}" pid="11" name="ContentTypeId">
    <vt:lpwstr>0x010100A2D5A4FF975C9F4281CDEF8C21DC3C73</vt:lpwstr>
  </property>
  <property fmtid="{D5CDD505-2E9C-101B-9397-08002B2CF9AE}" pid="12" name="MediaServiceImageTags">
    <vt:lpwstr/>
  </property>
</Properties>
</file>