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79" r:id="rId5"/>
    <p:sldId id="280" r:id="rId6"/>
    <p:sldId id="281" r:id="rId7"/>
    <p:sldId id="282" r:id="rId8"/>
    <p:sldId id="292" r:id="rId9"/>
    <p:sldId id="284" r:id="rId10"/>
    <p:sldId id="286" r:id="rId11"/>
    <p:sldId id="288" r:id="rId12"/>
    <p:sldId id="287" r:id="rId13"/>
    <p:sldId id="266" r:id="rId14"/>
    <p:sldId id="290" r:id="rId15"/>
    <p:sldId id="291" r:id="rId16"/>
    <p:sldId id="289" r:id="rId17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 autoAdjust="0"/>
    <p:restoredTop sz="95986" autoAdjust="0"/>
  </p:normalViewPr>
  <p:slideViewPr>
    <p:cSldViewPr>
      <p:cViewPr varScale="1">
        <p:scale>
          <a:sx n="126" d="100"/>
          <a:sy n="126" d="100"/>
        </p:scale>
        <p:origin x="396" y="51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5/19/2026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9176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02E3C"/>
                </a:solidFill>
                <a:effectLst/>
                <a:uLnTx/>
                <a:uFillTx/>
                <a:latin typeface="Aptos" panose="02110004020202020204"/>
                <a:ea typeface="ＭＳ Ｐゴシック"/>
                <a:cs typeface="Arial" panose="020B0604020202020204" pitchFamily="34" charset="0"/>
              </a:rPr>
              <a:t> ORG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3B7E5F"/>
                </a:solidFill>
                <a:effectLst/>
                <a:uLnTx/>
                <a:uFillTx/>
                <a:latin typeface="Aptos" panose="02110004020202020204"/>
                <a:ea typeface="ＭＳ Ｐゴシック"/>
                <a:cs typeface="Arial" panose="020B0604020202020204" pitchFamily="34" charset="0"/>
              </a:rPr>
              <a:t>|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02E3C"/>
                </a:solidFill>
                <a:effectLst/>
                <a:uLnTx/>
                <a:uFillTx/>
                <a:latin typeface="Aptos" panose="02110004020202020204"/>
                <a:ea typeface="ＭＳ Ｐゴシック"/>
                <a:cs typeface="Arial" panose="020B0604020202020204" pitchFamily="34" charset="0"/>
              </a:rPr>
              <a:t>  KEYS 1.5: UNDERSTANDING COGNITIVE BIASES </a:t>
            </a:r>
            <a:endParaRPr lang="en-US" sz="1000" b="1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Cognitive Biases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Slides for Keys to Financial Success Lesson 1.5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556676" y="292849"/>
            <a:ext cx="8229600" cy="457200"/>
          </a:xfrm>
        </p:spPr>
        <p:txBody>
          <a:bodyPr/>
          <a:lstStyle/>
          <a:p>
            <a:r>
              <a:rPr lang="en-US" dirty="0"/>
              <a:t>Is this Car Expensive?</a:t>
            </a:r>
          </a:p>
        </p:txBody>
      </p:sp>
      <p:pic>
        <p:nvPicPr>
          <p:cNvPr id="1028" name="Picture 4" descr="Page 43 | Generic Car Images - Free Download on Freepik">
            <a:extLst>
              <a:ext uri="{FF2B5EF4-FFF2-40B4-BE49-F238E27FC236}">
                <a16:creationId xmlns:a16="http://schemas.microsoft.com/office/drawing/2014/main" id="{C2BC951E-69DF-2CB7-635F-540351B9C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00150"/>
            <a:ext cx="5105400" cy="286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ape 149"/>
          <p:cNvSpPr/>
          <p:nvPr/>
        </p:nvSpPr>
        <p:spPr>
          <a:xfrm>
            <a:off x="5867400" y="2087002"/>
            <a:ext cx="2857500" cy="969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4289" rIns="34289">
            <a:spAutoFit/>
          </a:bodyPr>
          <a:lstStyle/>
          <a:p>
            <a:pPr>
              <a:defRPr sz="4800" b="1"/>
            </a:pPr>
            <a:r>
              <a:rPr sz="2700" dirty="0">
                <a:latin typeface="+mj-lt"/>
              </a:rPr>
              <a:t>$</a:t>
            </a:r>
            <a:r>
              <a:rPr lang="en-US" sz="2700" dirty="0">
                <a:latin typeface="+mj-lt"/>
              </a:rPr>
              <a:t>20,000</a:t>
            </a:r>
          </a:p>
          <a:p>
            <a:pPr>
              <a:defRPr sz="4800" b="1"/>
            </a:pPr>
            <a:endParaRPr sz="1500" dirty="0">
              <a:latin typeface="+mj-lt"/>
            </a:endParaRPr>
          </a:p>
          <a:p>
            <a:r>
              <a:rPr lang="en-US" sz="1500" dirty="0">
                <a:latin typeface="+mj-lt"/>
              </a:rPr>
              <a:t>Brand new white sedan</a:t>
            </a:r>
            <a:endParaRPr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4219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2A0B9-0D08-7DE1-8990-1A0F38FF8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820469-307A-6905-CFDD-AFE10F3E12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6676" y="292849"/>
            <a:ext cx="8229600" cy="457200"/>
          </a:xfrm>
        </p:spPr>
        <p:txBody>
          <a:bodyPr/>
          <a:lstStyle/>
          <a:p>
            <a:r>
              <a:rPr lang="en-US" dirty="0"/>
              <a:t>How about now?</a:t>
            </a:r>
          </a:p>
        </p:txBody>
      </p:sp>
      <p:pic>
        <p:nvPicPr>
          <p:cNvPr id="1028" name="Picture 4" descr="Page 43 | Generic Car Images - Free Download on Freepik">
            <a:extLst>
              <a:ext uri="{FF2B5EF4-FFF2-40B4-BE49-F238E27FC236}">
                <a16:creationId xmlns:a16="http://schemas.microsoft.com/office/drawing/2014/main" id="{89B224F0-070B-1ECC-D9F0-436590C1A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00150"/>
            <a:ext cx="5105400" cy="286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ape 149">
            <a:extLst>
              <a:ext uri="{FF2B5EF4-FFF2-40B4-BE49-F238E27FC236}">
                <a16:creationId xmlns:a16="http://schemas.microsoft.com/office/drawing/2014/main" id="{88577202-CD2E-EF4D-986A-01DBD5781D80}"/>
              </a:ext>
            </a:extLst>
          </p:cNvPr>
          <p:cNvSpPr/>
          <p:nvPr/>
        </p:nvSpPr>
        <p:spPr>
          <a:xfrm>
            <a:off x="5867400" y="2087002"/>
            <a:ext cx="2857500" cy="1384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4289" rIns="34289">
            <a:spAutoFit/>
          </a:bodyPr>
          <a:lstStyle/>
          <a:p>
            <a:pPr>
              <a:defRPr sz="4800" b="1"/>
            </a:pPr>
            <a:r>
              <a:rPr sz="2700" dirty="0">
                <a:latin typeface="+mj-lt"/>
              </a:rPr>
              <a:t>$</a:t>
            </a:r>
            <a:r>
              <a:rPr lang="en-US" sz="2700" dirty="0">
                <a:latin typeface="+mj-lt"/>
              </a:rPr>
              <a:t>20,0</a:t>
            </a:r>
            <a:r>
              <a:rPr sz="2700" dirty="0">
                <a:latin typeface="+mj-lt"/>
              </a:rPr>
              <a:t>00</a:t>
            </a:r>
            <a:endParaRPr lang="en-US" sz="2700" dirty="0">
              <a:latin typeface="+mj-lt"/>
            </a:endParaRPr>
          </a:p>
          <a:p>
            <a:pPr>
              <a:defRPr sz="4800" b="1"/>
            </a:pPr>
            <a:r>
              <a:rPr lang="en-US" sz="2700" strike="sngStrike" dirty="0">
                <a:solidFill>
                  <a:srgbClr val="FF0000"/>
                </a:solidFill>
                <a:latin typeface="+mj-lt"/>
              </a:rPr>
              <a:t>MSRP$25,000</a:t>
            </a:r>
            <a:endParaRPr sz="2700" dirty="0">
              <a:latin typeface="+mj-lt"/>
            </a:endParaRPr>
          </a:p>
          <a:p>
            <a:pPr>
              <a:defRPr sz="4800" b="1"/>
            </a:pPr>
            <a:endParaRPr sz="1500" dirty="0">
              <a:latin typeface="+mj-lt"/>
            </a:endParaRPr>
          </a:p>
          <a:p>
            <a:r>
              <a:rPr lang="en-US" sz="1500" dirty="0">
                <a:latin typeface="+mj-lt"/>
              </a:rPr>
              <a:t>Brand new white sedan</a:t>
            </a:r>
            <a:endParaRPr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4007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6E1A0-0819-5EDF-2C01-0A523BC71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EDC29F-9CA8-E07B-6760-3F1564F16F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6676" y="292849"/>
            <a:ext cx="8229600" cy="457200"/>
          </a:xfrm>
        </p:spPr>
        <p:txBody>
          <a:bodyPr/>
          <a:lstStyle/>
          <a:p>
            <a:r>
              <a:rPr lang="en-US" dirty="0"/>
              <a:t>And now?</a:t>
            </a:r>
          </a:p>
        </p:txBody>
      </p:sp>
      <p:pic>
        <p:nvPicPr>
          <p:cNvPr id="1028" name="Picture 4" descr="Page 43 | Generic Car Images - Free Download on Freepik">
            <a:extLst>
              <a:ext uri="{FF2B5EF4-FFF2-40B4-BE49-F238E27FC236}">
                <a16:creationId xmlns:a16="http://schemas.microsoft.com/office/drawing/2014/main" id="{13E7AD65-6FC9-EC44-046F-85E2DEA04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00150"/>
            <a:ext cx="5105400" cy="286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ape 149">
            <a:extLst>
              <a:ext uri="{FF2B5EF4-FFF2-40B4-BE49-F238E27FC236}">
                <a16:creationId xmlns:a16="http://schemas.microsoft.com/office/drawing/2014/main" id="{C8CC1058-A774-1603-7571-8BE203A0BC3D}"/>
              </a:ext>
            </a:extLst>
          </p:cNvPr>
          <p:cNvSpPr/>
          <p:nvPr/>
        </p:nvSpPr>
        <p:spPr>
          <a:xfrm>
            <a:off x="5829300" y="1275036"/>
            <a:ext cx="2857500" cy="1384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4289" rIns="34289">
            <a:spAutoFit/>
          </a:bodyPr>
          <a:lstStyle/>
          <a:p>
            <a:pPr>
              <a:defRPr sz="4800" b="1"/>
            </a:pPr>
            <a:r>
              <a:rPr sz="2700" dirty="0"/>
              <a:t>$</a:t>
            </a:r>
            <a:r>
              <a:rPr lang="en-US" sz="2700" dirty="0"/>
              <a:t>20,0</a:t>
            </a:r>
            <a:r>
              <a:rPr sz="2700" dirty="0"/>
              <a:t>00</a:t>
            </a:r>
            <a:endParaRPr lang="en-US" sz="2700" dirty="0"/>
          </a:p>
          <a:p>
            <a:pPr>
              <a:defRPr sz="4800" b="1"/>
            </a:pPr>
            <a:r>
              <a:rPr lang="en-US" sz="2700" strike="sngStrike" dirty="0">
                <a:solidFill>
                  <a:srgbClr val="FF0000"/>
                </a:solidFill>
              </a:rPr>
              <a:t>MSRP$25,000</a:t>
            </a:r>
            <a:endParaRPr sz="2700" dirty="0"/>
          </a:p>
          <a:p>
            <a:pPr>
              <a:defRPr sz="4800" b="1"/>
            </a:pPr>
            <a:endParaRPr sz="1500" dirty="0"/>
          </a:p>
          <a:p>
            <a:r>
              <a:rPr lang="en-US" sz="1500" dirty="0"/>
              <a:t>Brand new white sedan</a:t>
            </a:r>
            <a:endParaRPr sz="1500" dirty="0"/>
          </a:p>
        </p:txBody>
      </p:sp>
      <p:pic>
        <p:nvPicPr>
          <p:cNvPr id="1026" name="Picture 2" descr="Best Price Guarantee">
            <a:extLst>
              <a:ext uri="{FF2B5EF4-FFF2-40B4-BE49-F238E27FC236}">
                <a16:creationId xmlns:a16="http://schemas.microsoft.com/office/drawing/2014/main" id="{614A5152-947C-1C3B-4A9B-8C862BC3E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3150926"/>
            <a:ext cx="2495550" cy="91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972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F8A36-2011-D2A1-C268-9D1381F2A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1C035FC-9629-A97D-9658-096D9FD07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800" dirty="0"/>
              <a:t>How can you avoid being anchored?</a:t>
            </a:r>
            <a:endParaRPr lang="en-US" sz="3200" b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91F8CA-6CC3-4E86-8A7C-E6EB2551AD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How can you avoid being anchored?</a:t>
            </a:r>
          </a:p>
        </p:txBody>
      </p:sp>
    </p:spTree>
    <p:extLst>
      <p:ext uri="{BB962C8B-B14F-4D97-AF65-F5344CB8AC3E}">
        <p14:creationId xmlns:p14="http://schemas.microsoft.com/office/powerpoint/2010/main" val="313442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96F14-FE61-9205-F267-ED543B21E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Why do people make irrational decisions?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C79AAD-EAB2-B025-8FE3-2BCC7A6D0A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sz="5600" dirty="0"/>
              <a:t>Why do people make irrational decisions?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15E036-7412-F259-20DB-DA54F8FFF9BD}"/>
              </a:ext>
            </a:extLst>
          </p:cNvPr>
          <p:cNvSpPr txBox="1"/>
          <p:nvPr/>
        </p:nvSpPr>
        <p:spPr>
          <a:xfrm>
            <a:off x="1733550" y="379095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dirty="0">
                <a:latin typeface="+mj-lt"/>
              </a:rPr>
              <a:t>Irrational decisions go against reasoning, logic, or personal benefit</a:t>
            </a:r>
            <a:endParaRPr lang="en-US" sz="16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73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3080F-517A-E3F7-6064-2FF8E7915C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Cognitive Bias Definition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9FF5941-DA64-4F96-584E-EF6ACBA791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800" dirty="0"/>
              <a:t>Cognitive Bias</a:t>
            </a:r>
          </a:p>
          <a:p>
            <a:r>
              <a:rPr lang="en-US" sz="3200" b="0" dirty="0"/>
              <a:t>A systematic error in thinking that affects people’s judgement and decision-making. </a:t>
            </a:r>
          </a:p>
        </p:txBody>
      </p:sp>
    </p:spTree>
    <p:extLst>
      <p:ext uri="{BB962C8B-B14F-4D97-AF65-F5344CB8AC3E}">
        <p14:creationId xmlns:p14="http://schemas.microsoft.com/office/powerpoint/2010/main" val="1287263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63D126-003C-FB70-FEEA-D0801E3CC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Findings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C4369DD-CD38-344F-80FD-15399E54BD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132" y="971550"/>
          <a:ext cx="8567736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912">
                  <a:extLst>
                    <a:ext uri="{9D8B030D-6E8A-4147-A177-3AD203B41FA5}">
                      <a16:colId xmlns:a16="http://schemas.microsoft.com/office/drawing/2014/main" val="1101204348"/>
                    </a:ext>
                  </a:extLst>
                </a:gridCol>
                <a:gridCol w="2855912">
                  <a:extLst>
                    <a:ext uri="{9D8B030D-6E8A-4147-A177-3AD203B41FA5}">
                      <a16:colId xmlns:a16="http://schemas.microsoft.com/office/drawing/2014/main" val="2725505602"/>
                    </a:ext>
                  </a:extLst>
                </a:gridCol>
                <a:gridCol w="2855912">
                  <a:extLst>
                    <a:ext uri="{9D8B030D-6E8A-4147-A177-3AD203B41FA5}">
                      <a16:colId xmlns:a16="http://schemas.microsoft.com/office/drawing/2014/main" val="352631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Experiment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Experiment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Experiment #3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487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826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76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FE142-2E5F-AA8F-76CD-7CDB45CF4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E8DC78-3029-DF80-1096-82AF02DB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#1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55FC57-3B41-66A6-1A1B-6FAAAF799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people will take more time and be more inaccurate with the second set of words. </a:t>
            </a:r>
            <a:endParaRPr lang="en-US" sz="3600" b="1" dirty="0"/>
          </a:p>
          <a:p>
            <a:r>
              <a:rPr lang="en-US" dirty="0"/>
              <a:t>The mind wants to grab onto the first piece of information</a:t>
            </a:r>
            <a:endParaRPr lang="en-US" sz="3600" b="1" dirty="0"/>
          </a:p>
          <a:p>
            <a:pPr lvl="1"/>
            <a:r>
              <a:rPr lang="en-US" dirty="0"/>
              <a:t>Read and report the word, not the color</a:t>
            </a:r>
            <a:endParaRPr lang="en-US" sz="3200" b="1" dirty="0"/>
          </a:p>
          <a:p>
            <a:r>
              <a:rPr lang="en-US" dirty="0"/>
              <a:t>Emphasize that the mind often quickly grabs the first piece of information and uses that information in forming responses to other questions.</a:t>
            </a:r>
            <a:r>
              <a:rPr lang="en-US" sz="1800" dirty="0"/>
              <a:t> </a:t>
            </a:r>
            <a:endParaRPr lang="en-US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671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01A52-2038-7A69-B18D-C342AE87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556E0D-3D12-542B-45D4-506A5CE36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#2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16D52B-6252-8EDA-443A-F044C356E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Conjunction Fallacy</a:t>
            </a:r>
          </a:p>
          <a:p>
            <a:pPr lvl="1"/>
            <a:r>
              <a:rPr lang="en-US" dirty="0"/>
              <a:t>People think a more specific event is more likely to occur than a more general event.</a:t>
            </a:r>
          </a:p>
          <a:p>
            <a:pPr lvl="1"/>
            <a:r>
              <a:rPr lang="en-US" dirty="0"/>
              <a:t>Linking information, jumping to conclusions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8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D3AB4-FF10-46BF-FF51-53135E0CE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7ADB7C-11D8-71E9-3B40-4995817E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#3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4BA356-766E-FB8A-2392-7C9C5C24C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Anchoring Effect</a:t>
            </a:r>
          </a:p>
          <a:p>
            <a:pPr lvl="1"/>
            <a:r>
              <a:rPr lang="en-US" dirty="0"/>
              <a:t>The tendence for a person to rely heavily on the first piece of information they receive when making decisions.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7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CD51EB-4A49-4871-3E94-74E5329FE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Relativity Trap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E7568-BDD7-8226-9948-BB4078C7F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consumers place lots of importance on the original higher price than evaluate a lower sales price relative to the “original price”</a:t>
            </a:r>
          </a:p>
          <a:p>
            <a:r>
              <a:rPr lang="en-US" dirty="0"/>
              <a:t>Example of anchoring effect</a:t>
            </a:r>
          </a:p>
        </p:txBody>
      </p:sp>
    </p:spTree>
    <p:extLst>
      <p:ext uri="{BB962C8B-B14F-4D97-AF65-F5344CB8AC3E}">
        <p14:creationId xmlns:p14="http://schemas.microsoft.com/office/powerpoint/2010/main" val="4188334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F0950-12DA-719D-36AB-00D1DFAE2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A73E0-EDE2-CD20-F5D3-4DE8A21A1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How do cognitive biases affect personal finance decisions?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17ADCF9-F44B-5062-AAED-CDEC578D66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800" dirty="0"/>
              <a:t>How do cognitive biases affect personal </a:t>
            </a:r>
            <a:r>
              <a:rPr lang="en-US" sz="4800"/>
              <a:t>finance decisions?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3076460253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4141</TotalTime>
  <Words>280</Words>
  <Application>Microsoft Office PowerPoint</Application>
  <PresentationFormat>On-screen Show (16:9)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Understanding Cognitive Biases</vt:lpstr>
      <vt:lpstr>Why do people make irrational decisions?</vt:lpstr>
      <vt:lpstr>Cognitive Bias Definition</vt:lpstr>
      <vt:lpstr>Experiment Findings</vt:lpstr>
      <vt:lpstr>Experiment #1</vt:lpstr>
      <vt:lpstr>Experiment #2</vt:lpstr>
      <vt:lpstr>Experiment #3</vt:lpstr>
      <vt:lpstr>Relativity Trap</vt:lpstr>
      <vt:lpstr>How do cognitive biases affect personal finance decisions?</vt:lpstr>
      <vt:lpstr>Is this Car Expensive?</vt:lpstr>
      <vt:lpstr>How about now?</vt:lpstr>
      <vt:lpstr>And now?</vt:lpstr>
      <vt:lpstr>How can you avoid being anchored?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35</cp:revision>
  <cp:lastPrinted>2017-03-29T14:58:18Z</cp:lastPrinted>
  <dcterms:created xsi:type="dcterms:W3CDTF">2023-09-21T18:22:14Z</dcterms:created>
  <dcterms:modified xsi:type="dcterms:W3CDTF">2026-05-19T14:33:04Z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