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28"/>
  </p:notesMasterIdLst>
  <p:handoutMasterIdLst>
    <p:handoutMasterId r:id="rId29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42" autoAdjust="0"/>
    <p:restoredTop sz="86441" autoAdjust="0"/>
  </p:normalViewPr>
  <p:slideViewPr>
    <p:cSldViewPr>
      <p:cViewPr varScale="1">
        <p:scale>
          <a:sx n="112" d="100"/>
          <a:sy n="112" d="100"/>
        </p:scale>
        <p:origin x="600" y="486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7/3/2026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7/3/2026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4525BD-1B22-4CBE-A35B-96886ED635B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12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57652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</a:t>
            </a:r>
            <a:r>
              <a:rPr lang="en-US" sz="1000" b="1" kern="1200" dirty="0">
                <a:solidFill>
                  <a:schemeClr val="accent1"/>
                </a:solidFill>
                <a:latin typeface="Times"/>
                <a:ea typeface="ＭＳ Ｐゴシック"/>
                <a:cs typeface="Arial" panose="020B0604020202020204" pitchFamily="34" charset="0"/>
              </a:rPr>
              <a:t>|</a:t>
            </a:r>
            <a:r>
              <a:rPr lang="en-US" sz="1000" b="1" kern="1200" dirty="0">
                <a:solidFill>
                  <a:schemeClr val="tx2"/>
                </a:solidFill>
                <a:latin typeface="Times"/>
                <a:ea typeface="ＭＳ Ｐゴシック"/>
                <a:cs typeface="Arial" panose="020B0604020202020204" pitchFamily="34" charset="0"/>
              </a:rPr>
              <a:t>   </a:t>
            </a:r>
            <a:r>
              <a:rPr lang="en-US" sz="1000" b="1" kern="1200" dirty="0">
                <a:solidFill>
                  <a:schemeClr val="tx2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KEYS 1.1: UNLOCK YOUR FINANCIAL FUTURE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dic.gov/national-rates-and-rate-caps#footnote2_CKzhZ-bMpDRjNHFLElO0Mht2Sk4WFADA40JzSbVDMVw_aHPUaS4CdY9Y" TargetMode="Externa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dic.gov/national-rates-and-rate-caps#footnote2_CKzhZ-bMpDRjNHFLElO0Mht2Sk4WFADA40JzSbVDMVw_aHPUaS4CdY9Y" TargetMode="Externa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ea.gov/data/income-saving/personal-income" TargetMode="Externa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ea.gov/data/income-saving/personal-income" TargetMode="Externa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ederalreserve.gov/releases/g19/current/default.htm" TargetMode="Externa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ederalreserve.gov/releases/g19/current/default.htm" TargetMode="Externa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.census.gov/profile" TargetMode="Externa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.census.gov/profile" TargetMode="Externa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files.eric.ed.gov/fulltext/ED650252.pdf" TargetMode="Externa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files.eric.ed.gov/fulltext/ED650252.pdf" TargetMode="External"/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ederalreserve.gov/releases/g19/current/default.htm" TargetMode="Externa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ederalreserve.gov/releases/g19/current/default.htm" TargetMode="Externa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insider.com/millionaire-age-millennials-inheriting-wealth-older-boomers-living-longer-2024-6" TargetMode="Externa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insider.com/millionaire-age-millennials-inheriting-wealth-older-boomers-living-longer-2024-6" TargetMode="Externa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tc.gov/system/files/ftc_gov/pdf/ftc-testimony-jec-hearing-on-the-rising-scam-economy.pdf" TargetMode="Externa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tc.gov/system/files/ftc_gov/pdf/ftc-testimony-jec-hearing-on-the-rising-scam-economy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vestor.gov/financial-tools-calculators/calculators/savings-goal-calculator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vestor.gov/financial-tools-calculators/calculators/savings-goal-calculator" TargetMode="Externa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nsus.gov/housing/hvs/current/index.html" TargetMode="Externa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nsus.gov/housing/hvs/current/index.html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83F7D2C-B3C2-B15C-22A8-335A70A848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Unlock Your Financial Future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DD36A-4351-440D-1482-DE92B7EF4A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Slides for Keys to Financial Success Lesson 1.1</a:t>
            </a:r>
          </a:p>
        </p:txBody>
      </p:sp>
    </p:spTree>
    <p:extLst>
      <p:ext uri="{BB962C8B-B14F-4D97-AF65-F5344CB8AC3E}">
        <p14:creationId xmlns:p14="http://schemas.microsoft.com/office/powerpoint/2010/main" val="584051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410FA-0B48-2992-0E93-03B95743F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22B639-037E-07BB-2FC9-6D441B6C9CC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4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7F3D979-DBBF-40E2-E546-738204B86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ea typeface="Arial"/>
                <a:sym typeface="Arial"/>
              </a:rPr>
              <a:t>What is the average interest rate on savings accounts, as of May 2026?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CABBB8-F175-47B9-4B98-0C09AE6802EC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FDIC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0616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8B2B1-3350-FB99-CB88-D40289C9E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373FB6DA-B2DE-6D0F-D4F2-57B893A929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4 of 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0D00C7-7052-931D-F210-1955DCD617C0}"/>
              </a:ext>
            </a:extLst>
          </p:cNvPr>
          <p:cNvSpPr>
            <a:spLocks/>
          </p:cNvSpPr>
          <p:nvPr/>
        </p:nvSpPr>
        <p:spPr bwMode="auto">
          <a:xfrm>
            <a:off x="288131" y="371475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  <a:sym typeface="Arial"/>
              </a:rPr>
              <a:t> 0.38%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7F224-3701-063D-E1F0-2F368D6B963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8131" y="1228725"/>
            <a:ext cx="8567738" cy="302895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/>
            </a:pPr>
            <a:r>
              <a:rPr lang="en-US" dirty="0">
                <a:solidFill>
                  <a:srgbClr val="000000"/>
                </a:solidFill>
              </a:rPr>
              <a:t>There are savings accounts that offer .01% APY and others that offer 3.8% APY. Some banks require a minimum daily balance to avoid fees. 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/>
            </a:pPr>
            <a:r>
              <a:rPr lang="en-US" dirty="0">
                <a:solidFill>
                  <a:srgbClr val="000000"/>
                </a:solidFill>
              </a:rPr>
              <a:t>Gather information before deciding on where to save your money. 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C49E9C-0B07-5E0A-8F83-CF4EC8406754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FDIC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23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27612-6240-0738-786E-CC27E3DE2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0BD1D5-5990-090E-1A86-2B2E364D50C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5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AAF4FF-BAF2-BAE5-47F5-A9FC6C0A33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ea typeface="Arial"/>
                <a:sym typeface="Arial"/>
              </a:rPr>
              <a:t>What percentage of disposable (after tax) income was saved in the United States in March 2026?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496582-6AD1-BAC0-BBCB-B16B5551F1D7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Times" panose="02020603050405020304" pitchFamily="18" charset="0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Times" panose="02020603050405020304" pitchFamily="18" charset="0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BEA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Times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7897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CAB82-9F6E-56E8-900F-C1B01FE94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6E2524BE-EE1B-8593-729A-7D36B4FD7CE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5 of 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DB7E27-81E5-BDCE-08AB-4859E98F9366}"/>
              </a:ext>
            </a:extLst>
          </p:cNvPr>
          <p:cNvSpPr>
            <a:spLocks/>
          </p:cNvSpPr>
          <p:nvPr/>
        </p:nvSpPr>
        <p:spPr bwMode="auto">
          <a:xfrm>
            <a:off x="288131" y="36957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  <a:sym typeface="Arial"/>
              </a:rPr>
              <a:t>3.60%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E3D82-ED4E-F12C-EC22-4BF93458CDE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8131" y="1228725"/>
            <a:ext cx="8567738" cy="302895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Saving can be an important element of preparing for future expenses. </a:t>
            </a:r>
          </a:p>
          <a:p>
            <a:pPr marL="342900" indent="-3429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342900" indent="-3429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How much of your paycheck would you save?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F80770-0255-A035-8F53-8BA21ECE4300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Times" panose="02020603050405020304" pitchFamily="18" charset="0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Times" panose="02020603050405020304" pitchFamily="18" charset="0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BEA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Times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409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9D108-54A1-EF9F-5EC9-6867555EF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926771-AB06-DF32-8FE4-A551AA61CC5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6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7AB2CF3-A9A8-25D4-CF5C-B1FE84841B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latin typeface="Graphik Regular" panose="020B0503030202060203" pitchFamily="34" charset="0"/>
                <a:ea typeface="Arial"/>
                <a:sym typeface="Arial"/>
              </a:rPr>
              <a:t>What is the average interest rate charged on all credit cards offered by commercial banks in Q1 of 2026?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BC518-54E6-529E-236E-A486DB24203D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Federal Reserve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0617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6B821-70F0-C61B-0FED-2D0C92FCA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AB274B8C-B2C3-381B-8823-F29D85D54ED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6 of 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40F2B6-0175-CA39-E811-D8082146A15D}"/>
              </a:ext>
            </a:extLst>
          </p:cNvPr>
          <p:cNvSpPr>
            <a:spLocks/>
          </p:cNvSpPr>
          <p:nvPr/>
        </p:nvSpPr>
        <p:spPr bwMode="auto">
          <a:xfrm>
            <a:off x="288131" y="371475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  <a:sym typeface="Arial"/>
              </a:rPr>
              <a:t>21%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B89107-AD3D-17B6-4F7A-4207F32CA6C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8131" y="1228725"/>
            <a:ext cx="8567738" cy="302895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/>
            </a:pPr>
            <a:r>
              <a:rPr lang="en-US" dirty="0">
                <a:solidFill>
                  <a:srgbClr val="000000"/>
                </a:solidFill>
              </a:rPr>
              <a:t>Credit can be helpful, but it can also be costly.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defRPr/>
            </a:pPr>
            <a:r>
              <a:rPr lang="en-US" dirty="0">
                <a:solidFill>
                  <a:srgbClr val="000000"/>
                </a:solidFill>
              </a:rPr>
              <a:t>Make an informed decision about whether to use credit to make purchases by considering your alternatives.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5ED379-C931-C683-A6E2-E518813FD0D8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Federal Reserve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0132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8EF1B-8FC1-72CD-3920-58BF05DEB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85838B6-9D2D-29C9-BA8C-2F6B1932CA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7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D55C1C6-61C1-F77A-A688-197EE7205F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ea typeface="Arial"/>
                <a:sym typeface="Arial"/>
              </a:rPr>
              <a:t>What was the median household* income in the United States in 2024?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8D7B37-7639-6643-4C14-2E129D6D07C4}"/>
              </a:ext>
            </a:extLst>
          </p:cNvPr>
          <p:cNvSpPr txBox="1"/>
          <p:nvPr/>
        </p:nvSpPr>
        <p:spPr>
          <a:xfrm>
            <a:off x="1066800" y="4196775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*A household includes all the people who occupy a housing unit (such as a house or apartment) as their usual place of residence. </a:t>
            </a:r>
            <a:r>
              <a:rPr lang="en-US" sz="1600" dirty="0">
                <a:solidFill>
                  <a:schemeClr val="dk1"/>
                </a:solidFill>
                <a:latin typeface="+mn-lt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U.S. Census</a:t>
            </a:r>
            <a:endParaRPr lang="en-US" sz="1600" dirty="0">
              <a:solidFill>
                <a:schemeClr val="dk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7032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91F1B-6CE7-C331-0A7E-6512D7A82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F20D2EF0-8128-2375-1033-C3984C1AD2C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7 of 10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A389BD6A-9E98-BCF1-7289-FDCB858FB31A}"/>
              </a:ext>
            </a:extLst>
          </p:cNvPr>
          <p:cNvSpPr>
            <a:spLocks/>
          </p:cNvSpPr>
          <p:nvPr/>
        </p:nvSpPr>
        <p:spPr bwMode="auto">
          <a:xfrm>
            <a:off x="288131" y="371475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  <a:sym typeface="Arial"/>
              </a:rPr>
              <a:t>$81,604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0BD0B-6485-4E4D-DCBC-AB3A48F2021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8131" y="1228725"/>
            <a:ext cx="8567738" cy="302895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50% of American households make less than this and 50% of American households make more than this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44FD69-78D6-8D67-43A2-1EAE6F68FC5B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U.S. Census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1642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76F6D-8C4C-0ED3-36EC-F5D9B5FDE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1A7A3E-059D-DC6E-1BDA-2D46DB97BA5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8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C4CF44-7732-4C79-7924-70C69F4F19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ea typeface="Arial"/>
                <a:sym typeface="Arial"/>
              </a:rPr>
              <a:t>What is the estimated difference in lifetime earnings between a high school graduate and high school dropouts?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7D0E76-42B4-EE71-3AD1-05AC08AC3BF1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hlink"/>
                </a:solidFill>
                <a:latin typeface="+mn-lt"/>
                <a:ea typeface="Arial"/>
                <a:cs typeface="Arial"/>
                <a:sym typeface="Arial"/>
                <a:hlinkClick r:id="rId2"/>
              </a:rPr>
              <a:t>Georgetown University Center on Education and the Workforce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08870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758A83-0B91-E78A-E5C2-51D82DF3D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DC3CFE7F-A736-289C-5B79-DA3B0B2873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0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8 of 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0275FF-A6DB-B55D-91FD-ADC0E0A5853F}"/>
              </a:ext>
            </a:extLst>
          </p:cNvPr>
          <p:cNvSpPr>
            <a:spLocks/>
          </p:cNvSpPr>
          <p:nvPr/>
        </p:nvSpPr>
        <p:spPr bwMode="auto">
          <a:xfrm>
            <a:off x="288131" y="371475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  <a:sym typeface="Arial"/>
              </a:rPr>
              <a:t>$541,000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B2288A-FA74-ACA3-C6D1-93B01745117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8131" y="1228725"/>
            <a:ext cx="8567738" cy="3028950"/>
          </a:xfrm>
        </p:spPr>
        <p:txBody>
          <a:bodyPr/>
          <a:lstStyle/>
          <a:p>
            <a:pPr marL="342900" indent="-30480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The median lifetime earnings of high school dropouts is $284,000.</a:t>
            </a:r>
          </a:p>
          <a:p>
            <a:pPr marL="342900" indent="-17145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342900" indent="-3048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The median lifetime earnings of a high school graduate (or equivalent) is $825,000. </a:t>
            </a:r>
          </a:p>
          <a:p>
            <a:pPr marL="342900" indent="-17145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342900" indent="-3048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Education has benefits beyond increased income, as well. The unemployment rate is lower among those with more education. 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3B9A02-49EB-E7DD-1B94-FE94B3EE3385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hlink"/>
                </a:solidFill>
                <a:latin typeface="+mn-lt"/>
                <a:ea typeface="Arial"/>
                <a:cs typeface="Arial"/>
                <a:sym typeface="Arial"/>
                <a:hlinkClick r:id="rId3"/>
              </a:rPr>
              <a:t>Georgetown University Center on Education and the Workforce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5655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BE1613-FBB4-851B-76FF-C27ADD6E5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59A6E6-4F2C-86CE-19AC-F0F43792B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decisions impact financial wellbeing?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80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F9A59-0D27-B79B-A358-CD764464C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88B6CB-7089-8533-7A70-3D14A47ADA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9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EBA069D-2F44-B87D-5952-814C001DC9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ea typeface="Arial"/>
                <a:sym typeface="Arial"/>
              </a:rPr>
              <a:t>What was the average amount borrowed for a new car in 2025?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A6C290-EA60-36A3-F166-5C4BC5A67914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Federal Reserve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5189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42F46-3A1B-9426-D996-2F6B127C8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042E5001-539D-66E2-1AB6-0E0420B73C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9 of 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6AF3F06-74AF-2EF3-31B2-9DB827705CC7}"/>
              </a:ext>
            </a:extLst>
          </p:cNvPr>
          <p:cNvSpPr>
            <a:spLocks/>
          </p:cNvSpPr>
          <p:nvPr/>
        </p:nvSpPr>
        <p:spPr bwMode="auto">
          <a:xfrm>
            <a:off x="288131" y="371475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  <a:sym typeface="Arial"/>
              </a:rPr>
              <a:t>$40,582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174C3-89AE-6243-4E5B-606C329B496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8131" y="1228725"/>
            <a:ext cx="8567738" cy="3028950"/>
          </a:xfrm>
        </p:spPr>
        <p:txBody>
          <a:bodyPr/>
          <a:lstStyle/>
          <a:p>
            <a:pPr marL="3429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Transportation can be an important component of any budget. Assuming a 5% interest rate over 60 months, that is over $750 every month if making minimum payments on the loan. Other costs to consider include gas, maintenance, and insurance. </a:t>
            </a:r>
          </a:p>
          <a:p>
            <a:pPr marL="3429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3429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Assuming your monthly income after taxes is $5,400, that is nearly 14% of your net income. 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81AA55-3673-F6FF-AB8C-335F66C63A77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Federal Reserve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1815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D0BB9-BBF7-991A-DED8-F95BD0724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4DF818-0582-5595-BD86-F8DE26FF3D7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10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52E181-68CE-26DA-CD0C-274BAE9DDD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ea typeface="Arial"/>
                <a:sym typeface="Arial"/>
              </a:rPr>
              <a:t>According to a Business Insider analysis of the Survey of Consumer Finances in 2022, what is the average age of millionaires?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021AF-0F54-E8AF-6168-0207175B679E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Business Insider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17012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1F4C7-4EBB-CA83-A39D-D4B71BC68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A907F78A-E731-9114-74F8-7C5AE579924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10 of 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64D42E-5CCD-40C3-AE12-9094EF040FD7}"/>
              </a:ext>
            </a:extLst>
          </p:cNvPr>
          <p:cNvSpPr>
            <a:spLocks/>
          </p:cNvSpPr>
          <p:nvPr/>
        </p:nvSpPr>
        <p:spPr bwMode="auto">
          <a:xfrm>
            <a:off x="288131" y="371475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  <a:sym typeface="Arial"/>
              </a:rPr>
              <a:t>61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9DC97B-B213-18F5-647C-E1752172BA6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81000" y="1228725"/>
            <a:ext cx="8567738" cy="302895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For most people, becoming a millionaire takes time. It is the culmination of making good decisions about income, savings, investing, and credit. 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8790AE-1239-1967-2DB7-6C10A82EA91D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Business Insider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6250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F0021-2E3D-88E3-BC3B-5D59060E749C}"/>
              </a:ext>
            </a:extLst>
          </p:cNvPr>
          <p:cNvSpPr>
            <a:spLocks noGrp="1"/>
          </p:cNvSpPr>
          <p:nvPr>
            <p:ph type="title" idx="4294967295"/>
          </p:nvPr>
        </p:nvSpPr>
        <p:spPr bwMode="auto">
          <a:xfrm>
            <a:off x="1409700" y="828675"/>
            <a:ext cx="6438900" cy="31242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25000"/>
              <a:buFont typeface="Arial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Game Time</a:t>
            </a:r>
          </a:p>
        </p:txBody>
      </p:sp>
    </p:spTree>
    <p:extLst>
      <p:ext uri="{BB962C8B-B14F-4D97-AF65-F5344CB8AC3E}">
        <p14:creationId xmlns:p14="http://schemas.microsoft.com/office/powerpoint/2010/main" val="1014064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6B1113-034C-E0B3-2169-35513786335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1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3274BD-F70A-835C-53A3-3F3FFCE110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ea typeface="Arial"/>
                <a:sym typeface="Arial"/>
              </a:rPr>
              <a:t>How much money did consumers report they lost due to fraud in 2025?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DF193C-B9C4-D2DB-A428-683365D41DD5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FTC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2396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8E534EB8-C187-7379-472A-9BC9B316212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1 of 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059A4D-CAE1-C14A-81F2-A342C6CB1319}"/>
              </a:ext>
            </a:extLst>
          </p:cNvPr>
          <p:cNvSpPr>
            <a:spLocks/>
          </p:cNvSpPr>
          <p:nvPr/>
        </p:nvSpPr>
        <p:spPr bwMode="auto">
          <a:xfrm>
            <a:off x="288131" y="371475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  <a:sym typeface="Arial"/>
              </a:rPr>
              <a:t>$</a:t>
            </a:r>
            <a:r>
              <a:rPr lang="en-US" sz="4000" b="1" dirty="0">
                <a:solidFill>
                  <a:schemeClr val="tx2"/>
                </a:solidFill>
                <a:latin typeface="+mj-lt"/>
                <a:ea typeface="+mj-ea"/>
                <a:cs typeface="Arial"/>
                <a:sym typeface="Arial"/>
              </a:rPr>
              <a:t>15.9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  <a:sym typeface="Arial"/>
              </a:rPr>
              <a:t> billion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C4659-53BE-27B1-238F-C798D0BB249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8131" y="1228725"/>
            <a:ext cx="8567738" cy="3028950"/>
          </a:xfr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/>
              </a:rPr>
              <a:t>In 2025, 3 million incidents of fraud were reported to the Federal Trade Commission.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/>
            </a:endParaRPr>
          </a:p>
          <a:p>
            <a:pPr marL="342900" lvl="0" indent="-3429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/>
              </a:rPr>
              <a:t>Scammers and fraudsters can contact you on social media or through calls, texts, and emails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/>
              </a:rPr>
              <a:t> The scams may include job opportunities, investments,  payment issues, or fake products.  While imposter scams are the most frequently reported type of scam, </a:t>
            </a:r>
            <a:r>
              <a:rPr lang="en-US" dirty="0"/>
              <a:t>investment scams account for approximately 50% of all reported financial losses.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/>
              </a:rPr>
              <a:t>It is important to protect your private information and be vigilant when talking to someone online or over the phone. 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E5C59E-1367-414F-6804-D37C308D2736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FTC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411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BA4B6-8137-A062-4395-5848D4989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EBEFCAA-0D5B-2380-BB2B-840A399E8DB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2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A5F61B-0E27-B1B1-30A5-2412A2EF33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ea typeface="Arial"/>
                <a:sym typeface="Arial"/>
              </a:rPr>
              <a:t>Assume you want at least $1 million in your bank account in 35 years. How much money would you have to contribute every month at 8% annual interest to reach your goal?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835C15-CFDD-8658-4F6E-6646D2099D11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Investor.gov Calculator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7670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1B319-2BA7-E4FA-3116-1E8F6CEFA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8EF5D80F-0697-4E66-C5CE-D7B682CABD4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2 of 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5139EE-EEE2-F9C3-3B47-785046E2979A}"/>
              </a:ext>
            </a:extLst>
          </p:cNvPr>
          <p:cNvSpPr>
            <a:spLocks/>
          </p:cNvSpPr>
          <p:nvPr/>
        </p:nvSpPr>
        <p:spPr bwMode="auto">
          <a:xfrm>
            <a:off x="284988" y="371475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90000"/>
              </a:lnSpc>
              <a:defRPr/>
            </a:pPr>
            <a:r>
              <a:rPr lang="en-US" sz="4000" b="1" dirty="0">
                <a:solidFill>
                  <a:schemeClr val="tx2"/>
                </a:solidFill>
                <a:latin typeface="+mj-lt"/>
                <a:ea typeface="+mj-ea"/>
                <a:cs typeface="Arial"/>
                <a:sym typeface="Arial"/>
              </a:rPr>
              <a:t>$435.94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210AC7-4342-7ADB-F95A-F77273EC63A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8131" y="1228725"/>
            <a:ext cx="8567738" cy="302895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This is due to the power of compound interest. </a:t>
            </a:r>
          </a:p>
          <a:p>
            <a:pPr marL="342900" indent="-20955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If you decided to save your money using methods that do not earn interest, you would need to save $2,380.95 per month to reach $1 million dollars in 35 years (and you would be a dollar short). </a:t>
            </a:r>
          </a:p>
          <a:p>
            <a:pPr marL="342900" indent="-20955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  <a:defRPr/>
            </a:pPr>
            <a:endParaRPr lang="en-US" dirty="0">
              <a:solidFill>
                <a:srgbClr val="00000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Differences in the interest rate can affect savings goals and plans. 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5B82BE-B355-DC6F-3E16-6A37A2C36B81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Investor.gov Calculator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1566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C1B33-7FD8-9969-2E28-CED64770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172C14-9B7C-C148-DE74-800BE2E2EC9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Question 3 of 10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293E68D-EC2B-8E2E-AE33-4D8280AA59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0" dirty="0">
                <a:solidFill>
                  <a:srgbClr val="000000"/>
                </a:solidFill>
                <a:ea typeface="Arial"/>
                <a:sym typeface="Arial"/>
              </a:rPr>
              <a:t>What was the homeownership rate in the United States in Q1 of 2026*?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6A5EA7-2387-2D74-8F9C-80D9018463CC}"/>
              </a:ext>
            </a:extLst>
          </p:cNvPr>
          <p:cNvSpPr txBox="1"/>
          <p:nvPr/>
        </p:nvSpPr>
        <p:spPr>
          <a:xfrm>
            <a:off x="1077897" y="3952875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*Homeownership refers to the percentage of homes that are owner-occupied. It includes households that owe mortgages. </a:t>
            </a:r>
          </a:p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U.S. Census</a:t>
            </a:r>
            <a:endParaRPr lang="en-US" sz="1100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3064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808C0-4C71-5A45-376E-42B240918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246BAD45-DE10-FDF8-19A3-7DEE56C6E64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3 of 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893EF4-6D08-7882-11E1-BCD649A73B6F}"/>
              </a:ext>
            </a:extLst>
          </p:cNvPr>
          <p:cNvSpPr>
            <a:spLocks/>
          </p:cNvSpPr>
          <p:nvPr/>
        </p:nvSpPr>
        <p:spPr bwMode="auto">
          <a:xfrm>
            <a:off x="288131" y="371475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90000"/>
              </a:lnSpc>
              <a:defRPr/>
            </a:pPr>
            <a:r>
              <a:rPr lang="en-US" sz="4000" b="1" dirty="0">
                <a:solidFill>
                  <a:schemeClr val="tx2"/>
                </a:solidFill>
                <a:latin typeface="+mj-lt"/>
                <a:ea typeface="+mj-ea"/>
                <a:cs typeface="Arial"/>
                <a:sym typeface="Arial"/>
              </a:rPr>
              <a:t>65.30%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3997EF-C2BA-2331-98E3-6D46CD8DB51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8131" y="1228725"/>
            <a:ext cx="8567738" cy="3028950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buSzPct val="100000"/>
              <a:defRPr/>
            </a:pPr>
            <a:r>
              <a:rPr lang="en-US" dirty="0">
                <a:solidFill>
                  <a:srgbClr val="000000"/>
                </a:solidFill>
              </a:rPr>
              <a:t>Homeownership is one path to financial success.  However, there are additional costs associated with home ownership such as property taxes and being financially responsible for home repairs. 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6B5226-F45D-826F-7F70-05AA14FF79CC}"/>
              </a:ext>
            </a:extLst>
          </p:cNvPr>
          <p:cNvSpPr txBox="1"/>
          <p:nvPr/>
        </p:nvSpPr>
        <p:spPr>
          <a:xfrm>
            <a:off x="0" y="443347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</a:pPr>
            <a:r>
              <a:rPr lang="en-US" sz="1600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Source: </a:t>
            </a:r>
            <a:r>
              <a:rPr lang="en-US" sz="1600" u="sng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U.S. Census</a:t>
            </a:r>
            <a:endParaRPr lang="en-US" sz="1600" dirty="0">
              <a:solidFill>
                <a:schemeClr val="dk1"/>
              </a:solidFill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2881290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RE 2025">
    <a:dk1>
      <a:srgbClr val="000000"/>
    </a:dk1>
    <a:lt1>
      <a:srgbClr val="FFFFFF"/>
    </a:lt1>
    <a:dk2>
      <a:srgbClr val="102E3C"/>
    </a:dk2>
    <a:lt2>
      <a:srgbClr val="EDF7FC"/>
    </a:lt2>
    <a:accent1>
      <a:srgbClr val="3B7E5F"/>
    </a:accent1>
    <a:accent2>
      <a:srgbClr val="4FA570"/>
    </a:accent2>
    <a:accent3>
      <a:srgbClr val="EFEA54"/>
    </a:accent3>
    <a:accent4>
      <a:srgbClr val="3C718F"/>
    </a:accent4>
    <a:accent5>
      <a:srgbClr val="DCEEF5"/>
    </a:accent5>
    <a:accent6>
      <a:srgbClr val="EAECE3"/>
    </a:accent6>
    <a:hlink>
      <a:srgbClr val="243B50"/>
    </a:hlink>
    <a:folHlink>
      <a:srgbClr val="50B0C1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customXml/itemProps3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4487</TotalTime>
  <Words>902</Words>
  <Application>Microsoft Office PowerPoint</Application>
  <PresentationFormat>On-screen Show (16:9)</PresentationFormat>
  <Paragraphs>97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Graphik Regular</vt:lpstr>
      <vt:lpstr>Lucida Grande</vt:lpstr>
      <vt:lpstr>Times</vt:lpstr>
      <vt:lpstr>Navy Footer</vt:lpstr>
      <vt:lpstr>Unlock Your Financial Future</vt:lpstr>
      <vt:lpstr>Essential Question</vt:lpstr>
      <vt:lpstr>Game Time</vt:lpstr>
      <vt:lpstr>Question 1 of 10</vt:lpstr>
      <vt:lpstr>Answer 1 of 10</vt:lpstr>
      <vt:lpstr>Question 2 of 10</vt:lpstr>
      <vt:lpstr>Answer 2 of 10</vt:lpstr>
      <vt:lpstr>Question 3 of 10</vt:lpstr>
      <vt:lpstr>Answer 3 of 10</vt:lpstr>
      <vt:lpstr>Question 4 of 10</vt:lpstr>
      <vt:lpstr>Answer 4 of 10</vt:lpstr>
      <vt:lpstr>Question 5 of 10</vt:lpstr>
      <vt:lpstr>Answer 5 of 10</vt:lpstr>
      <vt:lpstr>Question 6 of 10</vt:lpstr>
      <vt:lpstr>Answer 6 of 10</vt:lpstr>
      <vt:lpstr>Question 7 of 10</vt:lpstr>
      <vt:lpstr>Answer 7 of 10</vt:lpstr>
      <vt:lpstr>Question 8 of 10</vt:lpstr>
      <vt:lpstr>Answer 8 of 10</vt:lpstr>
      <vt:lpstr>Question 9 of 10</vt:lpstr>
      <vt:lpstr>Answer 9 of 10</vt:lpstr>
      <vt:lpstr>Question 10 of 10</vt:lpstr>
      <vt:lpstr>Answer 10 of 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43</cp:revision>
  <cp:lastPrinted>2017-03-29T14:58:18Z</cp:lastPrinted>
  <dcterms:created xsi:type="dcterms:W3CDTF">2023-09-21T18:22:14Z</dcterms:created>
  <dcterms:modified xsi:type="dcterms:W3CDTF">2026-07-03T16:38:02Z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