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9" r:id="rId2"/>
  </p:sldMasterIdLst>
  <p:notesMasterIdLst>
    <p:notesMasterId r:id="rId64"/>
  </p:notesMasterIdLst>
  <p:handoutMasterIdLst>
    <p:handoutMasterId r:id="rId65"/>
  </p:handoutMasterIdLst>
  <p:sldIdLst>
    <p:sldId id="360" r:id="rId3"/>
    <p:sldId id="361" r:id="rId4"/>
    <p:sldId id="332" r:id="rId5"/>
    <p:sldId id="261" r:id="rId6"/>
    <p:sldId id="347" r:id="rId7"/>
    <p:sldId id="259" r:id="rId8"/>
    <p:sldId id="348" r:id="rId9"/>
    <p:sldId id="260" r:id="rId10"/>
    <p:sldId id="367" r:id="rId11"/>
    <p:sldId id="377" r:id="rId12"/>
    <p:sldId id="380" r:id="rId13"/>
    <p:sldId id="376" r:id="rId14"/>
    <p:sldId id="381" r:id="rId15"/>
    <p:sldId id="382" r:id="rId16"/>
    <p:sldId id="369" r:id="rId17"/>
    <p:sldId id="370" r:id="rId18"/>
    <p:sldId id="383" r:id="rId19"/>
    <p:sldId id="372" r:id="rId20"/>
    <p:sldId id="373" r:id="rId21"/>
    <p:sldId id="375" r:id="rId22"/>
    <p:sldId id="368" r:id="rId23"/>
    <p:sldId id="356" r:id="rId24"/>
    <p:sldId id="357" r:id="rId25"/>
    <p:sldId id="358" r:id="rId26"/>
    <p:sldId id="366" r:id="rId27"/>
    <p:sldId id="365" r:id="rId28"/>
    <p:sldId id="384" r:id="rId29"/>
    <p:sldId id="385" r:id="rId30"/>
    <p:sldId id="362" r:id="rId31"/>
    <p:sldId id="258" r:id="rId32"/>
    <p:sldId id="363" r:id="rId33"/>
    <p:sldId id="320" r:id="rId34"/>
    <p:sldId id="274" r:id="rId35"/>
    <p:sldId id="271" r:id="rId36"/>
    <p:sldId id="338" r:id="rId37"/>
    <p:sldId id="268" r:id="rId38"/>
    <p:sldId id="269" r:id="rId39"/>
    <p:sldId id="270" r:id="rId40"/>
    <p:sldId id="342" r:id="rId41"/>
    <p:sldId id="273" r:id="rId42"/>
    <p:sldId id="353" r:id="rId43"/>
    <p:sldId id="344" r:id="rId44"/>
    <p:sldId id="359" r:id="rId45"/>
    <p:sldId id="278" r:id="rId46"/>
    <p:sldId id="343" r:id="rId47"/>
    <p:sldId id="386" r:id="rId48"/>
    <p:sldId id="387" r:id="rId49"/>
    <p:sldId id="388" r:id="rId50"/>
    <p:sldId id="389" r:id="rId51"/>
    <p:sldId id="364" r:id="rId52"/>
    <p:sldId id="293" r:id="rId53"/>
    <p:sldId id="294" r:id="rId54"/>
    <p:sldId id="292" r:id="rId55"/>
    <p:sldId id="321" r:id="rId56"/>
    <p:sldId id="336" r:id="rId57"/>
    <p:sldId id="302" r:id="rId58"/>
    <p:sldId id="303" r:id="rId59"/>
    <p:sldId id="304" r:id="rId60"/>
    <p:sldId id="345" r:id="rId61"/>
    <p:sldId id="390" r:id="rId62"/>
    <p:sldId id="391" r:id="rId63"/>
  </p:sldIdLst>
  <p:sldSz cx="9144000" cy="6858000" type="screen4x3"/>
  <p:notesSz cx="7010400" cy="92964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984807"/>
    <a:srgbClr val="899638"/>
    <a:srgbClr val="C4CF7F"/>
    <a:srgbClr val="AFC048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6703" autoAdjust="0"/>
  </p:normalViewPr>
  <p:slideViewPr>
    <p:cSldViewPr>
      <p:cViewPr varScale="1">
        <p:scale>
          <a:sx n="98" d="100"/>
          <a:sy n="98" d="100"/>
        </p:scale>
        <p:origin x="194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4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4jxs81\Desktop\Jackie%20Morgan\Tech%20Wkgrp\Classroom%20Economist\2013\Q4%202013\Compound%20Interest%20Scena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cap="all" baseline="0">
                <a:effectLst/>
              </a:rPr>
              <a:t>Years to Earn $1 Million by education Level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Potential Estimate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bevel/>
              </a:ln>
              <a:effectLst/>
            </c:spPr>
          </c:marker>
          <c:cat>
            <c:strRef>
              <c:f>Sheet1!$A$3:$A$10</c:f>
              <c:strCache>
                <c:ptCount val="8"/>
                <c:pt idx="0">
                  <c:v>Less than HS diploma $25,636</c:v>
                </c:pt>
                <c:pt idx="1">
                  <c:v>High school diploma $35,256</c:v>
                </c:pt>
                <c:pt idx="2">
                  <c:v>Some college, no degree $38,376</c:v>
                </c:pt>
                <c:pt idx="3">
                  <c:v>Associate's degree $41,496</c:v>
                </c:pt>
                <c:pt idx="4">
                  <c:v>Bachelor’s degree $59,124</c:v>
                </c:pt>
                <c:pt idx="5">
                  <c:v>Master’s degree $69,732</c:v>
                </c:pt>
                <c:pt idx="6">
                  <c:v>Professional degree $89,960</c:v>
                </c:pt>
                <c:pt idx="7">
                  <c:v>Doctoral degree $84,396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25</c:v>
                </c:pt>
                <c:pt idx="1">
                  <c:v>23</c:v>
                </c:pt>
                <c:pt idx="2">
                  <c:v>21</c:v>
                </c:pt>
                <c:pt idx="3">
                  <c:v>18</c:v>
                </c:pt>
                <c:pt idx="4">
                  <c:v>14</c:v>
                </c:pt>
                <c:pt idx="5">
                  <c:v>12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3C-4D66-8BED-8688C7FB5352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Sheet1!$A$3:$A$10</c:f>
              <c:strCache>
                <c:ptCount val="8"/>
                <c:pt idx="0">
                  <c:v>Less than HS diploma $25,636</c:v>
                </c:pt>
                <c:pt idx="1">
                  <c:v>High school diploma $35,256</c:v>
                </c:pt>
                <c:pt idx="2">
                  <c:v>Some college, no degree $38,376</c:v>
                </c:pt>
                <c:pt idx="3">
                  <c:v>Associate's degree $41,496</c:v>
                </c:pt>
                <c:pt idx="4">
                  <c:v>Bachelor’s degree $59,124</c:v>
                </c:pt>
                <c:pt idx="5">
                  <c:v>Master’s degree $69,732</c:v>
                </c:pt>
                <c:pt idx="6">
                  <c:v>Professional degree $89,960</c:v>
                </c:pt>
                <c:pt idx="7">
                  <c:v>Doctoral degree $84,396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39</c:v>
                </c:pt>
                <c:pt idx="1">
                  <c:v>28.4</c:v>
                </c:pt>
                <c:pt idx="2">
                  <c:v>26.1</c:v>
                </c:pt>
                <c:pt idx="3">
                  <c:v>24.1</c:v>
                </c:pt>
                <c:pt idx="4">
                  <c:v>16.899999999999999</c:v>
                </c:pt>
                <c:pt idx="5">
                  <c:v>14.3</c:v>
                </c:pt>
                <c:pt idx="6">
                  <c:v>11.1</c:v>
                </c:pt>
                <c:pt idx="7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3C-4D66-8BED-8688C7FB5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8711920"/>
        <c:axId val="-638704848"/>
      </c:lineChart>
      <c:catAx>
        <c:axId val="-63871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cap="all" baseline="0">
                    <a:effectLst/>
                    <a:latin typeface="+mn-lt"/>
                    <a:cs typeface="Arial" panose="020B0604020202020204" pitchFamily="34" charset="0"/>
                  </a:rPr>
                  <a:t>Level of education and 2015 Annual Median Salary</a:t>
                </a:r>
                <a:endParaRPr lang="en-US" sz="1000">
                  <a:effectLst/>
                  <a:latin typeface="+mn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704848"/>
        <c:crosses val="autoZero"/>
        <c:auto val="1"/>
        <c:lblAlgn val="ctr"/>
        <c:lblOffset val="100"/>
        <c:noMultiLvlLbl val="0"/>
      </c:catAx>
      <c:valAx>
        <c:axId val="-6387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cap="all" baseline="0">
                    <a:effectLst/>
                    <a:latin typeface="+mn-lt"/>
                    <a:cs typeface="Arial" panose="020B0604020202020204" pitchFamily="34" charset="0"/>
                  </a:rPr>
                  <a:t>Number of Years</a:t>
                </a:r>
                <a:endParaRPr lang="en-US" sz="1000">
                  <a:effectLst/>
                  <a:latin typeface="+mn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71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19550041249987"/>
          <c:y val="0.41166831599355425"/>
          <c:w val="0.19750901677691488"/>
          <c:h val="0.10501822508252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2408167877965"/>
          <c:y val="3.5010503923524373E-2"/>
          <c:w val="0.85577591832122035"/>
          <c:h val="0.73494231668888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16 years and over</c:v>
                </c:pt>
              </c:strCache>
            </c:strRef>
          </c:tx>
          <c:spPr>
            <a:gradFill>
              <a:gsLst>
                <a:gs pos="0">
                  <a:srgbClr val="4F81BD">
                    <a:shade val="51000"/>
                    <a:satMod val="130000"/>
                  </a:srgbClr>
                </a:gs>
                <a:gs pos="39000">
                  <a:srgbClr val="4F81BD">
                    <a:shade val="93000"/>
                    <a:satMod val="130000"/>
                  </a:srgbClr>
                </a:gs>
                <a:gs pos="95000">
                  <a:srgbClr val="4F81BD">
                    <a:shade val="94000"/>
                    <a:satMod val="135000"/>
                    <a:alpha val="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D6-4DD5-B73D-D2F2AA6EA66A}"/>
              </c:ext>
            </c:extLst>
          </c:dPt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6</c:v>
                </c:pt>
                <c:pt idx="1">
                  <c:v>5.5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5.8</c:v>
                </c:pt>
                <c:pt idx="6">
                  <c:v>9.3000000000000007</c:v>
                </c:pt>
                <c:pt idx="7">
                  <c:v>9.6</c:v>
                </c:pt>
                <c:pt idx="8">
                  <c:v>8.9</c:v>
                </c:pt>
                <c:pt idx="9">
                  <c:v>8.1</c:v>
                </c:pt>
                <c:pt idx="10">
                  <c:v>7.4</c:v>
                </c:pt>
                <c:pt idx="11">
                  <c:v>6.7</c:v>
                </c:pt>
                <c:pt idx="1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6-4DD5-B73D-D2F2AA6EA6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16 to 19 years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morning" dir="t"/>
            </a:scene3d>
            <a:sp3d prstMaterial="metal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17.399999999999999</c:v>
                </c:pt>
                <c:pt idx="1">
                  <c:v>17</c:v>
                </c:pt>
                <c:pt idx="2">
                  <c:v>16.5</c:v>
                </c:pt>
                <c:pt idx="3">
                  <c:v>15.3</c:v>
                </c:pt>
                <c:pt idx="4">
                  <c:v>15.7</c:v>
                </c:pt>
                <c:pt idx="5">
                  <c:v>18.7</c:v>
                </c:pt>
                <c:pt idx="6">
                  <c:v>24.3</c:v>
                </c:pt>
                <c:pt idx="7">
                  <c:v>25.8</c:v>
                </c:pt>
                <c:pt idx="8">
                  <c:v>24.4</c:v>
                </c:pt>
                <c:pt idx="9">
                  <c:v>24</c:v>
                </c:pt>
                <c:pt idx="10">
                  <c:v>22.3</c:v>
                </c:pt>
                <c:pt idx="11">
                  <c:v>19.5</c:v>
                </c:pt>
                <c:pt idx="1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D6-4DD5-B73D-D2F2AA6EA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05784784"/>
        <c:axId val="-1305784240"/>
        <c:axId val="0"/>
      </c:bar3DChart>
      <c:catAx>
        <c:axId val="-13057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5784240"/>
        <c:crosses val="autoZero"/>
        <c:auto val="1"/>
        <c:lblAlgn val="ctr"/>
        <c:lblOffset val="100"/>
        <c:noMultiLvlLbl val="0"/>
      </c:catAx>
      <c:valAx>
        <c:axId val="-1305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Average Unemployment Rate</a:t>
                </a:r>
              </a:p>
            </c:rich>
          </c:tx>
          <c:layout>
            <c:manualLayout>
              <c:xMode val="edge"/>
              <c:yMode val="edge"/>
              <c:x val="6.7403896787783038E-2"/>
              <c:y val="0.17442801133801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5784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</a:t>
            </a:r>
            <a:r>
              <a:rPr lang="en-US" baseline="0" dirty="0"/>
              <a:t> of $1,000 Deposit  </a:t>
            </a:r>
            <a:r>
              <a:rPr lang="en-US" dirty="0"/>
              <a:t>at Varying</a:t>
            </a:r>
            <a:r>
              <a:rPr lang="en-US" baseline="0" dirty="0"/>
              <a:t> Compounding Intervals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Compounded Yearly
(Total Interest = $276)</c:v>
                </c:pt>
              </c:strCache>
            </c:strRef>
          </c:tx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1050</c:v>
                </c:pt>
                <c:pt idx="1">
                  <c:v>1103</c:v>
                </c:pt>
                <c:pt idx="2">
                  <c:v>1158</c:v>
                </c:pt>
                <c:pt idx="3">
                  <c:v>1216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7-40A7-805A-20EA6B5D38E4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Compounded Monthly 
(Total Interest = $283)</c:v>
                </c:pt>
              </c:strCache>
            </c:strRef>
          </c:tx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1051</c:v>
                </c:pt>
                <c:pt idx="1">
                  <c:v>1105</c:v>
                </c:pt>
                <c:pt idx="2">
                  <c:v>1161</c:v>
                </c:pt>
                <c:pt idx="3">
                  <c:v>1221</c:v>
                </c:pt>
                <c:pt idx="4">
                  <c:v>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7-40A7-805A-20EA6B5D38E4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Compounded Daily 
(Total Interest = $284)</c:v>
                </c:pt>
              </c:strCache>
            </c:strRef>
          </c:tx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1051</c:v>
                </c:pt>
                <c:pt idx="1">
                  <c:v>1105</c:v>
                </c:pt>
                <c:pt idx="2">
                  <c:v>1162</c:v>
                </c:pt>
                <c:pt idx="3">
                  <c:v>1221</c:v>
                </c:pt>
                <c:pt idx="4">
                  <c:v>1284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7-40A7-805A-20EA6B5D3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46922000"/>
        <c:axId val="-646921456"/>
      </c:barChart>
      <c:catAx>
        <c:axId val="-646922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646921456"/>
        <c:crosses val="autoZero"/>
        <c:auto val="1"/>
        <c:lblAlgn val="ctr"/>
        <c:lblOffset val="100"/>
        <c:noMultiLvlLbl val="0"/>
      </c:catAx>
      <c:valAx>
        <c:axId val="-646921456"/>
        <c:scaling>
          <c:orientation val="minMax"/>
          <c:min val="1000"/>
        </c:scaling>
        <c:delete val="0"/>
        <c:axPos val="b"/>
        <c:majorGridlines/>
        <c:numFmt formatCode="&quot;$&quot;#,##0" sourceLinked="0"/>
        <c:majorTickMark val="out"/>
        <c:minorTickMark val="none"/>
        <c:tickLblPos val="nextTo"/>
        <c:crossAx val="-64692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69241483300295"/>
          <c:y val="0.26620854537600702"/>
          <c:w val="0.25461225142898802"/>
          <c:h val="0.42626065573807997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D9FB-D9EC-AF4D-8BBA-B711FAB8C8AF}" type="datetime1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FD8F-C13A-A140-9E1E-8887D696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F9357-0404-E443-AF3F-F1653CC8A164}" type="datetime1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E5EF-A5BE-4600-A1C0-B8A4AB7E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23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01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4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3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6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255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6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59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930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87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675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50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120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50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582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619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60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342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869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73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3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194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5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94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46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50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0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56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31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B252F-C7B1-4F5D-9474-A0F86443B74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B901-83C0-4EC9-8FC4-2B5CE0D916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</a:p>
          <a:p>
            <a:r>
              <a:rPr lang="en-US" dirty="0"/>
              <a:t>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/>
              <a:t>1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0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700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entur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bg1"/>
          </a:solidFill>
          <a:latin typeface="Centur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9" r:id="rId18"/>
    <p:sldLayoutId id="2147483701" r:id="rId19"/>
    <p:sldLayoutId id="2147483702" r:id="rId20"/>
  </p:sldLayoutIdLst>
  <p:hf hdr="0" ftr="0" dt="0"/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pay-for-college/college-costs/college-costs-faq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finance.gov/paying-for-colleg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collegenavigator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calculators/loanpayments.p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KXvC-CVO1Mk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6.wdp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5.wdp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19205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Back to School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Part 1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Human Capital and Employment</a:t>
            </a:r>
          </a:p>
        </p:txBody>
      </p:sp>
    </p:spTree>
    <p:extLst>
      <p:ext uri="{BB962C8B-B14F-4D97-AF65-F5344CB8AC3E}">
        <p14:creationId xmlns:p14="http://schemas.microsoft.com/office/powerpoint/2010/main" val="39601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In </a:t>
            </a:r>
            <a:r>
              <a:rPr lang="en-US" sz="3200" dirty="0">
                <a:solidFill>
                  <a:srgbClr val="009AE1"/>
                </a:solidFill>
                <a:effectLst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695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/>
              <a:t>Human capital is the </a:t>
            </a:r>
            <a:r>
              <a:rPr lang="en-US" sz="2200" cap="none" dirty="0">
                <a:ea typeface="ＭＳ Ｐゴシック"/>
                <a:cs typeface="ＭＳ Ｐゴシック"/>
              </a:rPr>
              <a:t>knowledge, talent, and skills that people possess.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200" cap="none" dirty="0">
              <a:ea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/>
              <a:t>Education can increase human capital and earning potential as well as decrease unemployment risk.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10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1315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please visit www. frbatlanta.org/education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11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22529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Back to School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Part 2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EVALUATING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POSTSECONDARY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1867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33400"/>
            <a:ext cx="7367620" cy="861774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Lesson</a:t>
            </a:r>
            <a:r>
              <a:rPr lang="es-ES" dirty="0">
                <a:solidFill>
                  <a:schemeClr val="tx1"/>
                </a:solidFill>
              </a:rPr>
              <a:t> 4: Back to </a:t>
            </a:r>
            <a:r>
              <a:rPr lang="es-ES" dirty="0" err="1">
                <a:solidFill>
                  <a:schemeClr val="tx1"/>
                </a:solidFill>
              </a:rPr>
              <a:t>School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err="1"/>
              <a:t>Part</a:t>
            </a:r>
            <a:r>
              <a:rPr lang="es-ES" dirty="0"/>
              <a:t> 2: </a:t>
            </a:r>
            <a:r>
              <a:rPr lang="es-ES" dirty="0" err="1"/>
              <a:t>evaluating</a:t>
            </a:r>
            <a:r>
              <a:rPr lang="es-ES" dirty="0"/>
              <a:t> </a:t>
            </a:r>
            <a:r>
              <a:rPr lang="es-ES" dirty="0" err="1"/>
              <a:t>postsecondary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1952" y="2667000"/>
            <a:ext cx="8305800" cy="1079783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16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6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Evaluate the opportunities and expenses associated with postsecondary education.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Explain and use the vocabulary associated with postsecondary education, 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Identify postsecondary institutions that offer specific programs of study.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13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5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855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14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920000" cy="2362185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err="1">
                <a:solidFill>
                  <a:schemeClr val="bg1"/>
                </a:solidFill>
                <a:effectLst/>
              </a:rPr>
              <a:t>evaluating</a:t>
            </a:r>
            <a:r>
              <a:rPr lang="es-ES" sz="5400" dirty="0">
                <a:solidFill>
                  <a:schemeClr val="bg1"/>
                </a:solidFill>
                <a:effectLst/>
              </a:rPr>
              <a:t> </a:t>
            </a:r>
            <a:br>
              <a:rPr lang="es-ES" sz="5400" dirty="0">
                <a:solidFill>
                  <a:schemeClr val="bg1"/>
                </a:solidFill>
                <a:effectLst/>
              </a:rPr>
            </a:br>
            <a:r>
              <a:rPr lang="es-ES" sz="5400" dirty="0" err="1">
                <a:solidFill>
                  <a:srgbClr val="000000"/>
                </a:solidFill>
                <a:effectLst/>
              </a:rPr>
              <a:t>postsecondary</a:t>
            </a:r>
            <a:r>
              <a:rPr lang="es-ES" sz="5400" dirty="0">
                <a:solidFill>
                  <a:schemeClr val="bg1"/>
                </a:solidFill>
                <a:effectLst/>
              </a:rPr>
              <a:t> </a:t>
            </a:r>
            <a:br>
              <a:rPr lang="es-ES" sz="5400" dirty="0">
                <a:effectLst/>
              </a:rPr>
            </a:br>
            <a:r>
              <a:rPr lang="es-ES" sz="5400" dirty="0" err="1">
                <a:solidFill>
                  <a:schemeClr val="bg1"/>
                </a:solidFill>
                <a:effectLst/>
              </a:rPr>
              <a:t>Opportunities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0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>
                <a:effectLst/>
                <a:ea typeface="ＭＳ Ｐゴシック" pitchFamily="34" charset="-128"/>
              </a:rPr>
              <a:t>Education Pays… </a:t>
            </a:r>
            <a:r>
              <a:rPr lang="en-US" sz="3200" dirty="0">
                <a:solidFill>
                  <a:srgbClr val="009AE1"/>
                </a:solidFill>
                <a:effectLst/>
                <a:ea typeface="ＭＳ Ｐゴシック" pitchFamily="34" charset="-128"/>
              </a:rPr>
              <a:t>But It Also Costs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5486401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$10,556 = Average yearly tuition and fees at a public four-year college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$10,556 x 4 years = $42,224 total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69 percent of college seniors graduated with debt from student loans.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The average debt load was $28,950.</a:t>
            </a:r>
          </a:p>
          <a:p>
            <a:endParaRPr lang="en-US" dirty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endParaRPr lang="en-US" dirty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None/>
            </a:pPr>
            <a:endParaRPr lang="en-US" dirty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endParaRPr lang="en-US" dirty="0">
              <a:solidFill>
                <a:srgbClr val="40404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77000" y="2057400"/>
            <a:ext cx="2340841" cy="25447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A4991-BD00-7245-9E69-760B76A716BB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ea typeface="ＭＳ Ｐゴシック"/>
                <a:cs typeface="Arial"/>
              </a:rPr>
              <a:t>Sources: College Costs FAQ (College Board, 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bigfuture.collegeboard.org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/pay-for-college/college-costs/college-costs-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faqs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) and the Project on Student Debt (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projectonstudentdebt.org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/</a:t>
            </a:r>
            <a:r>
              <a:rPr lang="en-US" sz="1200" dirty="0" err="1">
                <a:latin typeface="Arial"/>
                <a:ea typeface="ＭＳ Ｐゴシック"/>
                <a:cs typeface="Arial"/>
              </a:rPr>
              <a:t>state_by_state-data.php</a:t>
            </a:r>
            <a:r>
              <a:rPr lang="en-US" sz="1200" dirty="0">
                <a:latin typeface="Arial"/>
                <a:ea typeface="ＭＳ Ｐゴシック"/>
                <a:cs typeface="Arial"/>
              </a:rPr>
              <a:t>)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6510331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>
                <a:effectLst/>
                <a:ea typeface="ＭＳ Ｐゴシック" pitchFamily="34" charset="-128"/>
              </a:rPr>
              <a:t>Student Loan </a:t>
            </a:r>
            <a:r>
              <a:rPr lang="en-US" sz="3200" dirty="0">
                <a:solidFill>
                  <a:srgbClr val="009AE1"/>
                </a:solidFill>
                <a:effectLst/>
                <a:ea typeface="ＭＳ Ｐゴシック" pitchFamily="34" charset="-128"/>
              </a:rPr>
              <a:t>Rule of Thumb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805274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Centur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A suggestion: Don’t borrow more money for all the years of your postsecondary education than you anticipate making in your first year of employment.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For a public relations manager: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Requirement: Bachelor’s degree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Starting salary: $40,862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+mn-lt"/>
                <a:ea typeface="ＭＳ Ｐゴシック"/>
                <a:cs typeface="ＭＳ Ｐゴシック"/>
              </a:rPr>
              <a:t>Median salary: $101,510</a:t>
            </a:r>
          </a:p>
          <a:p>
            <a:endParaRPr lang="en-US" dirty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endParaRPr lang="en-US" dirty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pPr>
              <a:buFont typeface="Arial" pitchFamily="34" charset="0"/>
              <a:buNone/>
            </a:pPr>
            <a:endParaRPr lang="en-US" dirty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  <a:p>
            <a:endParaRPr lang="en-US" dirty="0">
              <a:solidFill>
                <a:srgbClr val="404040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875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/>
            <a:r>
              <a:rPr lang="en-US" sz="1400" dirty="0">
                <a:solidFill>
                  <a:schemeClr val="bg1"/>
                </a:solidFill>
                <a:latin typeface="Trebuchet MS" pitchFamily="34" charset="0"/>
              </a:rPr>
              <a:t>Sources: Bureau of Labor Statistics Occupational Outlook Handbook (www.bls.gov/ooh/)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10426" b="6890"/>
          <a:stretch/>
        </p:blipFill>
        <p:spPr>
          <a:xfrm rot="5400000">
            <a:off x="7051040" y="4150360"/>
            <a:ext cx="1447980" cy="2443661"/>
          </a:xfrm>
          <a:prstGeom prst="rect">
            <a:avLst/>
          </a:prstGeom>
        </p:spPr>
      </p:pic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A05F3-E693-5C40-A3F6-33C1C80F0646}" type="slidenum">
              <a:rPr lang="es-ES" smtClean="0"/>
              <a:t>16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6291505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</a:rPr>
              <a:t>Paying for College: </a:t>
            </a:r>
            <a:r>
              <a:rPr lang="en-US" sz="3200" dirty="0">
                <a:solidFill>
                  <a:srgbClr val="009AE1"/>
                </a:solidFill>
                <a:effectLst/>
              </a:rPr>
              <a:t>Do Your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4343400" cy="3029462"/>
          </a:xfrm>
        </p:spPr>
        <p:txBody>
          <a:bodyPr/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Scholarships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Grants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Work study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Savings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Student loans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>
            <a:off x="5562600" y="2057400"/>
            <a:ext cx="2743200" cy="33710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84B1FB-9535-054D-A958-0C05D49406D0}" type="slidenum">
              <a:rPr lang="es-ES" smtClean="0"/>
              <a:t>17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91369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</a:rPr>
              <a:t>Planning for </a:t>
            </a:r>
            <a:r>
              <a:rPr lang="en-US" sz="3200" dirty="0">
                <a:solidFill>
                  <a:srgbClr val="009AE1"/>
                </a:solidFill>
                <a:effectLst/>
              </a:rPr>
              <a:t>Postsecondary </a:t>
            </a:r>
            <a:r>
              <a:rPr lang="en-US" sz="3200" dirty="0">
                <a:effectLst/>
              </a:rPr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629400" cy="3029462"/>
          </a:xfrm>
        </p:spPr>
        <p:txBody>
          <a:bodyPr/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Complete an interest inventory.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Identify career goals.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Research postsecondary options.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Research the application process.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cap="none" dirty="0">
                <a:solidFill>
                  <a:srgbClr val="404040"/>
                </a:solidFill>
              </a:rPr>
              <a:t>Research strategies to finance your education.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561157" cy="1865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003C7F-9D73-3141-AFA9-612F0292C0F7}" type="slidenum">
              <a:rPr lang="es-ES" smtClean="0"/>
              <a:t>18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01312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020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</a:rPr>
              <a:t>Activity: Evaluating Postsecondary </a:t>
            </a:r>
            <a:r>
              <a:rPr lang="en-US" sz="3200" dirty="0">
                <a:solidFill>
                  <a:srgbClr val="009AE1"/>
                </a:solidFill>
                <a:effectLst/>
              </a:rPr>
              <a:t>Opportunities and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Scenario: </a:t>
            </a:r>
            <a:r>
              <a:rPr lang="en-US" sz="2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exploring options for attending college next year to obtain a bachelor’s degree for your chosen career (see the career card).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is a major factor in your decision.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Scholarships, together with help from your </a:t>
            </a:r>
            <a:b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parents, will cover half the expenses.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pay for the other half with student loans.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attend school in your home state.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not yet decided whether to live on </a:t>
            </a:r>
            <a:b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off campus.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f4jxs81\AppData\Local\Microsoft\Windows\Temporary Internet Files\Content.IE5\V3N01K61\MP900448426[1]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657680" cy="33528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38C3D-8AB7-634F-8771-F35DD405E32B}" type="slidenum">
              <a:rPr lang="es-ES" smtClean="0"/>
              <a:t>19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99945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95400" y="533400"/>
            <a:ext cx="6553200" cy="861774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Lesson</a:t>
            </a:r>
            <a:r>
              <a:rPr lang="es-ES" dirty="0">
                <a:solidFill>
                  <a:schemeClr val="tx1"/>
                </a:solidFill>
              </a:rPr>
              <a:t> 4: Back to </a:t>
            </a:r>
            <a:r>
              <a:rPr lang="es-ES" dirty="0" err="1">
                <a:solidFill>
                  <a:schemeClr val="tx1"/>
                </a:solidFill>
              </a:rPr>
              <a:t>School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err="1"/>
              <a:t>Part</a:t>
            </a:r>
            <a:r>
              <a:rPr lang="es-ES" dirty="0"/>
              <a:t> 1: HUMAN CAPITAL AND EMPLOYMENT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1952" y="2667000"/>
            <a:ext cx="8305800" cy="1079783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16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6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Assess their current and future human capital.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Analyze graphs and charts related to education.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Understand the relationship between human capital and income.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2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99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0" y="1676400"/>
            <a:ext cx="762000" cy="609600"/>
          </a:xfrm>
          <a:prstGeom prst="dec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3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59FF45-4E21-5F40-B7EA-2985398A3E89}" type="slidenum">
              <a:rPr lang="es-ES" smtClean="0"/>
              <a:t>20</a:t>
            </a:fld>
            <a:endParaRPr lang="en-US" dirty="0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82" y="440936"/>
            <a:ext cx="6367246" cy="55946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239000" y="1143000"/>
            <a:ext cx="442474" cy="423613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436363" y="4114800"/>
            <a:ext cx="442474" cy="423613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779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F90A95-62EE-0444-B862-FB038968AAE2}" type="slidenum">
              <a:rPr lang="es-ES" smtClean="0"/>
              <a:t>21</a:t>
            </a:fld>
            <a:endParaRPr lang="en-US" dirty="0"/>
          </a:p>
        </p:txBody>
      </p:sp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2" y="660269"/>
            <a:ext cx="6902985" cy="53595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47800" y="1099265"/>
            <a:ext cx="4860968" cy="1186735"/>
            <a:chOff x="1447800" y="1099265"/>
            <a:chExt cx="4860968" cy="1186735"/>
          </a:xfrm>
        </p:grpSpPr>
        <p:sp>
          <p:nvSpPr>
            <p:cNvPr id="10" name="Decagon 9"/>
            <p:cNvSpPr/>
            <p:nvPr/>
          </p:nvSpPr>
          <p:spPr>
            <a:xfrm>
              <a:off x="4572000" y="1676400"/>
              <a:ext cx="762000" cy="609600"/>
            </a:xfrm>
            <a:prstGeom prst="decagon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342900" indent="-342900" algn="ctr">
                <a:spcAft>
                  <a:spcPts val="1200"/>
                </a:spcAft>
                <a:buFontTx/>
                <a:buChar char="•"/>
              </a:pPr>
              <a:endParaRPr lang="en-US" sz="2400" dirty="0">
                <a:solidFill>
                  <a:schemeClr val="bg1"/>
                </a:solidFill>
                <a:latin typeface="Century" pitchFamily="18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1101893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886200" y="1101893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109926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851568" y="109926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60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0" y="1676400"/>
            <a:ext cx="762000" cy="609600"/>
          </a:xfrm>
          <a:prstGeom prst="dec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57200"/>
            <a:ext cx="7925896" cy="5564895"/>
            <a:chOff x="533400" y="457200"/>
            <a:chExt cx="7925896" cy="5564895"/>
          </a:xfrm>
        </p:grpSpPr>
        <p:pic>
          <p:nvPicPr>
            <p:cNvPr id="2" name="Picture 1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89"/>
            <a:stretch/>
          </p:blipFill>
          <p:spPr>
            <a:xfrm>
              <a:off x="609600" y="457200"/>
              <a:ext cx="7849696" cy="556489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33400" y="1847827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25262" y="2667000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56847" y="3163307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025654"/>
              <a:ext cx="4238625" cy="37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6324600" y="2368062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85094" y="4399244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462471" y="75698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49FDF5-DF87-F24B-AB3A-7A50307C33CC}" type="slidenum">
              <a:rPr lang="es-ES" smtClean="0"/>
              <a:t>22</a:t>
            </a:fld>
            <a:endParaRPr lang="en-US" dirty="0"/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81353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ptagon 8"/>
          <p:cNvSpPr/>
          <p:nvPr/>
        </p:nvSpPr>
        <p:spPr>
          <a:xfrm>
            <a:off x="-1676400" y="1219200"/>
            <a:ext cx="914400" cy="914400"/>
          </a:xfrm>
          <a:prstGeom prst="hept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0" y="1676400"/>
            <a:ext cx="762000" cy="609600"/>
          </a:xfrm>
          <a:prstGeom prst="decagon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6635" y="76200"/>
            <a:ext cx="4247077" cy="5651399"/>
            <a:chOff x="2376635" y="76200"/>
            <a:chExt cx="4247077" cy="5651399"/>
          </a:xfrm>
        </p:grpSpPr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16" b="4005"/>
            <a:stretch/>
          </p:blipFill>
          <p:spPr>
            <a:xfrm>
              <a:off x="2376635" y="76200"/>
              <a:ext cx="4247077" cy="560498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5105181" y="3419115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116904" y="5294807"/>
              <a:ext cx="457200" cy="432792"/>
            </a:xfrm>
            <a:prstGeom prst="ellipse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438C0D-7C95-834C-BB88-553BEED80A3B}" type="slidenum">
              <a:rPr lang="es-ES" smtClean="0"/>
              <a:t>23</a:t>
            </a:fld>
            <a:endParaRPr lang="en-US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49816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</a:rPr>
              <a:t>Activity: </a:t>
            </a:r>
            <a:r>
              <a:rPr lang="en-US" sz="3200" dirty="0">
                <a:solidFill>
                  <a:srgbClr val="009AE1"/>
                </a:solidFill>
                <a:effectLst/>
              </a:rPr>
              <a:t>Evaluating Postsecondary Opportunities </a:t>
            </a:r>
            <a:r>
              <a:rPr lang="en-US" sz="3200" dirty="0">
                <a:effectLst/>
              </a:rPr>
              <a:t>and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4999"/>
            <a:ext cx="5638800" cy="445250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b="1" cap="none" dirty="0"/>
              <a:t>DEBRIEFING</a:t>
            </a:r>
            <a:endParaRPr lang="en-US" sz="2000" cap="none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/>
              <a:t>What career option did you evaluate?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/>
              <a:t>What school was selected as the best alternative for this career and why?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/>
              <a:t>What is the opportunity cost of this decision?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/>
              <a:t>Will the entry-level salary support the estimated student loan payment?  Why or why not?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/>
              <a:t>What are some strategies to reduce the amount borrowed to finance postsecondary education?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0"/>
            <a:ext cx="2492202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F25E8-A15C-0C46-B1E5-5D14AAEF09D1}" type="slidenum">
              <a:rPr lang="es-ES" smtClean="0"/>
              <a:t>24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61518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In </a:t>
            </a:r>
            <a:r>
              <a:rPr lang="en-US" sz="3200" dirty="0">
                <a:solidFill>
                  <a:srgbClr val="009AE1"/>
                </a:solidFill>
                <a:effectLst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695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/>
              <a:t>Planning for postsecondary education includes considering career goals, postsecondary options,  financing strategies, and necessary documentation.</a:t>
            </a:r>
          </a:p>
          <a:p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25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0401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please visit www. frbatlanta.org/education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26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6801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Back to School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1B8C2BF-8BA3-5646-4089-AD2BF7D26E28}"/>
              </a:ext>
            </a:extLst>
          </p:cNvPr>
          <p:cNvSpPr txBox="1">
            <a:spLocks/>
          </p:cNvSpPr>
          <p:nvPr/>
        </p:nvSpPr>
        <p:spPr>
          <a:xfrm>
            <a:off x="6172200" y="3276600"/>
            <a:ext cx="2640293" cy="15881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Back to School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Part 3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BUDGETING BASICS</a:t>
            </a:r>
          </a:p>
        </p:txBody>
      </p:sp>
    </p:spTree>
    <p:extLst>
      <p:ext uri="{BB962C8B-B14F-4D97-AF65-F5344CB8AC3E}">
        <p14:creationId xmlns:p14="http://schemas.microsoft.com/office/powerpoint/2010/main" val="2043261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0" y="838200"/>
            <a:ext cx="5544269" cy="359928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Lesson</a:t>
            </a:r>
            <a:r>
              <a:rPr lang="es-ES" dirty="0">
                <a:solidFill>
                  <a:schemeClr val="tx1"/>
                </a:solidFill>
              </a:rPr>
              <a:t> 4: Back </a:t>
            </a:r>
            <a:r>
              <a:rPr lang="es-ES" dirty="0" err="1">
                <a:solidFill>
                  <a:schemeClr val="tx1"/>
                </a:solidFill>
              </a:rPr>
              <a:t>to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9067800" cy="1836400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28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28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algn="l">
              <a:spcAft>
                <a:spcPts val="492"/>
              </a:spcAft>
            </a:pPr>
            <a:endParaRPr lang="en-US" sz="2800" dirty="0">
              <a:solidFill>
                <a:srgbClr val="010000"/>
              </a:solidFill>
              <a:cs typeface="Arial"/>
            </a:endParaRPr>
          </a:p>
          <a:p>
            <a:pPr marL="228600" lvl="0" indent="-228600" algn="l">
              <a:buFont typeface="+mj-lt"/>
              <a:buAutoNum type="arabicPeriod"/>
            </a:pPr>
            <a:r>
              <a:rPr lang="en-US" sz="2400" dirty="0"/>
              <a:t>Explain and use the vocabulary associated with budgeting.</a:t>
            </a:r>
          </a:p>
          <a:p>
            <a:pPr marL="228600" lvl="0" indent="-228600" algn="l">
              <a:buFont typeface="+mj-lt"/>
              <a:buAutoNum type="arabicPeriod"/>
            </a:pPr>
            <a:endParaRPr lang="en-US" sz="2400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2400" dirty="0"/>
              <a:t>Identify the purpose of a budget.</a:t>
            </a:r>
          </a:p>
          <a:p>
            <a:pPr marL="228600" lvl="0" indent="-228600" algn="l">
              <a:buFont typeface="+mj-lt"/>
              <a:buAutoNum type="arabicPeriod"/>
            </a:pPr>
            <a:endParaRPr lang="en-US" sz="2400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2400" dirty="0"/>
              <a:t>Implement the budgeting steps.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28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71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laceholder 1">
            <a:hlinkClick r:id="rId2"/>
          </p:cNvPr>
          <p:cNvPicPr>
            <a:picLocks noGrp="1" noChangeAspect="1"/>
          </p:cNvPicPr>
          <p:nvPr>
            <p:ph type="media" sz="quarter" idx="39"/>
          </p:nvPr>
        </p:nvPicPr>
        <p:blipFill>
          <a:blip r:embed="rId3"/>
          <a:srcRect t="9910" b="9910"/>
          <a:stretch>
            <a:fillRect/>
          </a:stretch>
        </p:blipFill>
        <p:spPr>
          <a:xfrm>
            <a:off x="1981200" y="2133600"/>
            <a:ext cx="5165725" cy="2905125"/>
          </a:xfrm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665994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s-ES" sz="3200" dirty="0"/>
              <a:t>Back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009AE1"/>
                </a:solidFill>
              </a:rPr>
              <a:t>School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107200" y="6291851"/>
            <a:ext cx="349640" cy="246542"/>
          </a:xfrm>
        </p:spPr>
        <p:txBody>
          <a:bodyPr/>
          <a:lstStyle/>
          <a:p>
            <a:r>
              <a:rPr lang="es-ES"/>
              <a:t>5</a:t>
            </a: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2130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6164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3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920000" cy="1605568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>
                <a:solidFill>
                  <a:schemeClr val="bg1"/>
                </a:solidFill>
                <a:effectLst/>
              </a:rPr>
              <a:t>Human CAPITAL</a:t>
            </a:r>
            <a:br>
              <a:rPr lang="es-ES" sz="5400" dirty="0">
                <a:effectLst/>
              </a:rPr>
            </a:br>
            <a:r>
              <a:rPr lang="es-ES" sz="5400" dirty="0">
                <a:solidFill>
                  <a:schemeClr val="tx1"/>
                </a:solidFill>
                <a:effectLst/>
              </a:rPr>
              <a:t>AND</a:t>
            </a:r>
            <a:r>
              <a:rPr lang="es-ES" sz="5400" dirty="0">
                <a:effectLst/>
              </a:rPr>
              <a:t> </a:t>
            </a:r>
            <a:r>
              <a:rPr lang="es-ES" sz="5400" dirty="0" err="1">
                <a:solidFill>
                  <a:schemeClr val="bg1"/>
                </a:solidFill>
                <a:effectLst/>
              </a:rPr>
              <a:t>Employment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84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spc="-150" dirty="0">
                <a:solidFill>
                  <a:schemeClr val="tx2"/>
                </a:solidFill>
                <a:effectLst/>
                <a:latin typeface="Arial"/>
                <a:cs typeface="Arial"/>
              </a:rPr>
              <a:t>ASSESSING THE IMPACT OF </a:t>
            </a:r>
            <a:r>
              <a:rPr lang="en-US" sz="3200" b="1" spc="-150" dirty="0">
                <a:solidFill>
                  <a:srgbClr val="009AE1"/>
                </a:solidFill>
                <a:effectLst/>
                <a:latin typeface="Arial"/>
                <a:cs typeface="Arial"/>
              </a:rPr>
              <a:t>FINANCIAL PREPAREDNESS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2895600" y="1905000"/>
            <a:ext cx="5638800" cy="3810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>
                <a:latin typeface="+mn-lt"/>
                <a:cs typeface="Arial"/>
              </a:rPr>
              <a:t>What did Jamie’s friends recommend in order to be financially prepared?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>
                <a:latin typeface="+mn-lt"/>
                <a:cs typeface="Arial"/>
              </a:rPr>
              <a:t>How was Jamie able to use the money she had earned and saved?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>
                <a:latin typeface="+mn-lt"/>
                <a:cs typeface="Arial"/>
              </a:rPr>
              <a:t>How might having a budget help you achieve your financial goals?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>
                <a:latin typeface="+mn-lt"/>
                <a:cs typeface="Arial"/>
              </a:rPr>
              <a:t>How might getting a good education help ensure your financial future?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9A130A-2D85-5042-86B5-224EC632416D}" type="slidenum">
              <a:rPr lang="es-ES" smtClean="0"/>
              <a:t>30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86000"/>
            <a:ext cx="1778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6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31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920000" cy="861347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err="1">
                <a:solidFill>
                  <a:schemeClr val="bg1"/>
                </a:solidFill>
                <a:effectLst/>
              </a:rPr>
              <a:t>Budgeting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796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Managing Your Money: </a:t>
            </a:r>
            <a:r>
              <a:rPr lang="en-US" sz="3200" dirty="0">
                <a:solidFill>
                  <a:srgbClr val="009AE1"/>
                </a:solidFill>
                <a:effectLst/>
              </a:rPr>
              <a:t>The Budget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48600" cy="5146451"/>
          </a:xfrm>
        </p:spPr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en-US" sz="2200" b="1" dirty="0">
                <a:latin typeface="+mn-lt"/>
                <a:cs typeface="Arial"/>
              </a:rPr>
              <a:t>What is a budget?</a:t>
            </a:r>
          </a:p>
          <a:p>
            <a:pPr marL="320040" indent="-2743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>
                <a:cs typeface="Arial"/>
              </a:rPr>
              <a:t>A budget is a plan that helps you manage your money by helping you balance your income with your expenses.</a:t>
            </a:r>
          </a:p>
          <a:p>
            <a:pPr marL="320040" indent="-2743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>
                <a:cs typeface="Arial"/>
              </a:rPr>
              <a:t>It is an itemized summary of probable income and expenses for a given period.</a:t>
            </a:r>
            <a:endParaRPr lang="en-US" sz="2200" dirty="0">
              <a:latin typeface="+mn-lt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+mn-lt"/>
                <a:cs typeface="Arial"/>
              </a:rPr>
              <a:t>Why create a budget?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A budget helps you understand where your money goes.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It helps you live within your means and meet your goals.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It helps you find uses for your money that will increase your wealth.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It puts you in control of your money.</a:t>
            </a:r>
          </a:p>
          <a:p>
            <a:pPr marL="320040" indent="-2743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endParaRPr lang="en-US" sz="2200" cap="none" dirty="0">
              <a:cs typeface="Arial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E0107-503E-A842-9BF9-122ED85A8708}" type="slidenum">
              <a:rPr lang="es-ES" smtClean="0"/>
              <a:t>32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180010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Managing </a:t>
            </a:r>
            <a:r>
              <a:rPr lang="en-US" sz="3200" dirty="0">
                <a:solidFill>
                  <a:srgbClr val="009AE1"/>
                </a:solidFill>
                <a:effectLst/>
              </a:rPr>
              <a:t>Your Money: The Budget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905000" y="19812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Determine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Income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295400" y="34290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Identify Expenses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&amp; Track Spending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3581400" y="45720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Develop the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Budget Plan</a:t>
            </a: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5638800" y="33528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Implement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&amp; Track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4876800" y="19050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Review &amp; Adjust</a:t>
            </a:r>
          </a:p>
        </p:txBody>
      </p:sp>
      <p:sp>
        <p:nvSpPr>
          <p:cNvPr id="6" name="Curved Right Arrow 5"/>
          <p:cNvSpPr/>
          <p:nvPr/>
        </p:nvSpPr>
        <p:spPr>
          <a:xfrm rot="1068108">
            <a:off x="936466" y="1766911"/>
            <a:ext cx="870266" cy="1776112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18011676">
            <a:off x="2317768" y="4743334"/>
            <a:ext cx="774234" cy="1576702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5" name="Curved Right Arrow 14"/>
          <p:cNvSpPr/>
          <p:nvPr/>
        </p:nvSpPr>
        <p:spPr>
          <a:xfrm rot="13774367">
            <a:off x="6255238" y="4589566"/>
            <a:ext cx="774234" cy="157670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1" name="Curved Right Arrow 20"/>
          <p:cNvSpPr/>
          <p:nvPr/>
        </p:nvSpPr>
        <p:spPr>
          <a:xfrm rot="9288747">
            <a:off x="7385301" y="1918594"/>
            <a:ext cx="774234" cy="157670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>
            <a:off x="3924300" y="495300"/>
            <a:ext cx="762000" cy="205740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88872-932C-074F-9401-9B2A1FDCAA6F}" type="slidenum">
              <a:rPr lang="es-ES" smtClean="0"/>
              <a:t>33</a:t>
            </a:fld>
            <a:endParaRPr lang="en-US" dirty="0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225648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Arial"/>
                <a:cs typeface="Arial"/>
              </a:rPr>
              <a:t>The Budget: </a:t>
            </a:r>
            <a:r>
              <a:rPr lang="en-US" sz="3200" dirty="0">
                <a:solidFill>
                  <a:srgbClr val="009AE1"/>
                </a:solidFill>
                <a:effectLst/>
                <a:latin typeface="Arial"/>
                <a:cs typeface="Arial"/>
              </a:rPr>
              <a:t>Determine Income</a:t>
            </a:r>
            <a:endParaRPr lang="es-E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Calculate your income.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Identify all income sources.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Wages/salaries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Gifts or allowance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Scholarships, grants, and student aid </a:t>
            </a:r>
          </a:p>
          <a:p>
            <a:pPr marL="4064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Understand the difference between net and gross income.</a:t>
            </a:r>
          </a:p>
          <a:p>
            <a:pPr>
              <a:lnSpc>
                <a:spcPct val="110000"/>
              </a:lnSpc>
              <a:buNone/>
            </a:pPr>
            <a:endParaRPr lang="es-ES" sz="2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03500-EC33-8D41-80EA-028BC80C2040}" type="slidenum">
              <a:rPr lang="es-ES" smtClean="0"/>
              <a:t>34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791200" y="19812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Determine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Income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489727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467600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latin typeface="+mn-lt"/>
              </a:rPr>
              <a:t>Determining Your Expenses</a:t>
            </a:r>
          </a:p>
          <a:p>
            <a:pPr marL="742950" lvl="3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Consider all expenses.</a:t>
            </a:r>
          </a:p>
          <a:p>
            <a:pPr marL="742950" lvl="3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Determine which are fixed and which are variable expenses.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>
                <a:latin typeface="+mn-lt"/>
              </a:rPr>
              <a:t>Expense Considerations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Know what you owe.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Consider your ongoing needs.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Plan other expenditures.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Identify how much money you need to cover expenses.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Expect the unexpected.</a:t>
            </a:r>
          </a:p>
          <a:p>
            <a:pPr marL="0" lvl="1" indent="0">
              <a:buNone/>
            </a:pPr>
            <a:endParaRPr lang="en-US" dirty="0">
              <a:latin typeface="Trebuchet MS" pitchFamily="34" charset="0"/>
            </a:endParaRPr>
          </a:p>
          <a:p>
            <a:pPr lvl="2"/>
            <a:endParaRPr lang="en-US" sz="1500" dirty="0"/>
          </a:p>
          <a:p>
            <a:pPr lvl="1"/>
            <a:endParaRPr lang="en-US" dirty="0"/>
          </a:p>
          <a:p>
            <a:pPr>
              <a:buNone/>
            </a:pPr>
            <a:endParaRPr lang="es-E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06AF75-E518-6045-B49F-D4197C17AEB5}" type="slidenum">
              <a:rPr lang="es-ES" smtClean="0"/>
              <a:t>35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6858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effectLst/>
                <a:latin typeface="Arial"/>
                <a:cs typeface="Arial"/>
              </a:rPr>
              <a:t>The Budget: </a:t>
            </a:r>
            <a:r>
              <a:rPr lang="en-US" sz="3200" dirty="0">
                <a:solidFill>
                  <a:srgbClr val="009AE1"/>
                </a:solidFill>
                <a:effectLst/>
                <a:latin typeface="Arial"/>
                <a:cs typeface="Arial"/>
              </a:rPr>
              <a:t>Identify Expenses And Track Spending</a:t>
            </a:r>
            <a:endParaRPr lang="es-E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5410200" y="32766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Identify Expenses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&amp; Track Spending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727697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181600" cy="3810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cap="none" dirty="0">
                <a:latin typeface="+mn-lt"/>
              </a:rPr>
              <a:t>WHERE DID YOUR MONEY GO?</a:t>
            </a:r>
          </a:p>
          <a:p>
            <a:pPr marL="457200" indent="-228600">
              <a:lnSpc>
                <a:spcPct val="120000"/>
              </a:lnSpc>
              <a:buNone/>
            </a:pPr>
            <a:endParaRPr lang="en-US" sz="2400" b="1" cap="none" dirty="0">
              <a:latin typeface="+mn-lt"/>
            </a:endParaRPr>
          </a:p>
          <a:p>
            <a:pPr marL="457200" indent="-228600">
              <a:lnSpc>
                <a:spcPct val="120000"/>
              </a:lnSpc>
              <a:buNone/>
            </a:pPr>
            <a:r>
              <a:rPr lang="en-US" sz="2400" b="1" cap="none" dirty="0">
                <a:latin typeface="+mn-lt"/>
              </a:rPr>
              <a:t>Example purchase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>
                <a:latin typeface="+mn-lt"/>
              </a:rPr>
              <a:t>On what?	A large caramel latte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>
                <a:latin typeface="+mn-lt"/>
              </a:rPr>
              <a:t>Where? 	Specialty coffee store 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>
                <a:latin typeface="+mn-lt"/>
              </a:rPr>
              <a:t>How much?	$4.75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>
                <a:latin typeface="+mn-lt"/>
              </a:rPr>
              <a:t>How paid?	Cash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ffee 3.JP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6120" r="1223"/>
          <a:stretch/>
        </p:blipFill>
        <p:spPr>
          <a:xfrm>
            <a:off x="6172200" y="2133600"/>
            <a:ext cx="2297114" cy="26041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effectLst/>
                <a:latin typeface="Arial"/>
                <a:cs typeface="Arial"/>
              </a:rPr>
              <a:t>TRACKING YOUR </a:t>
            </a:r>
            <a:r>
              <a:rPr lang="en-US" sz="3200" b="1" dirty="0">
                <a:solidFill>
                  <a:srgbClr val="009AE1"/>
                </a:solidFill>
                <a:effectLst/>
                <a:latin typeface="Arial"/>
                <a:cs typeface="Arial"/>
              </a:rPr>
              <a:t>EXPENSES</a:t>
            </a:r>
            <a:endParaRPr lang="es-ES" sz="3200" b="1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09621-9603-0A4E-92A3-59E90293B273}" type="slidenum">
              <a:rPr lang="es-ES" smtClean="0"/>
              <a:t>36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763571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Activity: Tracking </a:t>
            </a:r>
            <a:r>
              <a:rPr lang="en-US" sz="3200" dirty="0">
                <a:solidFill>
                  <a:srgbClr val="009AE1"/>
                </a:solidFill>
                <a:effectLst/>
              </a:rPr>
              <a:t>Your Expenses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9AE1"/>
                </a:solidFill>
              </a:rPr>
              <a:t>Track daily expenses </a:t>
            </a:r>
            <a:r>
              <a:rPr lang="en-US" sz="2400" dirty="0"/>
              <a:t>for the past two days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438400"/>
          <a:ext cx="8229602" cy="279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 Purchased/</a:t>
                      </a:r>
                    </a:p>
                    <a:p>
                      <a:pPr algn="ctr"/>
                      <a:r>
                        <a:rPr lang="en-US" sz="1600" dirty="0"/>
                        <a:t>Expense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Amount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Payment Method</a:t>
                      </a:r>
                    </a:p>
                    <a:p>
                      <a:pPr algn="ctr"/>
                      <a:r>
                        <a:rPr lang="en-US" sz="1600" dirty="0"/>
                        <a:t>Cash,</a:t>
                      </a:r>
                      <a:r>
                        <a:rPr lang="en-US" sz="1600" baseline="0" dirty="0"/>
                        <a:t> Check, ATM/Debit Card, Credit Card, </a:t>
                      </a:r>
                      <a:r>
                        <a:rPr lang="en-US" sz="1600" baseline="0" dirty="0" err="1"/>
                        <a:t>Autodraft</a:t>
                      </a:r>
                      <a:r>
                        <a:rPr lang="en-US" sz="1600" baseline="0" dirty="0"/>
                        <a:t>, etc.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Fixed or Variable Expense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10/1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 payment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$250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Autodraft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Fixed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10/1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Gas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$40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Debit card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10/2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 insurance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$150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Check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Fixed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10/2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Lunch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1CF4F8-7FED-F74C-BA4D-368EEE0375BF}" type="slidenum">
              <a:rPr lang="en-US" smtClean="0"/>
              <a:t>37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339714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b="1" cap="none" dirty="0"/>
              <a:t>DEBRIEFING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What types of goods and services did you purchase?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What types of payment methods did you use?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Did the way you paid affect how much you spent?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Which expenses were fixed and which were variable?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Any surprises regarding how much you spent?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What income did you have that paid for these expenses?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Did tracking make you rethink any of your purchases?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What influenced your spending—people, situation, emotion?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/>
              <a:t>How did the purchase make you feel? What about now?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6F3FC9-90B3-574D-AAD4-9DC489797A76}" type="slidenum">
              <a:rPr lang="es-ES" smtClean="0"/>
              <a:t>38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490479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Activity: Tracking </a:t>
            </a:r>
            <a:r>
              <a:rPr lang="en-US" sz="3200" dirty="0">
                <a:solidFill>
                  <a:srgbClr val="009AE1"/>
                </a:solidFill>
                <a:effectLst/>
              </a:rPr>
              <a:t>Your Expenses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014658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696200" cy="3581400"/>
          </a:xfrm>
        </p:spPr>
        <p:txBody>
          <a:bodyPr>
            <a:normAutofit/>
          </a:bodyPr>
          <a:lstStyle/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already gathered:</a:t>
            </a:r>
          </a:p>
          <a:p>
            <a:pPr marL="803275" lvl="3" indent="-342900"/>
            <a:r>
              <a:rPr lang="en-US" sz="2400" dirty="0"/>
              <a:t>Income</a:t>
            </a:r>
          </a:p>
          <a:p>
            <a:pPr marL="803275" lvl="3" indent="-342900"/>
            <a:r>
              <a:rPr lang="en-US" sz="2400" dirty="0"/>
              <a:t>Fixed and variable expenses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Other considerations:</a:t>
            </a:r>
          </a:p>
          <a:p>
            <a:pPr marL="803275" lvl="3" indent="-342900"/>
            <a:r>
              <a:rPr lang="en-US" sz="2400" dirty="0"/>
              <a:t>Pay yourself first—savings</a:t>
            </a:r>
          </a:p>
          <a:p>
            <a:pPr marL="803275" lvl="3" indent="-342900"/>
            <a:r>
              <a:rPr lang="en-US" sz="2400" dirty="0"/>
              <a:t>Consider your goals</a:t>
            </a:r>
          </a:p>
          <a:p>
            <a:pPr marL="803275" lvl="3" indent="-342900"/>
            <a:r>
              <a:rPr lang="en-US" sz="2400" dirty="0"/>
              <a:t>Budget shortfalls</a:t>
            </a:r>
          </a:p>
          <a:p>
            <a:pPr lvl="2"/>
            <a:endParaRPr lang="en-US" sz="1500" dirty="0"/>
          </a:p>
          <a:p>
            <a:pPr lvl="1"/>
            <a:endParaRPr lang="en-US" dirty="0"/>
          </a:p>
          <a:p>
            <a:pPr>
              <a:buNone/>
            </a:pPr>
            <a:endParaRPr lang="es-E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8D00EC-431B-C34B-858B-50D3AA1A5AB2}" type="slidenum">
              <a:rPr lang="es-ES" smtClean="0"/>
              <a:t>39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8382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effectLst/>
                <a:latin typeface="Arial"/>
                <a:cs typeface="Arial"/>
              </a:rPr>
              <a:t>The Budget: </a:t>
            </a:r>
            <a:r>
              <a:rPr lang="en-US" sz="3200" dirty="0">
                <a:solidFill>
                  <a:srgbClr val="009AE1"/>
                </a:solidFill>
                <a:effectLst/>
                <a:latin typeface="Arial"/>
                <a:cs typeface="Arial"/>
              </a:rPr>
              <a:t>Develop the </a:t>
            </a:r>
            <a:br>
              <a:rPr lang="en-US" sz="3200" dirty="0">
                <a:solidFill>
                  <a:srgbClr val="009AE1"/>
                </a:solidFill>
                <a:effectLst/>
                <a:latin typeface="Arial"/>
                <a:cs typeface="Arial"/>
              </a:rPr>
            </a:br>
            <a:r>
              <a:rPr lang="en-US" sz="3200" dirty="0">
                <a:solidFill>
                  <a:srgbClr val="009AE1"/>
                </a:solidFill>
                <a:effectLst/>
                <a:latin typeface="Arial"/>
                <a:cs typeface="Arial"/>
              </a:rPr>
              <a:t>Budget Plan</a:t>
            </a:r>
            <a:endParaRPr lang="es-E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5943600" y="20574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Develop the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Budget Plan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2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0000" cy="665994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/>
                <a:cs typeface="ＭＳ Ｐゴシック"/>
              </a:rPr>
              <a:t>Human Capital: </a:t>
            </a:r>
            <a:r>
              <a:rPr lang="en-US" sz="3200" dirty="0">
                <a:solidFill>
                  <a:srgbClr val="009AE1"/>
                </a:solidFill>
                <a:ea typeface="ＭＳ Ｐゴシック"/>
                <a:cs typeface="ＭＳ Ｐゴシック"/>
              </a:rPr>
              <a:t>Invest in Yourself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76962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cap="none" dirty="0">
                <a:ea typeface="ＭＳ Ｐゴシック"/>
                <a:cs typeface="ＭＳ Ｐゴシック"/>
              </a:rPr>
              <a:t>Human capital is the knowledge, skills, and training that people possess.</a:t>
            </a:r>
          </a:p>
          <a:p>
            <a:pPr>
              <a:lnSpc>
                <a:spcPct val="100000"/>
              </a:lnSpc>
            </a:pPr>
            <a:endParaRPr lang="en-US" sz="2400" dirty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00000"/>
              </a:lnSpc>
            </a:pPr>
            <a:endParaRPr lang="en-US" sz="2400" dirty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en-US" sz="2400" dirty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00000"/>
              </a:lnSpc>
            </a:pPr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90800"/>
            <a:ext cx="5410200" cy="3240631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2400" spc="0" dirty="0">
                <a:ea typeface="ＭＳ Ｐゴシック"/>
                <a:cs typeface="ＭＳ Ｐゴシック"/>
              </a:rPr>
              <a:t>There is a strong correlation between the level of a person’s human capital and that person’s income.</a:t>
            </a:r>
          </a:p>
          <a:p>
            <a:pPr algn="l">
              <a:lnSpc>
                <a:spcPct val="100000"/>
              </a:lnSpc>
            </a:pPr>
            <a:endParaRPr lang="en-US" sz="2400" spc="0" dirty="0">
              <a:ea typeface="ＭＳ Ｐゴシック"/>
              <a:cs typeface="ＭＳ Ｐゴシック"/>
            </a:endParaRP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2400" spc="0" dirty="0">
                <a:ea typeface="ＭＳ Ｐゴシック"/>
                <a:cs typeface="ＭＳ Ｐゴシック"/>
              </a:rPr>
              <a:t>Invest in human capital by going to school, pursuing additional training, and developing skills.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y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26176" t="12698" b="7936"/>
          <a:stretch>
            <a:fillRect/>
          </a:stretch>
        </p:blipFill>
        <p:spPr>
          <a:xfrm>
            <a:off x="6795232" y="1905000"/>
            <a:ext cx="2348768" cy="3810000"/>
          </a:xfrm>
          <a:prstGeom prst="rect">
            <a:avLst/>
          </a:prstGeom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7863C-EECC-6442-B402-E3B73A6377EB}" type="slidenum">
              <a:rPr lang="es-ES" smtClean="0"/>
              <a:t>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2657511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855878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How much money do you get each month?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/>
              <a:t>Income</a:t>
            </a:r>
            <a:r>
              <a:rPr lang="en-US" dirty="0"/>
              <a:t>				$2,000</a:t>
            </a:r>
          </a:p>
          <a:p>
            <a:endParaRPr lang="en-US" dirty="0"/>
          </a:p>
          <a:p>
            <a:r>
              <a:rPr lang="en-US" b="1" dirty="0"/>
              <a:t>What expenses do you have each month?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/>
              <a:t>Fixed Expenses</a:t>
            </a:r>
          </a:p>
          <a:p>
            <a:r>
              <a:rPr lang="en-US" dirty="0"/>
              <a:t>	Rent				$   600</a:t>
            </a:r>
          </a:p>
          <a:p>
            <a:r>
              <a:rPr lang="en-US" dirty="0"/>
              <a:t>	Cell Phone			$     40</a:t>
            </a:r>
          </a:p>
          <a:p>
            <a:r>
              <a:rPr lang="en-US" dirty="0"/>
              <a:t>	Car insurance ($300/quarter)		$   100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/>
              <a:t>Variable Expenses</a:t>
            </a:r>
          </a:p>
          <a:p>
            <a:r>
              <a:rPr lang="en-US" dirty="0"/>
              <a:t>	Food (estimate)			$   500</a:t>
            </a:r>
          </a:p>
          <a:p>
            <a:r>
              <a:rPr lang="en-US" dirty="0"/>
              <a:t>	Utility bills (estimate)		$     50</a:t>
            </a:r>
          </a:p>
          <a:p>
            <a:r>
              <a:rPr lang="en-US" dirty="0"/>
              <a:t>	</a:t>
            </a:r>
            <a:r>
              <a:rPr lang="en-US" u="sng" dirty="0"/>
              <a:t>Gas				$     50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/>
              <a:t>Total Expenses</a:t>
            </a:r>
            <a:r>
              <a:rPr lang="en-US" b="1" dirty="0"/>
              <a:t>			</a:t>
            </a:r>
            <a:r>
              <a:rPr lang="en-US" b="1" i="1" dirty="0"/>
              <a:t>$1,540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Create </a:t>
            </a:r>
            <a:r>
              <a:rPr lang="en-US" sz="3200" dirty="0">
                <a:solidFill>
                  <a:srgbClr val="009AE1"/>
                </a:solidFill>
                <a:effectLst/>
              </a:rPr>
              <a:t>a Budget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248400" y="1752600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Income</a:t>
            </a:r>
          </a:p>
        </p:txBody>
      </p:sp>
      <p:sp>
        <p:nvSpPr>
          <p:cNvPr id="8" name="Left Arrow 7"/>
          <p:cNvSpPr/>
          <p:nvPr/>
        </p:nvSpPr>
        <p:spPr>
          <a:xfrm>
            <a:off x="6248400" y="3124200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Fixed Expenses</a:t>
            </a:r>
          </a:p>
        </p:txBody>
      </p:sp>
      <p:sp>
        <p:nvSpPr>
          <p:cNvPr id="7" name="Left Arrow 6"/>
          <p:cNvSpPr/>
          <p:nvPr/>
        </p:nvSpPr>
        <p:spPr>
          <a:xfrm>
            <a:off x="6257040" y="4451446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 Expenses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3CD4FB-FAE1-CB4E-BE5C-19469642A0B5}" type="slidenum">
              <a:rPr lang="es-ES" smtClean="0"/>
              <a:t>40</a:t>
            </a:fld>
            <a:endParaRPr lang="en-US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809667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Activity: </a:t>
            </a:r>
            <a:r>
              <a:rPr lang="en-US" sz="3200" dirty="0">
                <a:solidFill>
                  <a:srgbClr val="009AE1"/>
                </a:solidFill>
                <a:effectLst/>
              </a:rPr>
              <a:t>Budget Scenarios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rmAutofit/>
          </a:bodyPr>
          <a:lstStyle/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In this activity, you will work in groups to allocate $2,000 to a monthly budget estimate.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You will then take turns drawing scenario cards to see how close you came to estimating expenses.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Once you have drawn all of the cards, answer the questions at the bottom of the worksheet.</a:t>
            </a:r>
          </a:p>
          <a:p>
            <a:pPr marL="4763" lvl="1" indent="0">
              <a:buNone/>
            </a:pPr>
            <a:endParaRPr lang="en-US" sz="2000" dirty="0">
              <a:solidFill>
                <a:srgbClr val="404040"/>
              </a:solidFill>
              <a:latin typeface="Century" panose="02040604050505020304" pitchFamily="18" charset="0"/>
            </a:endParaRPr>
          </a:p>
          <a:p>
            <a:pPr lvl="2"/>
            <a:endParaRPr lang="en-US" sz="1500" dirty="0">
              <a:solidFill>
                <a:srgbClr val="404040"/>
              </a:solidFill>
            </a:endParaRPr>
          </a:p>
          <a:p>
            <a:pPr lvl="1"/>
            <a:endParaRPr lang="en-US" dirty="0">
              <a:solidFill>
                <a:srgbClr val="404040"/>
              </a:solidFill>
            </a:endParaRPr>
          </a:p>
          <a:p>
            <a:pPr>
              <a:buNone/>
            </a:pPr>
            <a:endParaRPr lang="es-ES" dirty="0">
              <a:solidFill>
                <a:srgbClr val="404040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4287CA-6279-0F44-96BC-50F5F5CEAAA2}" type="slidenum">
              <a:rPr lang="es-ES" smtClean="0"/>
              <a:t>41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237276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45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ffectLst/>
              </a:rPr>
              <a:t>Activity: </a:t>
            </a:r>
            <a:r>
              <a:rPr lang="en-US" sz="2800" dirty="0">
                <a:solidFill>
                  <a:srgbClr val="009AE1"/>
                </a:solidFill>
                <a:effectLst/>
              </a:rPr>
              <a:t>Budget Scenarios</a:t>
            </a:r>
            <a:endParaRPr lang="es-ES" sz="2800" dirty="0">
              <a:solidFill>
                <a:srgbClr val="009AE1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685800"/>
          <a:ext cx="6477000" cy="53862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0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Income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Estimate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Actual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Net income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Fixed Expenses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Rent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Renter’s insurance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Automobile loan payment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Automobile insurance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Medical insurance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Student loan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Total Fixed Expenses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Variable Expenses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Groceries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Dining out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Utilities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Gasoline 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Car maintenance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Clothing and personal upkeep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Gifts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Entertainment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Savings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Total Variable Expenses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Total Expenses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SURPLUS (DEFICIT)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9144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$2,000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8288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$250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371600"/>
            <a:ext cx="12192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$450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2860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600200"/>
            <a:ext cx="121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057400"/>
            <a:ext cx="121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$75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32004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$200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3657600"/>
            <a:ext cx="1219200" cy="49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3962400"/>
            <a:ext cx="1371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4419600"/>
            <a:ext cx="128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25146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$325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4876800"/>
            <a:ext cx="128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105400"/>
            <a:ext cx="121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648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34290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$75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4191000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$75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27432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$1,225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5334000"/>
            <a:ext cx="1287440" cy="30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$760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9800" y="5562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$1,985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57912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Franklin Gothic Book" panose="020B0503020102020204" pitchFamily="34" charset="0"/>
              </a:rPr>
              <a:t>$15</a:t>
            </a:r>
          </a:p>
        </p:txBody>
      </p:sp>
      <p:sp>
        <p:nvSpPr>
          <p:cNvPr id="2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3029FF-A70B-F042-B8AF-E3B613866F29}" type="slidenum">
              <a:rPr lang="es-ES" smtClean="0"/>
              <a:t>42</a:t>
            </a:fld>
            <a:endParaRPr lang="en-US" dirty="0"/>
          </a:p>
        </p:txBody>
      </p:sp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3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4099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Activity: </a:t>
            </a:r>
            <a:r>
              <a:rPr lang="en-US" sz="3200" dirty="0">
                <a:solidFill>
                  <a:srgbClr val="009AE1"/>
                </a:solidFill>
                <a:effectLst/>
              </a:rPr>
              <a:t>Budget Scenarios</a:t>
            </a:r>
            <a:endParaRPr lang="es-E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3962400"/>
          </a:xfrm>
        </p:spPr>
        <p:txBody>
          <a:bodyPr>
            <a:normAutofit lnSpcReduction="10000"/>
          </a:bodyPr>
          <a:lstStyle/>
          <a:p>
            <a:pPr marL="4763" lvl="1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404040"/>
                </a:solidFill>
              </a:rPr>
              <a:t>DEBRIEFING</a:t>
            </a:r>
            <a:endParaRPr lang="en-US" sz="2400" dirty="0">
              <a:solidFill>
                <a:srgbClr val="404040"/>
              </a:solidFill>
            </a:endParaRP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How did your group’s estimates differ from the scenarios?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How much did you estimate as savings each month?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Were there expenses on this budget that were not listed in the categories provided?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If you had to pay for these expenses, where would the money come from?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04040"/>
              </a:solidFill>
            </a:endParaRPr>
          </a:p>
          <a:p>
            <a:pPr marL="4763" lvl="1" indent="0">
              <a:buNone/>
            </a:pPr>
            <a:endParaRPr lang="en-US" sz="2000" dirty="0">
              <a:solidFill>
                <a:srgbClr val="404040"/>
              </a:solidFill>
              <a:latin typeface="Century" panose="02040604050505020304" pitchFamily="18" charset="0"/>
            </a:endParaRPr>
          </a:p>
          <a:p>
            <a:pPr lvl="2"/>
            <a:endParaRPr lang="en-US" sz="1500" dirty="0">
              <a:solidFill>
                <a:srgbClr val="404040"/>
              </a:solidFill>
            </a:endParaRPr>
          </a:p>
          <a:p>
            <a:pPr lvl="1"/>
            <a:endParaRPr lang="en-US" dirty="0">
              <a:solidFill>
                <a:srgbClr val="404040"/>
              </a:solidFill>
            </a:endParaRPr>
          </a:p>
          <a:p>
            <a:pPr>
              <a:buNone/>
            </a:pPr>
            <a:endParaRPr lang="es-ES" dirty="0">
              <a:solidFill>
                <a:srgbClr val="404040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C3F6DE-2335-F041-9E78-062EB24E2CDD}" type="slidenum">
              <a:rPr lang="es-ES" smtClean="0"/>
              <a:t>43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494010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The Budget: </a:t>
            </a:r>
            <a:r>
              <a:rPr lang="en-US" sz="3200" dirty="0">
                <a:solidFill>
                  <a:srgbClr val="009AE1"/>
                </a:solidFill>
                <a:effectLst/>
              </a:rPr>
              <a:t>Implement and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172354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Implement the budget.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Continue to track spending.</a:t>
            </a:r>
          </a:p>
          <a:p>
            <a:pPr>
              <a:lnSpc>
                <a:spcPct val="120000"/>
              </a:lnSpc>
            </a:pPr>
            <a:endParaRPr lang="en-US" sz="2400" cap="none" dirty="0"/>
          </a:p>
        </p:txBody>
      </p:sp>
      <p:pic>
        <p:nvPicPr>
          <p:cNvPr id="4" name="Picture 3" descr="money spyglass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3200400"/>
            <a:ext cx="3326732" cy="2234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644D3-6A27-124B-926D-DC4EAF250B4C}" type="slidenum">
              <a:rPr lang="es-ES" smtClean="0"/>
              <a:t>44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6172200" y="17526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Implement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&amp; Track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753800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The Budget: </a:t>
            </a:r>
            <a:r>
              <a:rPr lang="en-US" sz="3200" dirty="0">
                <a:solidFill>
                  <a:srgbClr val="009AE1"/>
                </a:solidFill>
                <a:effectLst/>
              </a:rPr>
              <a:t>Review and Adjust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b="1" cap="none" dirty="0">
                <a:latin typeface="+mn-lt"/>
              </a:rPr>
              <a:t>Review</a:t>
            </a:r>
            <a:r>
              <a:rPr lang="en-US" sz="2200" cap="none" dirty="0">
                <a:latin typeface="+mn-lt"/>
              </a:rPr>
              <a:t> the budget at least monthly.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cap="none" dirty="0">
                <a:latin typeface="+mn-lt"/>
              </a:rPr>
              <a:t>Make necessary </a:t>
            </a:r>
            <a:r>
              <a:rPr lang="en-US" sz="2200" b="1" cap="none" dirty="0">
                <a:latin typeface="+mn-lt"/>
              </a:rPr>
              <a:t>adjustments</a:t>
            </a:r>
            <a:r>
              <a:rPr lang="en-US" sz="2200" cap="none" dirty="0">
                <a:latin typeface="+mn-lt"/>
              </a:rPr>
              <a:t> for your situation.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cap="none" dirty="0">
                <a:latin typeface="+mn-lt"/>
              </a:rPr>
              <a:t>Consider the following in your review: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/>
              <a:t>Have income sources changed?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/>
              <a:t>Does your income cover your expenses?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/>
              <a:t>Where and when are you spending money?  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/>
              <a:t>Are you saving regularly? 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/>
              <a:t>Has anything affected your income, spending, and saving?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/>
              <a:t> Are you achieving your personal and financial goals?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8E1135-F032-3A42-8BED-DF753E91D674}" type="slidenum">
              <a:rPr lang="es-ES" smtClean="0"/>
              <a:t>45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943600" y="17526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Review &amp; Adjust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06876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In </a:t>
            </a:r>
            <a:r>
              <a:rPr lang="en-US" sz="3200" dirty="0">
                <a:solidFill>
                  <a:srgbClr val="009AE1"/>
                </a:solidFill>
                <a:effectLst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/>
              <a:t>Budgeting puts you in control of your money and helps you understand the allocation of your income.</a:t>
            </a:r>
          </a:p>
          <a:p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46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7633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please visit www. frbatlanta.org/education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47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6801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Back to School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6E97D92-AF0F-4CFA-03DE-8FEB3B8B8C96}"/>
              </a:ext>
            </a:extLst>
          </p:cNvPr>
          <p:cNvSpPr txBox="1">
            <a:spLocks/>
          </p:cNvSpPr>
          <p:nvPr/>
        </p:nvSpPr>
        <p:spPr>
          <a:xfrm>
            <a:off x="6172200" y="3276600"/>
            <a:ext cx="2640293" cy="15881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Back to School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Part 4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j-lt"/>
                <a:cs typeface="Arial"/>
              </a:rPr>
              <a:t>Saving essentials</a:t>
            </a:r>
          </a:p>
        </p:txBody>
      </p:sp>
    </p:spTree>
    <p:extLst>
      <p:ext uri="{BB962C8B-B14F-4D97-AF65-F5344CB8AC3E}">
        <p14:creationId xmlns:p14="http://schemas.microsoft.com/office/powerpoint/2010/main" val="3436216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0" y="838200"/>
            <a:ext cx="5544269" cy="359928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Lesson</a:t>
            </a:r>
            <a:r>
              <a:rPr lang="es-ES" dirty="0">
                <a:solidFill>
                  <a:schemeClr val="tx1"/>
                </a:solidFill>
              </a:rPr>
              <a:t> 4: Back </a:t>
            </a:r>
            <a:r>
              <a:rPr lang="es-ES" dirty="0" err="1">
                <a:solidFill>
                  <a:schemeClr val="tx1"/>
                </a:solidFill>
              </a:rPr>
              <a:t>to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541448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16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6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Analyze graphs and charts related to saving.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Articulate reasons and goals for saving.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Explain and use the vocabulary associated with saving.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Perform calculations for growth of funds.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/>
              <a:t>Recognize the need for financial preparedness in the face of a disaster.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49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162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781170"/>
              </p:ext>
            </p:extLst>
          </p:nvPr>
        </p:nvGraphicFramePr>
        <p:xfrm>
          <a:off x="152400" y="1524000"/>
          <a:ext cx="8763000" cy="3023750"/>
        </p:xfrm>
        <a:graphic>
          <a:graphicData uri="http://schemas.openxmlformats.org/drawingml/2006/table">
            <a:tbl>
              <a:tblPr/>
              <a:tblGrid>
                <a:gridCol w="302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h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uman capital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Future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human capital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Areas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and subjects in which you have a lot of knowledge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Education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Additional training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Employment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Other skills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724400"/>
            <a:ext cx="83820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REFLECTION QUESTIONS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does your current human capital differ from your future human capital?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steps do you need to take to achieve your future human capital? </a:t>
            </a:r>
            <a:r>
              <a:rPr lang="en-US" dirty="0">
                <a:solidFill>
                  <a:schemeClr val="bg1"/>
                </a:solidFill>
              </a:rPr>
              <a:t>human </a:t>
            </a:r>
            <a:r>
              <a:rPr lang="en-US" sz="2200" b="1" dirty="0">
                <a:solidFill>
                  <a:schemeClr val="bg1"/>
                </a:solidFill>
              </a:rPr>
              <a:t>capital?</a:t>
            </a:r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217058-4200-884C-84A6-D397B44C8935}" type="slidenum">
              <a:rPr lang="es-ES" smtClean="0"/>
              <a:t>5</a:t>
            </a:fld>
            <a:endParaRPr lang="en-US" dirty="0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0000" cy="804921"/>
          </a:xfrm>
        </p:spPr>
        <p:txBody>
          <a:bodyPr/>
          <a:lstStyle/>
          <a:p>
            <a:pPr eaLnBrk="1" hangingPunct="1"/>
            <a:r>
              <a:rPr lang="en-US" sz="3200" dirty="0">
                <a:effectLst/>
                <a:ea typeface="ＭＳ Ｐゴシック"/>
                <a:cs typeface="ＭＳ Ｐゴシック"/>
              </a:rPr>
              <a:t>Your </a:t>
            </a:r>
            <a:r>
              <a:rPr lang="en-US" sz="3200" dirty="0">
                <a:solidFill>
                  <a:srgbClr val="009AE1"/>
                </a:solidFill>
                <a:effectLst/>
                <a:ea typeface="ＭＳ Ｐゴシック"/>
                <a:cs typeface="ＭＳ Ｐゴシック"/>
              </a:rPr>
              <a:t>Human Capital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867502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50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920000" cy="861347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err="1">
                <a:solidFill>
                  <a:schemeClr val="bg1"/>
                </a:solidFill>
                <a:effectLst/>
              </a:rPr>
              <a:t>SAVing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954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Saving versus </a:t>
            </a:r>
            <a:r>
              <a:rPr lang="en-US" sz="3200" dirty="0">
                <a:solidFill>
                  <a:srgbClr val="009AE1"/>
                </a:solidFill>
                <a:effectLst/>
              </a:rPr>
              <a:t>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324600" cy="48307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</a:rPr>
              <a:t>What is saving?</a:t>
            </a:r>
          </a:p>
          <a:p>
            <a:pPr lvl="1"/>
            <a:r>
              <a:rPr lang="en-US" sz="2000" dirty="0"/>
              <a:t>Savings = Disposable income – Consumption.</a:t>
            </a:r>
          </a:p>
          <a:p>
            <a:pPr lvl="1"/>
            <a:r>
              <a:rPr lang="en-US" sz="2000" dirty="0"/>
              <a:t>It is the preservation and protection of money from loss.</a:t>
            </a:r>
          </a:p>
          <a:p>
            <a:pPr lvl="1"/>
            <a:r>
              <a:rPr lang="en-US" sz="2000" dirty="0"/>
              <a:t>It helps you meet short-term goals and needs.</a:t>
            </a:r>
          </a:p>
          <a:p>
            <a:pPr lvl="1"/>
            <a:r>
              <a:rPr lang="en-US" sz="2000" dirty="0"/>
              <a:t>It helps you prepare for the unexpected.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latin typeface="+mn-lt"/>
              </a:rPr>
              <a:t>What is investing?</a:t>
            </a:r>
          </a:p>
          <a:p>
            <a:pPr lvl="1"/>
            <a:r>
              <a:rPr lang="en-US" sz="2000" dirty="0"/>
              <a:t>It is a long-term commitment to put money away and let it grow.</a:t>
            </a:r>
          </a:p>
          <a:p>
            <a:pPr lvl="1"/>
            <a:r>
              <a:rPr lang="en-US" sz="2000" dirty="0"/>
              <a:t>You are taking a risk with a portion of your savings, such as by buying stocks or bonds, in hopes of realizing higher long-term returns.</a:t>
            </a:r>
          </a:p>
          <a:p>
            <a:pPr lvl="1"/>
            <a:endParaRPr lang="en-US" sz="2000" dirty="0"/>
          </a:p>
          <a:p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6000"/>
            <a:ext cx="1600200" cy="22432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F5C014-6B48-BB4D-9CB3-8314CA4F5E7F}" type="slidenum">
              <a:rPr lang="es-ES" smtClean="0"/>
              <a:t>51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259212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Reasons </a:t>
            </a:r>
            <a:r>
              <a:rPr lang="en-US" sz="3200" dirty="0">
                <a:solidFill>
                  <a:srgbClr val="009AE1"/>
                </a:solidFill>
                <a:effectLst/>
              </a:rPr>
              <a:t>for Saving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8100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To build an emergency fund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To cover budget shortfalls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To meet future needs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To achieve personal and financial goals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To keep funds secure while </a:t>
            </a:r>
            <a:br>
              <a:rPr lang="en-US" sz="2400" cap="none" dirty="0"/>
            </a:br>
            <a:r>
              <a:rPr lang="en-US" sz="2400" cap="none" dirty="0"/>
              <a:t>increasing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168944" cy="2168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2884C-3FF2-6343-BBD2-4AD7C06D7ACB}" type="slidenum">
              <a:rPr lang="es-ES" smtClean="0"/>
              <a:t>52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216697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Your Goals </a:t>
            </a:r>
            <a:r>
              <a:rPr lang="en-US" sz="3200" dirty="0">
                <a:solidFill>
                  <a:srgbClr val="009AE1"/>
                </a:solidFill>
                <a:effectLst/>
              </a:rPr>
              <a:t>for Saving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8229600" cy="43396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List three things you want that may require you to save money in order to buy them.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How much will each item cost?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How long do you estimate it will take you to save for each item?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How much per week/month will you need to save?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How will this impact your budget?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What might you have to give up to attain these items?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17523-93F1-1B4A-B1FC-5569E9C50C91}" type="slidenum">
              <a:rPr lang="es-ES" smtClean="0"/>
              <a:t>53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186764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2561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Tools for </a:t>
            </a:r>
            <a:r>
              <a:rPr lang="en-US" sz="3200" dirty="0">
                <a:solidFill>
                  <a:srgbClr val="009AE1"/>
                </a:solidFill>
                <a:effectLst/>
              </a:rPr>
              <a:t>Saving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800600" cy="265970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Savings account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Money market account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Certificate of deposit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/>
              <a:t>Savings bond</a:t>
            </a:r>
          </a:p>
          <a:p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67400" y="1828800"/>
            <a:ext cx="2495937" cy="2017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F5909-18CA-4644-B94E-23A5EA314E67}" type="slidenum">
              <a:rPr lang="es-ES" smtClean="0"/>
              <a:t>54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421355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57200"/>
            <a:ext cx="83058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Compound Interest: </a:t>
            </a:r>
            <a:r>
              <a:rPr lang="en-US" sz="3200" dirty="0">
                <a:solidFill>
                  <a:srgbClr val="009AE1"/>
                </a:solidFill>
              </a:rPr>
              <a:t>Daily vs. Monthly vs. Yearly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8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latin typeface="Arial"/>
                <a:cs typeface="Arial"/>
              </a:rPr>
              <a:t>Principal = $1,000 (year 1 only) ~ Interest Rate = 5% ~ Term = 5 Years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838200" y="1676400"/>
          <a:ext cx="7024552" cy="436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44D79F-EFF3-5941-B23E-8D4519E6E94C}" type="slidenum">
              <a:rPr lang="es-ES" smtClean="0"/>
              <a:t>55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875227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Watch it Grow: </a:t>
            </a:r>
            <a:r>
              <a:rPr lang="en-US" sz="3200" dirty="0">
                <a:solidFill>
                  <a:srgbClr val="009AE1"/>
                </a:solidFill>
                <a:effectLst/>
              </a:rPr>
              <a:t>Rule of 72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cap="none" dirty="0">
                <a:latin typeface="+mn-lt"/>
              </a:rPr>
              <a:t>With the rule of 72, you can estimate the growth of funds over time with compound interest.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cap="none" dirty="0">
                <a:latin typeface="+mn-lt"/>
              </a:rPr>
              <a:t>You calculate the length of time (in years) for a principal deposit to double.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cap="none" dirty="0">
                <a:latin typeface="+mn-lt"/>
              </a:rPr>
              <a:t>You divide 72 by the rate of return.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cap="none" dirty="0">
                <a:latin typeface="+mn-lt"/>
              </a:rPr>
              <a:t>EXAMPLE: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/>
              <a:t>Say you deposit $5,000 today at an </a:t>
            </a:r>
            <a:br>
              <a:rPr lang="en-US" sz="2200" dirty="0"/>
            </a:br>
            <a:r>
              <a:rPr lang="en-US" sz="2200" dirty="0"/>
              <a:t>8% interest rate.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/>
              <a:t>Apply the rule: 72 ÷ 8 = 9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200" dirty="0"/>
              <a:t>The principal will double every 9 years.</a:t>
            </a:r>
          </a:p>
        </p:txBody>
      </p:sp>
      <p:pic>
        <p:nvPicPr>
          <p:cNvPr id="80898" name="Picture 2" descr="percent signs,percentages,Photographs,symbols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077" b="14616"/>
          <a:stretch/>
        </p:blipFill>
        <p:spPr bwMode="auto">
          <a:xfrm>
            <a:off x="6400800" y="3429000"/>
            <a:ext cx="2286000" cy="165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31C1FB-707C-A849-958D-18E1B91E97AD}" type="slidenum">
              <a:rPr lang="es-ES" smtClean="0"/>
              <a:t>56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480878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Rule of 72 </a:t>
            </a:r>
            <a:r>
              <a:rPr lang="en-US" sz="3200" dirty="0">
                <a:solidFill>
                  <a:srgbClr val="009AE1"/>
                </a:solidFill>
                <a:effectLst/>
              </a:rPr>
              <a:t>Calculations: Problem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cap="none" dirty="0">
                <a:latin typeface="+mn-lt"/>
              </a:rPr>
              <a:t>If you deposit $50,000, how many years will it take for it to grow to $100,000?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>
                <a:latin typeface="+mn-lt"/>
              </a:rPr>
              <a:t>At 4%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72 ÷ 4 = 18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>
                <a:latin typeface="+mn-lt"/>
              </a:rPr>
              <a:t>At 6%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72 ÷ 6 = 12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>
                <a:latin typeface="+mn-lt"/>
              </a:rPr>
              <a:t>At 9%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72 ÷ 9 = 8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cap="none" dirty="0">
                <a:latin typeface="+mn-lt"/>
              </a:rPr>
              <a:t>At 12% annual interest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72 ÷ 12 = 6 years</a:t>
            </a:r>
          </a:p>
          <a:p>
            <a:pPr lvl="2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295D1-29B9-874C-B3B8-1B1D02BE639A}" type="slidenum">
              <a:rPr lang="es-ES" smtClean="0"/>
              <a:t>57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11" name="Picture 2" descr="percent signs,percentages,Photographs,symbols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077" b="14616"/>
          <a:stretch/>
        </p:blipFill>
        <p:spPr bwMode="auto">
          <a:xfrm>
            <a:off x="5791200" y="3048000"/>
            <a:ext cx="2286000" cy="165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19796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Rule of 72 Calculations:  </a:t>
            </a:r>
            <a:r>
              <a:rPr lang="en-US" sz="3200" dirty="0">
                <a:solidFill>
                  <a:srgbClr val="009AE1"/>
                </a:solidFill>
                <a:effectLst/>
              </a:rPr>
              <a:t>Problem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600" b="1" cap="none" dirty="0">
                <a:latin typeface="+mn-lt"/>
              </a:rPr>
              <a:t>What interest rate do you need to grow $50,000 to $100,000?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latin typeface="+mn-lt"/>
              </a:rPr>
              <a:t>In 2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72 ÷ 2 = 36%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latin typeface="+mn-lt"/>
              </a:rPr>
              <a:t>In  5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72 ÷ 5 = 14.4%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latin typeface="+mn-lt"/>
              </a:rPr>
              <a:t>In 10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72 ÷ 10 = 7.2%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200" dirty="0">
                <a:latin typeface="+mn-lt"/>
              </a:rPr>
              <a:t>In 20 years?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200" dirty="0"/>
              <a:t>72 ÷ 20 = 3.6%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C219F7-3F7F-8D4F-897C-88B579093150}" type="slidenum">
              <a:rPr lang="es-ES" smtClean="0"/>
              <a:t>58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11" name="Picture 2" descr="percent signs,percentages,Photographs,symbols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077" b="14616"/>
          <a:stretch/>
        </p:blipFill>
        <p:spPr bwMode="auto">
          <a:xfrm>
            <a:off x="6019800" y="3124200"/>
            <a:ext cx="2286000" cy="165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7260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88" y="279538"/>
            <a:ext cx="3814612" cy="1060626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 - 31"/>
              </a:rPr>
              <a:t>VOCABULARY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1348740" cy="383517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sz="2000" b="1" dirty="0">
                <a:solidFill>
                  <a:srgbClr val="404040"/>
                </a:solidFill>
                <a:latin typeface="Arial - 32"/>
              </a:rPr>
              <a:t>WORD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828800"/>
            <a:ext cx="8686800" cy="0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1447800"/>
            <a:ext cx="2263140" cy="352739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b="1" dirty="0">
                <a:latin typeface="Arial - 31"/>
              </a:rPr>
              <a:t>DESCRIPTION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1828800"/>
            <a:ext cx="0" cy="4191000"/>
          </a:xfrm>
          <a:prstGeom prst="line">
            <a:avLst/>
          </a:prstGeom>
          <a:ln w="12700" cap="flat" cmpd="sng" algn="ctr">
            <a:solidFill>
              <a:srgbClr val="376092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4650" y="1905000"/>
            <a:ext cx="5749290" cy="321962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1. The original amount of money deposited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95600" y="5257800"/>
            <a:ext cx="5703570" cy="814404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A calculation that estimates growth of funds over time with compound interest</a:t>
            </a:r>
          </a:p>
          <a:p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4650" y="3352800"/>
            <a:ext cx="574929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Interest paid only on the principal amount deposited into the account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6080" y="4798827"/>
            <a:ext cx="5143500" cy="30657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rgbClr val="000000"/>
                </a:solidFill>
                <a:latin typeface="System - 17"/>
              </a:defRPr>
            </a:lvl1pPr>
          </a:lstStyle>
          <a:p>
            <a:r>
              <a:rPr lang="en-US" sz="1500" dirty="0">
                <a:latin typeface="Arial" pitchFamily="34" charset="0"/>
                <a:cs typeface="Arial" pitchFamily="34" charset="0"/>
              </a:rPr>
              <a:t>6. Length of time money left on deposit in account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3220" y="3986196"/>
            <a:ext cx="6240780" cy="814404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The method of computing interest where the interest rate is applied to the principal and any earned interest; often referred to as “interest on interest”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26080" y="2362200"/>
            <a:ext cx="5737860" cy="321962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Money an institution pays you for use of your funds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27684" y="2784617"/>
            <a:ext cx="6080760" cy="568183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Expressed as a percentage, what an account will earn if funds are kept on deposit for an agreed-upon term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0200" y="457200"/>
            <a:ext cx="2537460" cy="1553068"/>
          </a:xfrm>
          <a:prstGeom prst="rect">
            <a:avLst/>
          </a:prstGeom>
          <a:noFill/>
        </p:spPr>
        <p:txBody>
          <a:bodyPr wrap="square" lIns="75008" tIns="37504" rIns="75008" bIns="37504" rtlCol="0">
            <a:spAutoFit/>
          </a:bodyPr>
          <a:lstStyle/>
          <a:p>
            <a:r>
              <a:rPr lang="en-US" sz="1600" b="1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WORD BANK</a:t>
            </a:r>
          </a:p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Compound Interest</a:t>
            </a:r>
          </a:p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Interest</a:t>
            </a:r>
          </a:p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Interest Rate</a:t>
            </a:r>
          </a:p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Principal</a:t>
            </a:r>
          </a:p>
          <a:p>
            <a:endParaRPr lang="en-US" sz="1600" dirty="0">
              <a:solidFill>
                <a:srgbClr val="009A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1400" y="685800"/>
            <a:ext cx="1600200" cy="814404"/>
          </a:xfrm>
          <a:prstGeom prst="rect">
            <a:avLst/>
          </a:prstGeom>
          <a:noFill/>
        </p:spPr>
        <p:txBody>
          <a:bodyPr wrap="square" lIns="75008" tIns="37504" rIns="75008" bIns="37504" rtlCol="0">
            <a:spAutoFit/>
          </a:bodyPr>
          <a:lstStyle/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Rule of 72</a:t>
            </a:r>
          </a:p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Simple Interest</a:t>
            </a:r>
          </a:p>
          <a:p>
            <a:r>
              <a:rPr lang="en-US" sz="1600" dirty="0">
                <a:solidFill>
                  <a:srgbClr val="009AE1"/>
                </a:solidFill>
                <a:latin typeface="Arial" pitchFamily="34" charset="0"/>
                <a:cs typeface="Arial" pitchFamily="34" charset="0"/>
              </a:rPr>
              <a:t>Term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8610" y="1905000"/>
            <a:ext cx="2537460" cy="35273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610" y="23622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Interest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3072" y="28956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Interest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6371" y="34290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Simple Interest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506" y="4143061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Compound Interest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4800" y="48006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0" y="53340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Rule of 72</a:t>
            </a:r>
          </a:p>
        </p:txBody>
      </p:sp>
      <p:sp>
        <p:nvSpPr>
          <p:cNvPr id="2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59</a:t>
            </a:fld>
            <a:endParaRPr lang="en-US" dirty="0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6895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8825"/>
          </a:xfrm>
        </p:spPr>
        <p:txBody>
          <a:bodyPr>
            <a:noAutofit/>
          </a:bodyPr>
          <a:lstStyle/>
          <a:p>
            <a:r>
              <a:rPr lang="en-US" sz="2800" dirty="0">
                <a:ea typeface="ＭＳ Ｐゴシック"/>
                <a:cs typeface="ＭＳ Ｐゴシック"/>
              </a:rPr>
              <a:t>How Long Will It Take </a:t>
            </a:r>
            <a:r>
              <a:rPr lang="en-US" sz="2800" dirty="0">
                <a:solidFill>
                  <a:srgbClr val="009AE1"/>
                </a:solidFill>
                <a:ea typeface="ＭＳ Ｐゴシック"/>
                <a:cs typeface="ＭＳ Ｐゴシック"/>
              </a:rPr>
              <a:t>to Earn $1 Million</a:t>
            </a:r>
            <a:r>
              <a:rPr lang="en-US" sz="2800" dirty="0">
                <a:ea typeface="ＭＳ Ｐゴシック"/>
                <a:cs typeface="ＭＳ Ｐゴシック"/>
              </a:rPr>
              <a:t>?</a:t>
            </a:r>
          </a:p>
        </p:txBody>
      </p:sp>
      <p:graphicFrame>
        <p:nvGraphicFramePr>
          <p:cNvPr id="11" name="Group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6772183"/>
              </p:ext>
            </p:extLst>
          </p:nvPr>
        </p:nvGraphicFramePr>
        <p:xfrm>
          <a:off x="228600" y="1143000"/>
          <a:ext cx="8650224" cy="4628005"/>
        </p:xfrm>
        <a:graphic>
          <a:graphicData uri="http://schemas.openxmlformats.org/drawingml/2006/table">
            <a:tbl>
              <a:tblPr/>
              <a:tblGrid>
                <a:gridCol w="307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How much each year?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(2015 Median Annual Salary)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2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How many years to earn $1 million?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2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u="none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Level of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Less than hi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gh school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diploma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High school diploma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Some college, no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Associate’s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Bachelor’s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Master’s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Professional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Doctoral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5867400"/>
            <a:ext cx="632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Source: Current Population Survey (U.S. Bureau of Labor Statistics, bls.gov/</a:t>
            </a:r>
            <a:r>
              <a:rPr lang="en-US" sz="1000" dirty="0" err="1">
                <a:solidFill>
                  <a:srgbClr val="000000"/>
                </a:solidFill>
                <a:latin typeface="Arial"/>
                <a:cs typeface="Arial"/>
              </a:rPr>
              <a:t>emp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/ep_chart_001.htm)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$25,636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1251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39.0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$35,256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28.4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0512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$38,376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26.1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$41,496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3516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24.1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$59,124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16.9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$69,732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3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14.3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$89,960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$84,396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3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11.8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94E6E-F60C-F743-9D98-33D86D48336E}" type="slidenum">
              <a:rPr lang="es-ES" smtClean="0"/>
              <a:t>6</a:t>
            </a:fld>
            <a:endParaRPr lang="en-US" dirty="0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9868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</a:rPr>
              <a:t>In </a:t>
            </a:r>
            <a:r>
              <a:rPr lang="en-US" sz="3200" dirty="0">
                <a:solidFill>
                  <a:srgbClr val="009AE1"/>
                </a:solidFill>
                <a:effectLst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/>
              <a:t>Saving allows you to meet short-term goals and to prepare for the unexpected.</a:t>
            </a:r>
          </a:p>
          <a:p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60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7108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rgbClr val="FFFFFF"/>
                </a:solidFill>
                <a:latin typeface="Georgia"/>
                <a:cs typeface="Georgia"/>
              </a:rPr>
              <a:t>please visit www. </a:t>
            </a:r>
            <a:r>
              <a:rPr lang="en-US" sz="1500" b="0" cap="none" spc="0">
                <a:solidFill>
                  <a:srgbClr val="FFFFFF"/>
                </a:solidFill>
                <a:latin typeface="Georgia"/>
                <a:cs typeface="Georgia"/>
              </a:rPr>
              <a:t>frbatlanta.org/education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61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316" y="191201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a typeface="ＭＳ Ｐゴシック"/>
                <a:cs typeface="ＭＳ Ｐゴシック"/>
              </a:rPr>
              <a:t>Graph: How Long WILL It Take </a:t>
            </a:r>
            <a:r>
              <a:rPr lang="en-US" sz="2800" dirty="0">
                <a:solidFill>
                  <a:srgbClr val="009AE1"/>
                </a:solidFill>
                <a:ea typeface="ＭＳ Ｐゴシック"/>
                <a:cs typeface="ＭＳ Ｐゴシック"/>
              </a:rPr>
              <a:t>to Earn $1 Million?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791200"/>
            <a:ext cx="8756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Source: Current Population Survey (U.S. Bureau of Labor Statistics, bls.gov/</a:t>
            </a:r>
            <a:r>
              <a:rPr lang="en-US" sz="1000" dirty="0" err="1">
                <a:latin typeface="Arial"/>
                <a:cs typeface="Arial"/>
              </a:rPr>
              <a:t>emp</a:t>
            </a:r>
            <a:r>
              <a:rPr lang="en-US" sz="1000" dirty="0">
                <a:latin typeface="Arial"/>
                <a:cs typeface="Arial"/>
              </a:rPr>
              <a:t>/ep_chart_001.htm )</a:t>
            </a:r>
          </a:p>
        </p:txBody>
      </p:sp>
      <p:sp>
        <p:nvSpPr>
          <p:cNvPr id="1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C190E8-FFBB-414A-84CE-8E14F373DE1F}" type="slidenum">
              <a:rPr lang="es-ES" smtClean="0"/>
              <a:t>7</a:t>
            </a:fld>
            <a:endParaRPr lang="en-US" dirty="0"/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901871"/>
              </p:ext>
            </p:extLst>
          </p:nvPr>
        </p:nvGraphicFramePr>
        <p:xfrm>
          <a:off x="1655319" y="1325030"/>
          <a:ext cx="6324600" cy="412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185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791200"/>
            <a:ext cx="8756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Source: Current Population Survey (U.S. Bureau of Labor Statistics, bls.gov/</a:t>
            </a:r>
            <a:r>
              <a:rPr lang="en-US" sz="1000" dirty="0" err="1">
                <a:solidFill>
                  <a:srgbClr val="000000"/>
                </a:solidFill>
                <a:latin typeface="Arial"/>
                <a:cs typeface="Arial"/>
              </a:rPr>
              <a:t>emp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/ep_chart_001.htm)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39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  <a:ea typeface="ＭＳ Ｐゴシック"/>
                <a:cs typeface="ＭＳ Ｐゴシック"/>
              </a:rPr>
              <a:t>Earnings, Unemployment Rates, </a:t>
            </a:r>
            <a:r>
              <a:rPr lang="en-US" sz="3200" dirty="0">
                <a:solidFill>
                  <a:srgbClr val="009AE1"/>
                </a:solidFill>
                <a:effectLst/>
                <a:ea typeface="ＭＳ Ｐゴシック"/>
                <a:cs typeface="ＭＳ Ｐゴシック"/>
              </a:rPr>
              <a:t>and Education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80FD5-5EB2-F747-884F-04F8129D2044}" type="slidenum">
              <a:rPr lang="es-ES" smtClean="0"/>
              <a:t>8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96" y="1520825"/>
            <a:ext cx="6798029" cy="37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04921"/>
          </a:xfrm>
        </p:spPr>
        <p:txBody>
          <a:bodyPr/>
          <a:lstStyle/>
          <a:p>
            <a:r>
              <a:rPr lang="en-US" sz="3200" dirty="0">
                <a:effectLst/>
                <a:latin typeface="Arial"/>
                <a:cs typeface="Arial"/>
              </a:rPr>
              <a:t>Teen </a:t>
            </a:r>
            <a:r>
              <a:rPr lang="en-US" sz="3200" dirty="0">
                <a:solidFill>
                  <a:srgbClr val="009AE1"/>
                </a:solidFill>
                <a:effectLst/>
                <a:latin typeface="Arial"/>
                <a:cs typeface="Arial"/>
              </a:rPr>
              <a:t>Unemployment 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Source: Employment Situation Historical Data (U.S. Bureau of Labor Statistics, bls.gov/cps/cpsatabs.htm)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8886" y="1600200"/>
            <a:ext cx="685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Unemployment Rate = Number of unemployed / Labor force</a:t>
            </a:r>
          </a:p>
          <a:p>
            <a:pPr algn="ctr"/>
            <a:r>
              <a:rPr lang="en-US" sz="1400" b="1" dirty="0">
                <a:latin typeface="Arial"/>
                <a:cs typeface="Arial"/>
              </a:rPr>
              <a:t>Note: Labor Force = Number of employed + number of unemployed 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6669"/>
            <a:ext cx="349640" cy="25690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2BC18-28C2-B340-A21F-7A4E02C9AE8A}" type="slidenum">
              <a:rPr lang="es-ES" smtClean="0"/>
              <a:t>9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98165"/>
              </p:ext>
            </p:extLst>
          </p:nvPr>
        </p:nvGraphicFramePr>
        <p:xfrm>
          <a:off x="574406" y="1429899"/>
          <a:ext cx="7910794" cy="45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194006" y="1132194"/>
            <a:ext cx="426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/>
                <a:ea typeface="+mn-ea"/>
                <a:cs typeface="Arial"/>
              </a:defRPr>
            </a:pPr>
            <a:r>
              <a:rPr lang="en-US" dirty="0">
                <a:latin typeface="Arial"/>
                <a:cs typeface="Arial"/>
              </a:rPr>
              <a:t>Average Unemployment Rate by Year</a:t>
            </a:r>
          </a:p>
        </p:txBody>
      </p:sp>
    </p:spTree>
    <p:extLst>
      <p:ext uri="{BB962C8B-B14F-4D97-AF65-F5344CB8AC3E}">
        <p14:creationId xmlns:p14="http://schemas.microsoft.com/office/powerpoint/2010/main" val="1375683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68&quot;&gt;&lt;object type=&quot;3&quot; unique_id=&quot;10171&quot;&gt;&lt;property id=&quot;20148&quot; value=&quot;5&quot;/&gt;&lt;property id=&quot;20300&quot; value=&quot;Slide 3 - &amp;quot;Human CAPITAL AND Employment&amp;quot;&quot;/&gt;&lt;property id=&quot;20307&quot; value=&quot;332&quot;/&gt;&lt;/object&gt;&lt;object type=&quot;3&quot; unique_id=&quot;10172&quot;&gt;&lt;property id=&quot;20148&quot; value=&quot;5&quot;/&gt;&lt;property id=&quot;20300&quot; value=&quot;Slide 4 - &amp;quot;Human Capital: Invest in Yourself&amp;quot;&quot;/&gt;&lt;property id=&quot;20307&quot; value=&quot;261&quot;/&gt;&lt;/object&gt;&lt;object type=&quot;3&quot; unique_id=&quot;10173&quot;&gt;&lt;property id=&quot;20148&quot; value=&quot;5&quot;/&gt;&lt;property id=&quot;20300&quot; value=&quot;Slide 5 - &amp;quot;Your Human Capital&amp;quot;&quot;/&gt;&lt;property id=&quot;20307&quot; value=&quot;347&quot;/&gt;&lt;/object&gt;&lt;object type=&quot;3&quot; unique_id=&quot;10174&quot;&gt;&lt;property id=&quot;20148&quot; value=&quot;5&quot;/&gt;&lt;property id=&quot;20300&quot; value=&quot;Slide 6 - &amp;quot;How Long Will It Take to Earn $1 Million?&amp;quot;&quot;/&gt;&lt;property id=&quot;20307&quot; value=&quot;259&quot;/&gt;&lt;/object&gt;&lt;object type=&quot;3&quot; unique_id=&quot;10175&quot;&gt;&lt;property id=&quot;20148&quot; value=&quot;5&quot;/&gt;&lt;property id=&quot;20300&quot; value=&quot;Slide 7 - &amp;quot;Graph: How Long WILL It Take to Earn $1 Million? &amp;quot;&quot;/&gt;&lt;property id=&quot;20307&quot; value=&quot;348&quot;/&gt;&lt;/object&gt;&lt;object type=&quot;3&quot; unique_id=&quot;10176&quot;&gt;&lt;property id=&quot;20148&quot; value=&quot;5&quot;/&gt;&lt;property id=&quot;20300&quot; value=&quot;Slide 8 - &amp;quot;Earnings, Unemployment Rates, and Education&amp;quot;&quot;/&gt;&lt;property id=&quot;20307&quot; value=&quot;260&quot;/&gt;&lt;/object&gt;&lt;object type=&quot;3&quot; unique_id=&quot;10269&quot;&gt;&lt;property id=&quot;20148&quot; value=&quot;5&quot;/&gt;&lt;property id=&quot;20300&quot; value=&quot;Slide 1&quot;/&gt;&lt;property id=&quot;20307&quot; value=&quot;360&quot;/&gt;&lt;/object&gt;&lt;object type=&quot;3&quot; unique_id=&quot;10270&quot;&gt;&lt;property id=&quot;20148&quot; value=&quot;5&quot;/&gt;&lt;property id=&quot;20300&quot; value=&quot;Slide 2 - &amp;quot;Lesson Objectives&amp;quot;&quot;/&gt;&lt;property id=&quot;20307&quot; value=&quot;361&quot;/&gt;&lt;/object&gt;&lt;object type=&quot;3&quot; unique_id=&quot;10815&quot;&gt;&lt;property id=&quot;20148&quot; value=&quot;5&quot;/&gt;&lt;property id=&quot;20300&quot; value=&quot;Slide 9 - &amp;quot;Teen Unemployment Rates&amp;quot;&quot;/&gt;&lt;property id=&quot;20307&quot; value=&quot;367&quot;/&gt;&lt;/object&gt;&lt;object type=&quot;3&quot; unique_id=&quot;11269&quot;&gt;&lt;property id=&quot;20148&quot; value=&quot;5&quot;/&gt;&lt;property id=&quot;20300&quot; value=&quot;Slide 10 - &amp;quot;In Summary&amp;quot;&quot;/&gt;&lt;property id=&quot;20307&quot; value=&quot;377&quot;/&gt;&lt;/object&gt;&lt;object type=&quot;3&quot; unique_id=&quot;11270&quot;&gt;&lt;property id=&quot;20148&quot; value=&quot;5&quot;/&gt;&lt;property id=&quot;20300&quot; value=&quot;Slide 11&quot;/&gt;&lt;property id=&quot;20307&quot; value=&quot;380&quot;/&gt;&lt;/object&gt;&lt;/object&gt;&lt;object type=&quot;8&quot; unique_id=&quot;1026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spcAft>
            <a:spcPts val="1200"/>
          </a:spcAft>
          <a:buFontTx/>
          <a:buChar char="•"/>
          <a:defRPr sz="2400" dirty="0" smtClean="0">
            <a:solidFill>
              <a:schemeClr val="bg1"/>
            </a:solidFill>
            <a:latin typeface="Century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9443</TotalTime>
  <Words>3283</Words>
  <Application>Microsoft Office PowerPoint</Application>
  <PresentationFormat>On-screen Show (4:3)</PresentationFormat>
  <Paragraphs>692</Paragraphs>
  <Slides>61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ＭＳ Ｐゴシック</vt:lpstr>
      <vt:lpstr>Arial</vt:lpstr>
      <vt:lpstr>Arial - 31</vt:lpstr>
      <vt:lpstr>Arial - 32</vt:lpstr>
      <vt:lpstr>Calibri</vt:lpstr>
      <vt:lpstr>Century</vt:lpstr>
      <vt:lpstr>Franklin Gothic Book</vt:lpstr>
      <vt:lpstr>Franklin Gothic Medium</vt:lpstr>
      <vt:lpstr>Georgia</vt:lpstr>
      <vt:lpstr>Trebuchet MS</vt:lpstr>
      <vt:lpstr>Wingdings</vt:lpstr>
      <vt:lpstr>1_Office Theme</vt:lpstr>
      <vt:lpstr>Katrina1</vt:lpstr>
      <vt:lpstr>PowerPoint Presentation</vt:lpstr>
      <vt:lpstr>Lesson Objectives</vt:lpstr>
      <vt:lpstr>Human CAPITAL AND Employment</vt:lpstr>
      <vt:lpstr>Human Capital: Invest in Yourself</vt:lpstr>
      <vt:lpstr>Your Human Capital</vt:lpstr>
      <vt:lpstr>How Long Will It Take to Earn $1 Million?</vt:lpstr>
      <vt:lpstr>Graph: How Long WILL It Take to Earn $1 Million? </vt:lpstr>
      <vt:lpstr>Earnings, Unemployment Rates, and Education</vt:lpstr>
      <vt:lpstr>Teen Unemployment Rates</vt:lpstr>
      <vt:lpstr>In Summary</vt:lpstr>
      <vt:lpstr>PowerPoint Presentation</vt:lpstr>
      <vt:lpstr>PowerPoint Presentation</vt:lpstr>
      <vt:lpstr>Lesson Objectives</vt:lpstr>
      <vt:lpstr>evaluating  postsecondary  Opportunities</vt:lpstr>
      <vt:lpstr>Education Pays… But It Also Costs</vt:lpstr>
      <vt:lpstr>Student Loan Rule of Thumb</vt:lpstr>
      <vt:lpstr>Paying for College: Do Your Homework</vt:lpstr>
      <vt:lpstr>Planning for Postsecondary Education</vt:lpstr>
      <vt:lpstr>Activity: Evaluating Postsecondary Opportunities and Expenses</vt:lpstr>
      <vt:lpstr>PowerPoint Presentation</vt:lpstr>
      <vt:lpstr>PowerPoint Presentation</vt:lpstr>
      <vt:lpstr>PowerPoint Presentation</vt:lpstr>
      <vt:lpstr>PowerPoint Presentation</vt:lpstr>
      <vt:lpstr>Activity: Evaluating Postsecondary Opportunities and Expenses</vt:lpstr>
      <vt:lpstr>In Summary</vt:lpstr>
      <vt:lpstr>PowerPoint Presentation</vt:lpstr>
      <vt:lpstr>PowerPoint Presentation</vt:lpstr>
      <vt:lpstr>Lesson Objectives</vt:lpstr>
      <vt:lpstr>Back to School</vt:lpstr>
      <vt:lpstr>PowerPoint Presentation</vt:lpstr>
      <vt:lpstr>Budgeting</vt:lpstr>
      <vt:lpstr>Managing Your Money: The Budget</vt:lpstr>
      <vt:lpstr>Managing Your Money: The Budget</vt:lpstr>
      <vt:lpstr>The Budget: Determine Income</vt:lpstr>
      <vt:lpstr>PowerPoint Presentation</vt:lpstr>
      <vt:lpstr>PowerPoint Presentation</vt:lpstr>
      <vt:lpstr>Activity: Tracking Your Expenses</vt:lpstr>
      <vt:lpstr>Activity: Tracking Your Expenses</vt:lpstr>
      <vt:lpstr>PowerPoint Presentation</vt:lpstr>
      <vt:lpstr>Create a Budget</vt:lpstr>
      <vt:lpstr>Activity: Budget Scenarios</vt:lpstr>
      <vt:lpstr>Activity: Budget Scenarios</vt:lpstr>
      <vt:lpstr>Activity: Budget Scenarios</vt:lpstr>
      <vt:lpstr>The Budget: Implement and Track</vt:lpstr>
      <vt:lpstr>The Budget: Review and Adjust</vt:lpstr>
      <vt:lpstr>In Summary</vt:lpstr>
      <vt:lpstr>PowerPoint Presentation</vt:lpstr>
      <vt:lpstr>PowerPoint Presentation</vt:lpstr>
      <vt:lpstr>Lesson Objectives</vt:lpstr>
      <vt:lpstr>SAVing</vt:lpstr>
      <vt:lpstr>Saving versus Investing</vt:lpstr>
      <vt:lpstr>Reasons for Saving</vt:lpstr>
      <vt:lpstr>Your Goals for Saving</vt:lpstr>
      <vt:lpstr>Tools for Saving</vt:lpstr>
      <vt:lpstr>Compound Interest: Daily vs. Monthly vs. Yearly</vt:lpstr>
      <vt:lpstr>Watch it Grow: Rule of 72</vt:lpstr>
      <vt:lpstr>Rule of 72 Calculations: Problem #1</vt:lpstr>
      <vt:lpstr>Rule of 72 Calculations:  Problem #2</vt:lpstr>
      <vt:lpstr>PowerPoint Presentation</vt:lpstr>
      <vt:lpstr>In Summary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Jackie</dc:creator>
  <cp:lastModifiedBy>Mike Kaiman</cp:lastModifiedBy>
  <cp:revision>324</cp:revision>
  <cp:lastPrinted>2013-12-18T15:46:06Z</cp:lastPrinted>
  <dcterms:created xsi:type="dcterms:W3CDTF">2013-11-05T19:13:27Z</dcterms:created>
  <dcterms:modified xsi:type="dcterms:W3CDTF">2025-11-07T13:47:10Z</dcterms:modified>
</cp:coreProperties>
</file>