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5"/>
  </p:sldMasterIdLst>
  <p:notesMasterIdLst>
    <p:notesMasterId r:id="rId18"/>
  </p:notesMasterIdLst>
  <p:handoutMasterIdLst>
    <p:handoutMasterId r:id="rId19"/>
  </p:handoutMasterIdLst>
  <p:sldIdLst>
    <p:sldId id="256" r:id="rId6"/>
    <p:sldId id="269" r:id="rId7"/>
    <p:sldId id="266" r:id="rId8"/>
    <p:sldId id="264" r:id="rId9"/>
    <p:sldId id="272" r:id="rId10"/>
    <p:sldId id="267" r:id="rId11"/>
    <p:sldId id="261" r:id="rId12"/>
    <p:sldId id="274" r:id="rId13"/>
    <p:sldId id="263" r:id="rId14"/>
    <p:sldId id="271" r:id="rId15"/>
    <p:sldId id="260" r:id="rId16"/>
    <p:sldId id="270" r:id="rId17"/>
  </p:sldIdLst>
  <p:sldSz cx="9144000" cy="5143500" type="screen16x9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4" pos="2880">
          <p15:clr>
            <a:srgbClr val="A4A3A4"/>
          </p15:clr>
        </p15:guide>
        <p15:guide id="5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CBCE94-514A-16C4-CCED-4A060191AFF7}" name="Bernstein, Jennifer M" initials="JMB" userId="Bernstein, Jennifer M" providerId="None"/>
  <p188:author id="{D6ADC6FD-FB7A-E3AE-6A26-FC821A011C8D}" name="Mike Kaiman" initials="MK" userId="Mike Kaima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4086D5"/>
    <a:srgbClr val="236BC6"/>
    <a:srgbClr val="A0BCE4"/>
    <a:srgbClr val="C07C00"/>
    <a:srgbClr val="02245A"/>
    <a:srgbClr val="021C5A"/>
    <a:srgbClr val="021C6E"/>
    <a:srgbClr val="C07C1A"/>
    <a:srgbClr val="02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441" autoAdjust="0"/>
  </p:normalViewPr>
  <p:slideViewPr>
    <p:cSldViewPr snapToGrid="0">
      <p:cViewPr varScale="1">
        <p:scale>
          <a:sx n="115" d="100"/>
          <a:sy n="115" d="100"/>
        </p:scale>
        <p:origin x="222" y="324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CBBB9AC9-F41F-4916-B5CB-4BAC3B071E9E}" type="datetimeFigureOut">
              <a:rPr lang="en-US"/>
              <a:pPr>
                <a:defRPr/>
              </a:pPr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74AC060-BAD6-47CC-AF30-254C9B2BD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3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909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9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0A359AC-4EDB-4AA1-9AD2-B6BF0735A59F}" type="datetimeFigureOut">
              <a:rPr lang="en-US"/>
              <a:pPr>
                <a:defRPr/>
              </a:pPr>
              <a:t>5/11/2026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9" tIns="45634" rIns="91269" bIns="4563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6" y="4387769"/>
            <a:ext cx="5607050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9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FB4525BD-1B22-4CBE-A35B-96886ED63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660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4525BD-1B22-4CBE-A35B-96886ED635B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20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4525BD-1B22-4CBE-A35B-96886ED635B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434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ertic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72001"/>
            <a:ext cx="9144000" cy="571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6D62C6F0-EFF1-732B-1581-8379BBAA9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8E5B62-7320-7915-C1B2-46E8F87319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9878" y="211710"/>
            <a:ext cx="1818643" cy="6096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36C63-16C0-6F8E-2D75-A3C914E76AE3}"/>
              </a:ext>
            </a:extLst>
          </p:cNvPr>
          <p:cNvCxnSpPr/>
          <p:nvPr userDrawn="1"/>
        </p:nvCxnSpPr>
        <p:spPr bwMode="auto">
          <a:xfrm>
            <a:off x="4699000" y="4781550"/>
            <a:ext cx="4097338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6AE55D5-BF4A-82D0-0D80-EB576C1FF62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0" y="-1"/>
            <a:ext cx="4097338" cy="4748981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insert image</a:t>
            </a:r>
            <a:br>
              <a:rPr lang="en-US"/>
            </a:b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CC06022-1BCD-1931-2561-1987663CD57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5" y="1571652"/>
            <a:ext cx="4038600" cy="2066897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Presentation Name Goes Here Lorem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38550"/>
            <a:ext cx="41148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Subtitle of Presentation Goes Here Lorem Ipsum Dolor Sit Amet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7C4B9FE-B526-3664-8BF4-E67331C9AC5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0248" y="1251966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XX/20XX</a:t>
            </a:r>
          </a:p>
        </p:txBody>
      </p:sp>
    </p:spTree>
    <p:extLst>
      <p:ext uri="{BB962C8B-B14F-4D97-AF65-F5344CB8AC3E}">
        <p14:creationId xmlns:p14="http://schemas.microsoft.com/office/powerpoint/2010/main" val="33277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B71BC4-27DD-0D47-8289-378CE57FEBD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0" y="0"/>
            <a:ext cx="5943600" cy="47815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3C346-46C6-994F-D796-F474B650A4F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48400" y="514350"/>
            <a:ext cx="2590800" cy="4114800"/>
          </a:xfrm>
        </p:spPr>
        <p:txBody>
          <a:bodyPr anchor="ctr"/>
          <a:lstStyle>
            <a:lvl1pPr marL="0" indent="0">
              <a:buNone/>
              <a:defRPr sz="1600" b="1"/>
            </a:lvl1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9033FBB-B5D6-49D7-A4E5-2484A87950F8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5956853" y="-2485"/>
            <a:ext cx="0" cy="478403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5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464D70-1034-2743-38D2-E42A8B85B611}"/>
              </a:ext>
            </a:extLst>
          </p:cNvPr>
          <p:cNvSpPr/>
          <p:nvPr userDrawn="1"/>
        </p:nvSpPr>
        <p:spPr bwMode="auto">
          <a:xfrm>
            <a:off x="6781800" y="57150"/>
            <a:ext cx="2014538" cy="3048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Background pattern&#10;&#10;AI-generated content may be incorrect.">
            <a:extLst>
              <a:ext uri="{FF2B5EF4-FFF2-40B4-BE49-F238E27FC236}">
                <a16:creationId xmlns:a16="http://schemas.microsoft.com/office/drawing/2014/main" id="{48B36076-8F52-054A-BD44-113A2FBE6F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B1AE9-ACB9-2C78-CDE7-3DED11876B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09700" y="828675"/>
            <a:ext cx="6438900" cy="312420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tx2"/>
                </a:solidFill>
              </a:defRPr>
            </a:lvl1pPr>
            <a:lvl2pPr marL="365760" indent="0">
              <a:buNone/>
              <a:defRPr sz="2400" b="1">
                <a:solidFill>
                  <a:schemeClr val="bg1"/>
                </a:solidFill>
              </a:defRPr>
            </a:lvl2pPr>
            <a:lvl3pPr marL="914400" indent="0">
              <a:buNone/>
              <a:defRPr sz="2400" b="1">
                <a:solidFill>
                  <a:schemeClr val="bg1"/>
                </a:solidFill>
              </a:defRPr>
            </a:lvl3pPr>
            <a:lvl4pPr marL="1371600" indent="0">
              <a:buNone/>
              <a:defRPr sz="24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47A5E-DBA9-EF24-0935-45D857580E34}"/>
              </a:ext>
            </a:extLst>
          </p:cNvPr>
          <p:cNvSpPr/>
          <p:nvPr userDrawn="1"/>
        </p:nvSpPr>
        <p:spPr bwMode="auto">
          <a:xfrm>
            <a:off x="0" y="0"/>
            <a:ext cx="1066800" cy="478155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Arrow Right with solid fill">
            <a:extLst>
              <a:ext uri="{FF2B5EF4-FFF2-40B4-BE49-F238E27FC236}">
                <a16:creationId xmlns:a16="http://schemas.microsoft.com/office/drawing/2014/main" id="{1008D261-24FD-3E8C-CADC-03E260A07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7153"/>
          <a:stretch/>
        </p:blipFill>
        <p:spPr>
          <a:xfrm>
            <a:off x="228599" y="1933575"/>
            <a:ext cx="5746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- Wav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895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ized 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2002F7-4067-6039-0676-FA2396AAD64B}"/>
              </a:ext>
            </a:extLst>
          </p:cNvPr>
          <p:cNvSpPr/>
          <p:nvPr userDrawn="1"/>
        </p:nvSpPr>
        <p:spPr bwMode="auto">
          <a:xfrm>
            <a:off x="511527" y="0"/>
            <a:ext cx="1922318" cy="2266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09EFC-88BE-9FE7-A5A4-BD51B8E390C4}"/>
              </a:ext>
            </a:extLst>
          </p:cNvPr>
          <p:cNvSpPr/>
          <p:nvPr userDrawn="1"/>
        </p:nvSpPr>
        <p:spPr bwMode="auto">
          <a:xfrm>
            <a:off x="511527" y="1728278"/>
            <a:ext cx="1922318" cy="648126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BA30E459-0717-B1B5-89C6-1ACA2DFB16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4876" y="1728278"/>
            <a:ext cx="1893524" cy="63470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868C1B0-E910-1F47-704C-6D9C86D8CC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475" y="238309"/>
            <a:ext cx="1765723" cy="648126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Aft>
                <a:spcPts val="0"/>
              </a:spcAft>
              <a:buNone/>
              <a:defRPr sz="2400" b="1"/>
            </a:lvl1pPr>
          </a:lstStyle>
          <a:p>
            <a:pPr lvl="0"/>
            <a:r>
              <a:rPr lang="en-US"/>
              <a:t>First Name Last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8C6A700-1C8D-0E4A-A605-005E9D0AF2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476" y="916073"/>
            <a:ext cx="1765723" cy="743859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Aft>
                <a:spcPts val="600"/>
              </a:spcAft>
              <a:buNone/>
              <a:defRPr sz="1200">
                <a:solidFill>
                  <a:schemeClr val="accent4"/>
                </a:solidFill>
              </a:defRPr>
            </a:lvl1pPr>
            <a:lvl2pPr marL="36576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/>
              <a:t>Title Goes Here Lorem Ipsum Dolor,</a:t>
            </a:r>
            <a:br>
              <a:rPr lang="en-US"/>
            </a:br>
            <a:r>
              <a:rPr lang="en-US"/>
              <a:t>Bank Name Goes Here Lorem Ipsum Do</a:t>
            </a:r>
          </a:p>
        </p:txBody>
      </p:sp>
    </p:spTree>
    <p:extLst>
      <p:ext uri="{BB962C8B-B14F-4D97-AF65-F5344CB8AC3E}">
        <p14:creationId xmlns:p14="http://schemas.microsoft.com/office/powerpoint/2010/main" val="425641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CA02D9-AF14-6D9C-910F-0276E251A8A5}"/>
              </a:ext>
            </a:extLst>
          </p:cNvPr>
          <p:cNvGrpSpPr/>
          <p:nvPr userDrawn="1"/>
        </p:nvGrpSpPr>
        <p:grpSpPr>
          <a:xfrm>
            <a:off x="511527" y="-1"/>
            <a:ext cx="1926873" cy="1117700"/>
            <a:chOff x="511527" y="1370679"/>
            <a:chExt cx="1850673" cy="10735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113A8C-0625-7FC7-EBE1-5C26E9B3BBCA}"/>
                </a:ext>
              </a:extLst>
            </p:cNvPr>
            <p:cNvSpPr/>
            <p:nvPr userDrawn="1"/>
          </p:nvSpPr>
          <p:spPr bwMode="auto">
            <a:xfrm>
              <a:off x="511527" y="1370679"/>
              <a:ext cx="1846298" cy="10735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4DF86F-8CF2-6907-41E9-E09A7675E6CA}"/>
                </a:ext>
              </a:extLst>
            </p:cNvPr>
            <p:cNvSpPr/>
            <p:nvPr userDrawn="1"/>
          </p:nvSpPr>
          <p:spPr bwMode="auto">
            <a:xfrm>
              <a:off x="511527" y="2312019"/>
              <a:ext cx="1846298" cy="13216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13">
              <a:extLst>
                <a:ext uri="{FF2B5EF4-FFF2-40B4-BE49-F238E27FC236}">
                  <a16:creationId xmlns:a16="http://schemas.microsoft.com/office/drawing/2014/main" id="{F5C83E02-377C-36E8-52EA-9D5BBE55D0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543557" y="1547835"/>
              <a:ext cx="1818643" cy="6096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45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4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AI-generated content may be incorrect.">
            <a:extLst>
              <a:ext uri="{FF2B5EF4-FFF2-40B4-BE49-F238E27FC236}">
                <a16:creationId xmlns:a16="http://schemas.microsoft.com/office/drawing/2014/main" id="{E03D8724-A0AF-FCBE-8FF6-62A40C6383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AAF937E-9FCF-223A-7AEE-594774F615A2}"/>
              </a:ext>
            </a:extLst>
          </p:cNvPr>
          <p:cNvSpPr/>
          <p:nvPr userDrawn="1"/>
        </p:nvSpPr>
        <p:spPr bwMode="auto">
          <a:xfrm>
            <a:off x="6324600" y="0"/>
            <a:ext cx="2471738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B4B15B-D00E-D633-F159-3E5796A070DD}"/>
              </a:ext>
            </a:extLst>
          </p:cNvPr>
          <p:cNvSpPr/>
          <p:nvPr userDrawn="1"/>
        </p:nvSpPr>
        <p:spPr bwMode="auto">
          <a:xfrm>
            <a:off x="0" y="1047750"/>
            <a:ext cx="9144000" cy="28194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75C500-4FF5-5059-C70C-B6E5EE367938}"/>
              </a:ext>
            </a:extLst>
          </p:cNvPr>
          <p:cNvSpPr txBox="1"/>
          <p:nvPr userDrawn="1"/>
        </p:nvSpPr>
        <p:spPr>
          <a:xfrm>
            <a:off x="482662" y="1887582"/>
            <a:ext cx="4953000" cy="1139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  <a:spcAft>
                <a:spcPts val="1200"/>
              </a:spcAft>
            </a:pPr>
            <a:r>
              <a:rPr lang="en-US" sz="2800" b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Check out </a:t>
            </a:r>
            <a:r>
              <a:rPr lang="en-US" sz="2800" b="1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FRE.org</a:t>
            </a:r>
            <a:r>
              <a:rPr lang="en-US" sz="2800" b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for free, classroom-ready  resources and professional development!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040CEB8-48D6-E73F-790E-B3D793A4EE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2344" y="1258726"/>
            <a:ext cx="2381250" cy="23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0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3692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orizont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780192D-ABD9-431B-41D6-2FF6DEDB3667}"/>
              </a:ext>
            </a:extLst>
          </p:cNvPr>
          <p:cNvSpPr/>
          <p:nvPr userDrawn="1"/>
        </p:nvSpPr>
        <p:spPr bwMode="auto">
          <a:xfrm>
            <a:off x="152400" y="4781550"/>
            <a:ext cx="8763000" cy="36195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Background pattern&#10;&#10;AI-generated content may be incorrect.">
            <a:extLst>
              <a:ext uri="{FF2B5EF4-FFF2-40B4-BE49-F238E27FC236}">
                <a16:creationId xmlns:a16="http://schemas.microsoft.com/office/drawing/2014/main" id="{21F0161D-3AB6-DE1C-E323-67511842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EEB5A3D8-3358-75FC-D9C2-7C9F6394DC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6075" y="1"/>
            <a:ext cx="8450263" cy="324921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insert image</a:t>
            </a:r>
            <a:br>
              <a:rPr lang="en-US"/>
            </a:b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41B54A-20B5-4156-5E9A-FAE8AE71A0A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46074" y="3267048"/>
            <a:ext cx="8450264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54179C72-0A64-790D-9936-51359BF6952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4" y="3499692"/>
            <a:ext cx="8450263" cy="708294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Presentation Name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D9314CF-22F9-727D-6CB7-1037CC55A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4252250"/>
            <a:ext cx="76200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Subtitle of Presentation Goes Here Lorem Ipsum Dolor Sit Amet</a:t>
            </a:r>
          </a:p>
        </p:txBody>
      </p:sp>
      <p:sp>
        <p:nvSpPr>
          <p:cNvPr id="24" name="Content Placeholder 20">
            <a:extLst>
              <a:ext uri="{FF2B5EF4-FFF2-40B4-BE49-F238E27FC236}">
                <a16:creationId xmlns:a16="http://schemas.microsoft.com/office/drawing/2014/main" id="{A2DFD650-0886-9D04-AC8E-AAA13BE3CD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200" y="47264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XX/20XX</a:t>
            </a:r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5FD50168-8AEB-D256-20E2-EF639A1B9A9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7200" y="52387"/>
            <a:ext cx="1818643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14C5D2A-800E-515B-EC05-B3293AEE63AF}"/>
              </a:ext>
            </a:extLst>
          </p:cNvPr>
          <p:cNvSpPr/>
          <p:nvPr userDrawn="1"/>
        </p:nvSpPr>
        <p:spPr bwMode="auto">
          <a:xfrm>
            <a:off x="6705600" y="0"/>
            <a:ext cx="2286000" cy="28217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572000"/>
            <a:ext cx="9144000" cy="5830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CC63C1E0-A075-7BE1-FB4F-5AC6AB179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6FF2AB5-F1A2-CDAA-4296-B243EF9E9321}"/>
              </a:ext>
            </a:extLst>
          </p:cNvPr>
          <p:cNvSpPr/>
          <p:nvPr userDrawn="1"/>
        </p:nvSpPr>
        <p:spPr bwMode="auto">
          <a:xfrm>
            <a:off x="838199" y="838200"/>
            <a:ext cx="7459579" cy="35015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6E7C8A-EEF1-E1AC-E5E5-4B8A253E9F64}"/>
              </a:ext>
            </a:extLst>
          </p:cNvPr>
          <p:cNvSpPr/>
          <p:nvPr userDrawn="1"/>
        </p:nvSpPr>
        <p:spPr bwMode="auto">
          <a:xfrm rot="5400000">
            <a:off x="4523125" y="565075"/>
            <a:ext cx="97750" cy="745155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8C687C6-1A65-C6C6-2C6B-702036339BCB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7982" y="1769743"/>
            <a:ext cx="6181017" cy="1354040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Presentation Name Goes Here Lorem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591B6C8-D8FF-9307-6BA6-34CEC9C440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6182" y="3257551"/>
            <a:ext cx="5447018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Subtitle of Presentation Goes Here Lorem Ipsum Dolor Sit Amet</a:t>
            </a:r>
          </a:p>
        </p:txBody>
      </p:sp>
      <p:sp>
        <p:nvSpPr>
          <p:cNvPr id="19" name="Content Placeholder 20">
            <a:extLst>
              <a:ext uri="{FF2B5EF4-FFF2-40B4-BE49-F238E27FC236}">
                <a16:creationId xmlns:a16="http://schemas.microsoft.com/office/drawing/2014/main" id="{5E3289B7-F33B-CE13-80DE-B658C01D99F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199" y="6370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XX/20XX</a:t>
            </a:r>
          </a:p>
        </p:txBody>
      </p:sp>
      <p:pic>
        <p:nvPicPr>
          <p:cNvPr id="21" name="Picture 13">
            <a:extLst>
              <a:ext uri="{FF2B5EF4-FFF2-40B4-BE49-F238E27FC236}">
                <a16:creationId xmlns:a16="http://schemas.microsoft.com/office/drawing/2014/main" id="{3C9EFEA1-B894-A11E-1373-B63794B462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6678" y="990278"/>
            <a:ext cx="1818643" cy="609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63666D2-8D96-BA66-AD17-EE0B605E5258}"/>
              </a:ext>
            </a:extLst>
          </p:cNvPr>
          <p:cNvSpPr/>
          <p:nvPr userDrawn="1"/>
        </p:nvSpPr>
        <p:spPr bwMode="auto">
          <a:xfrm>
            <a:off x="6705600" y="133350"/>
            <a:ext cx="2209800" cy="22383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2" name="Picture 1" descr="Background pattern&#10;&#10;AI-generated content may be incorrect.">
            <a:extLst>
              <a:ext uri="{FF2B5EF4-FFF2-40B4-BE49-F238E27FC236}">
                <a16:creationId xmlns:a16="http://schemas.microsoft.com/office/drawing/2014/main" id="{F669360A-3F0C-D48D-FDF5-6855C425E8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07" b="5555"/>
          <a:stretch/>
        </p:blipFill>
        <p:spPr>
          <a:xfrm>
            <a:off x="0" y="-1"/>
            <a:ext cx="9144000" cy="4821417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86CC1B-643C-9F43-B67D-115A83AD2A8A}"/>
              </a:ext>
            </a:extLst>
          </p:cNvPr>
          <p:cNvSpPr/>
          <p:nvPr userDrawn="1"/>
        </p:nvSpPr>
        <p:spPr bwMode="auto">
          <a:xfrm>
            <a:off x="1889049" y="1352550"/>
            <a:ext cx="5888370" cy="2438400"/>
          </a:xfrm>
          <a:prstGeom prst="roundRect">
            <a:avLst/>
          </a:prstGeom>
          <a:solidFill>
            <a:schemeClr val="tx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3342EB5-647E-DBDA-EECC-E62D59DDB4BB}"/>
              </a:ext>
            </a:extLst>
          </p:cNvPr>
          <p:cNvSpPr/>
          <p:nvPr userDrawn="1"/>
        </p:nvSpPr>
        <p:spPr bwMode="auto">
          <a:xfrm>
            <a:off x="1780215" y="1204913"/>
            <a:ext cx="5888370" cy="2438400"/>
          </a:xfrm>
          <a:prstGeom prst="roundRect">
            <a:avLst/>
          </a:prstGeom>
          <a:solidFill>
            <a:schemeClr val="bg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2719E6-61DE-BFBD-4BF9-DAE333E7EF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80213" y="1479053"/>
            <a:ext cx="5888369" cy="457200"/>
          </a:xfrm>
        </p:spPr>
        <p:txBody>
          <a:bodyPr/>
          <a:lstStyle>
            <a:lvl1pPr marL="0" indent="0" algn="ctr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/>
              <a:t>SECTION NUMBER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1780212" y="1843342"/>
            <a:ext cx="5888369" cy="1344792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3600" b="1" spc="-15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Title of Section Goes Here Lorem Ipsum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1365" y="369154"/>
            <a:ext cx="8554973" cy="990600"/>
          </a:xfrm>
        </p:spPr>
        <p:txBody>
          <a:bodyPr/>
          <a:lstStyle>
            <a:lvl1pPr>
              <a:defRPr sz="2800" b="1" spc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35DF70F6-E422-24C9-5D82-C883A41DF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4548" y="1158558"/>
            <a:ext cx="5741790" cy="347059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5D2CA44-6038-DC26-ED9C-FAF8B9FF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158558"/>
            <a:ext cx="2651165" cy="3470592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6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F507-A857-C367-F020-0CE20A99E8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074" y="366464"/>
            <a:ext cx="8468551" cy="8572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Presenters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064CF5-6FDC-7798-EB01-7806E586A13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auto">
          <a:xfrm>
            <a:off x="88241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59C629-65D6-C3D7-18D6-683DACB0C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666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6EEDB123-1FE3-A022-D5DC-352D27076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66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94A9993A-194A-CB62-BE57-2D486C0076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 bwMode="auto">
          <a:xfrm>
            <a:off x="712065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6" name="Text Placeholder 19">
            <a:extLst>
              <a:ext uri="{FF2B5EF4-FFF2-40B4-BE49-F238E27FC236}">
                <a16:creationId xmlns:a16="http://schemas.microsoft.com/office/drawing/2014/main" id="{F01EA638-ACC6-2FC4-EECF-78EC40161AB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3490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08F75EA-EEE6-FD45-2895-1A09EA03B5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490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698FE9EB-AD2D-AE82-D3EE-6CBF1BB5882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 bwMode="auto">
          <a:xfrm>
            <a:off x="2961831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A37EA42F-E1B7-7FBE-6216-8690ACF5D9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78003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70" name="Text Placeholder 19">
            <a:extLst>
              <a:ext uri="{FF2B5EF4-FFF2-40B4-BE49-F238E27FC236}">
                <a16:creationId xmlns:a16="http://schemas.microsoft.com/office/drawing/2014/main" id="{87416122-E04B-1FA2-ABEA-C762D67070A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78003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71" name="Picture Placeholder 70">
            <a:extLst>
              <a:ext uri="{FF2B5EF4-FFF2-40B4-BE49-F238E27FC236}">
                <a16:creationId xmlns:a16="http://schemas.microsoft.com/office/drawing/2014/main" id="{0E5F4919-468F-98CA-AAB7-9CE2C790DC57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 bwMode="auto">
          <a:xfrm>
            <a:off x="5041244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2" name="Text Placeholder 19">
            <a:extLst>
              <a:ext uri="{FF2B5EF4-FFF2-40B4-BE49-F238E27FC236}">
                <a16:creationId xmlns:a16="http://schemas.microsoft.com/office/drawing/2014/main" id="{AD3112C0-A309-C510-AA44-9BADFF260F9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51499" y="2341756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D563EE1D-C4B6-152A-AE82-AF53471801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51499" y="253686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11CFF06D-D48B-0FB3-EB1E-903173488758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 bwMode="auto">
          <a:xfrm>
            <a:off x="1921087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4" name="Text Placeholder 19">
            <a:extLst>
              <a:ext uri="{FF2B5EF4-FFF2-40B4-BE49-F238E27FC236}">
                <a16:creationId xmlns:a16="http://schemas.microsoft.com/office/drawing/2014/main" id="{51425358-852D-D75E-3948-A1AD63DBC4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35337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B7E57BE3-E3F1-08D4-F601-0853D2C0FCF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35337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EB4F2AF4-6A8F-53E3-26E7-51BD25531A45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 bwMode="auto">
          <a:xfrm>
            <a:off x="4000500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6DA11B9D-5468-210B-A35E-6A6C6D29C7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716672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8" name="Text Placeholder 19">
            <a:extLst>
              <a:ext uri="{FF2B5EF4-FFF2-40B4-BE49-F238E27FC236}">
                <a16:creationId xmlns:a16="http://schemas.microsoft.com/office/drawing/2014/main" id="{4E071D86-A813-2F89-DDC8-469CD8A09C3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716672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DD4E3896-F5CB-0DDC-147F-8413B37AEBDE}"/>
              </a:ext>
            </a:extLst>
          </p:cNvPr>
          <p:cNvSpPr>
            <a:spLocks noGrp="1" noChangeAspect="1"/>
          </p:cNvSpPr>
          <p:nvPr>
            <p:ph type="pic" sz="quarter" idx="40"/>
          </p:nvPr>
        </p:nvSpPr>
        <p:spPr bwMode="auto">
          <a:xfrm>
            <a:off x="6079913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0" name="Text Placeholder 19">
            <a:extLst>
              <a:ext uri="{FF2B5EF4-FFF2-40B4-BE49-F238E27FC236}">
                <a16:creationId xmlns:a16="http://schemas.microsoft.com/office/drawing/2014/main" id="{D436C02D-3840-D024-CA59-EF132A8BCF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90168" y="4039498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F820EDE1-5CFF-1F91-A8DD-9234B299B14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790168" y="4254128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327812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eck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1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image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77DE43E-8FF4-CFB9-5BEF-DDB384FB3C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83484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image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CF1D8DF-ACA9-C2CB-F039-E2DA668600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5884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image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23440809-2B16-74D2-8B69-49AFC42886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811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1378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1378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7B0DC689-0264-A427-F70B-C57A1C5E4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053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2CA0C95-D45B-E2C0-B0D1-A41289D1C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7053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61394B1-E65F-9083-51B6-05A829D76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0451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9365670A-9CC0-253A-13EE-56961738BB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40451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DE6E2C7E-2A1F-EFD0-7A56-6CDB492652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46126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6A1B7159-5F66-5564-1DC7-70C7ECC3E3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6126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39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15F70D-4E2D-693C-E5A2-6904BEDD6D90}"/>
              </a:ext>
            </a:extLst>
          </p:cNvPr>
          <p:cNvSpPr/>
          <p:nvPr userDrawn="1"/>
        </p:nvSpPr>
        <p:spPr bwMode="auto">
          <a:xfrm>
            <a:off x="0" y="1121465"/>
            <a:ext cx="9144000" cy="3507685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4458804E-152F-5627-5370-05F6FA8428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1" t="21803" r="-1" b="10000"/>
          <a:stretch/>
        </p:blipFill>
        <p:spPr>
          <a:xfrm>
            <a:off x="0" y="1121465"/>
            <a:ext cx="9144000" cy="35076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66790F-5766-5443-520A-C89936D5202B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1335778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6074" y="1335777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image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B9D245-1EC7-DD7B-166E-97FDAE33083E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2999686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15A61527-4862-08B6-EE14-5812D156D1F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46074" y="2999685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5800" y="157607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5800" y="196215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60326F6C-CA30-5A40-CF17-52752544E0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95800" y="325755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B4A33BF-AE46-9B52-DE9B-463C2D4B7A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95800" y="364363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6DD5C0C-7F0A-6562-4C3F-34AF6291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4" y="366464"/>
            <a:ext cx="8468551" cy="5933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7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88" y="1276350"/>
            <a:ext cx="856773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88" y="371475"/>
            <a:ext cx="85677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82000" y="4812506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Times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9pPr>
          </a:lstStyle>
          <a:p>
            <a:pPr algn="r"/>
            <a:fld id="{51221C86-548F-ED48-B57A-2AF14FA05D94}" type="slidenum">
              <a:rPr lang="en-US" sz="800" smtClean="0">
                <a:solidFill>
                  <a:schemeClr val="tx2"/>
                </a:solidFill>
                <a:latin typeface="+mn-lt"/>
                <a:cs typeface="Arial"/>
              </a:rPr>
              <a:pPr algn="r"/>
              <a:t>‹#›</a:t>
            </a:fld>
            <a:endParaRPr lang="en-US" sz="800">
              <a:solidFill>
                <a:schemeClr val="tx2"/>
              </a:solidFill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F8817-2190-D4C9-9888-6BA4D12C0234}"/>
              </a:ext>
            </a:extLst>
          </p:cNvPr>
          <p:cNvSpPr txBox="1"/>
          <p:nvPr userDrawn="1"/>
        </p:nvSpPr>
        <p:spPr>
          <a:xfrm>
            <a:off x="254593" y="4847621"/>
            <a:ext cx="59461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FEDERAL RESERVE EDUCATION   </a:t>
            </a:r>
            <a:r>
              <a:rPr lang="en-US" sz="1000" b="1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FRE.ORG   </a:t>
            </a:r>
            <a:r>
              <a:rPr lang="en-US" sz="1000" b="1" kern="1200" dirty="0">
                <a:solidFill>
                  <a:schemeClr val="accent1"/>
                </a:solidFill>
                <a:latin typeface="+mn-lt"/>
                <a:ea typeface="ＭＳ Ｐゴシック"/>
                <a:cs typeface="Arial" panose="020B0604020202020204" pitchFamily="34" charset="0"/>
              </a:rPr>
              <a:t>|</a:t>
            </a:r>
            <a:r>
              <a:rPr lang="en-US" sz="1000" b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JOB MARKET SIGNALING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6" r:id="rId2"/>
    <p:sldLayoutId id="2147483925" r:id="rId3"/>
    <p:sldLayoutId id="2147483926" r:id="rId4"/>
    <p:sldLayoutId id="2147483928" r:id="rId5"/>
    <p:sldLayoutId id="2147483967" r:id="rId6"/>
    <p:sldLayoutId id="2147483969" r:id="rId7"/>
    <p:sldLayoutId id="2147483987" r:id="rId8"/>
    <p:sldLayoutId id="2147483974" r:id="rId9"/>
    <p:sldLayoutId id="2147483968" r:id="rId10"/>
    <p:sldLayoutId id="2147483971" r:id="rId11"/>
    <p:sldLayoutId id="2147483989" r:id="rId12"/>
    <p:sldLayoutId id="2147483990" r:id="rId13"/>
    <p:sldLayoutId id="2147483988" r:id="rId14"/>
    <p:sldLayoutId id="2147483966" r:id="rId15"/>
    <p:sldLayoutId id="2147483936" r:id="rId16"/>
    <p:sldLayoutId id="2147483991" r:id="rId17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 spc="0">
          <a:solidFill>
            <a:schemeClr val="tx2"/>
          </a:solidFill>
          <a:latin typeface="+mj-lt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9pPr>
    </p:titleStyle>
    <p:bodyStyle>
      <a:lvl1pPr marL="256032" indent="-256032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125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Arial"/>
        </a:defRPr>
      </a:lvl1pPr>
      <a:lvl2pPr marL="649224" indent="-283464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90000"/>
        <a:buFont typeface="Lucida Grande"/>
        <a:buChar char="−"/>
        <a:defRPr sz="18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/>
        <a:buChar char="•"/>
        <a:defRPr sz="16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−"/>
        <a:defRPr sz="14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defRPr sz="14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3104" userDrawn="1">
          <p15:clr>
            <a:srgbClr val="F26B43"/>
          </p15:clr>
        </p15:guide>
        <p15:guide id="3" pos="218" userDrawn="1">
          <p15:clr>
            <a:srgbClr val="F26B43"/>
          </p15:clr>
        </p15:guide>
        <p15:guide id="4" pos="5541" userDrawn="1">
          <p15:clr>
            <a:srgbClr val="F26B43"/>
          </p15:clr>
        </p15:guide>
        <p15:guide id="5" orient="horz" pos="22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red.stlouisfed.org/graph/?g=1U2Z5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E5297-D740-AC6B-4FEA-C4F700B60E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Job Market Signaling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5DCC3-8653-E191-DC8E-37132A1539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How do workers signal their expected productivity to prospective employers?</a:t>
            </a:r>
            <a:endParaRPr lang="en-US" dirty="0">
              <a:latin typeface="Aptos" panose="020B0004020202020204" pitchFamily="34" charset="0"/>
            </a:endParaRPr>
          </a:p>
          <a:p>
            <a:endParaRPr lang="en-US" dirty="0">
              <a:latin typeface="Aptos" panose="020B00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264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8349440-21B8-8C10-8286-122A31E53A6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91042"/>
            <a:ext cx="9144000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  <a:ea typeface="ＭＳ Ｐゴシック"/>
                <a:cs typeface="ＭＳ Ｐゴシック"/>
              </a:rPr>
              <a:t>Differences in Unemployment by Education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ptos" panose="020B0004020202020204" pitchFamily="34" charset="0"/>
              <a:ea typeface="ＭＳ Ｐゴシック"/>
              <a:cs typeface="ＭＳ Ｐゴシック"/>
            </a:endParaRPr>
          </a:p>
        </p:txBody>
      </p:sp>
      <p:pic>
        <p:nvPicPr>
          <p:cNvPr id="3" name="Picture 2" descr="A FRED Graph depicting the differences in unemployment levels by educational attainment. The Y axis is the unemployement rate and the X axis is the year. The graph shows the last 26 years of data, with consistently higher levels of unemployment amongst those 25 years and older with just a high school diploma, relative to those 25 years and older with a Bachelor's degree.">
            <a:extLst>
              <a:ext uri="{FF2B5EF4-FFF2-40B4-BE49-F238E27FC236}">
                <a16:creationId xmlns:a16="http://schemas.microsoft.com/office/drawing/2014/main" id="{CB706305-813B-C76F-3E94-DC144791F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420" y="752762"/>
            <a:ext cx="8138442" cy="277446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BEEBF86-A843-0B9E-F366-A20D26FF409F}"/>
              </a:ext>
            </a:extLst>
          </p:cNvPr>
          <p:cNvSpPr txBox="1"/>
          <p:nvPr/>
        </p:nvSpPr>
        <p:spPr>
          <a:xfrm>
            <a:off x="363811" y="3697076"/>
            <a:ext cx="79121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How does this figure connect to what happened in the simulation?</a:t>
            </a: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90A0F7-6357-6BC5-ED46-58B1EDDA5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5420" y="4267032"/>
            <a:ext cx="823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tx2"/>
                </a:solidFill>
                <a:latin typeface="Aptos" panose="020B0004020202020204" pitchFamily="34" charset="0"/>
              </a:rPr>
              <a:t>U.S. Bureau of Labor Statistics, Unemployment Rate - High School Graduates, No College, 25 Yrs. &amp; over [LNS14027660], Unemployment Rate - College Graduates - Bachelor's Degree, 25 years and over [CGBD25O], retrieved from FRED, Federal Reserve Bank of St. Louis; </a:t>
            </a:r>
            <a:r>
              <a:rPr lang="en-US" sz="900" dirty="0">
                <a:solidFill>
                  <a:schemeClr val="tx2"/>
                </a:solidFill>
                <a:latin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https://fred.stlouisfed.org/graph/?g=1U2Z5</a:t>
            </a:r>
            <a:r>
              <a:rPr lang="en-US" sz="900" dirty="0">
                <a:solidFill>
                  <a:schemeClr val="tx2"/>
                </a:solidFill>
                <a:latin typeface="Aptos" panose="020B00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54555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4F3A2D-F146-A5B0-3DC5-F4F6FA504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9685" y="4504544"/>
            <a:ext cx="45977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ptos" panose="020B0004020202020204" pitchFamily="34" charset="0"/>
              </a:rPr>
              <a:t>https://www.bls.gov/emp/chart-unemployment-earnings-education.htm</a:t>
            </a:r>
          </a:p>
        </p:txBody>
      </p:sp>
      <p:pic>
        <p:nvPicPr>
          <p:cNvPr id="1026" name="Picture 2" descr="A chart showing earnings and unemployment rates by educational attainment. The following data from 2024 is displayed:&#10;&#10;1. Doctoral Degree - $2,278 median weekly earnings and 1.2% unemployment.&#10;2. Professional Degree - $2,363 median weekly earnings and 1.3% unemployment.&#10;3. Master's Degree - $1,840 median weekly earnings and 2.2% unemployment&#10;4. Bachelor's degree - $1,545 median weekly earnings and 2.5% unemployment&#10;5. Associates degree - $1,099 median weekly earnings and 2.8% unemployment&#10;6. Some college, no degree - $1,020 median weekly earnings and 3.8% unemployment.&#10;7. High school diploma - $930 median weekly earnings and 4.2% unemployment&#10;8. Less than a high school diploma - $738 median weekly earnings and 6.2% unemployment.">
            <a:extLst>
              <a:ext uri="{FF2B5EF4-FFF2-40B4-BE49-F238E27FC236}">
                <a16:creationId xmlns:a16="http://schemas.microsoft.com/office/drawing/2014/main" id="{FA4CF403-4901-903B-96D0-33B524919F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793" y="168394"/>
            <a:ext cx="6863122" cy="374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B7AA2F0-2DCE-15C6-4959-DEE05A5E5D0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3811742"/>
            <a:ext cx="9144000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  <a:ea typeface="ＭＳ Ｐゴシック"/>
                <a:cs typeface="ＭＳ Ｐゴシック"/>
              </a:rPr>
              <a:t>How do these data connect to what happened in the simulation?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  <a:ea typeface="ＭＳ Ｐゴシック"/>
                <a:cs typeface="ＭＳ Ｐゴシック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4637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6A9A17-EA3E-0B3E-E939-930728D867D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226368"/>
            <a:ext cx="914400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  <a:ea typeface="ＭＳ Ｐゴシック"/>
                <a:cs typeface="ＭＳ Ｐゴシック"/>
              </a:rPr>
              <a:t>Closing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309020-B96D-496B-2416-92F7AA213FCE}"/>
              </a:ext>
            </a:extLst>
          </p:cNvPr>
          <p:cNvSpPr txBox="1"/>
          <p:nvPr/>
        </p:nvSpPr>
        <p:spPr>
          <a:xfrm>
            <a:off x="768245" y="1216834"/>
            <a:ext cx="760750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Why were the wages offered in Round 2 more varied (and higher) than in Round 1?</a:t>
            </a:r>
            <a:r>
              <a:rPr lang="en-US" sz="1800" i="1" dirty="0">
                <a:solidFill>
                  <a:schemeClr val="tx2"/>
                </a:solidFill>
                <a:latin typeface="Aptos" panose="020B00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Why might education credentials matter to job seekers in the labor market?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Why were employers more likely to hire job seekers with higher education credentials in Round 2? Why was that signal useful? </a:t>
            </a:r>
          </a:p>
          <a:p>
            <a:endParaRPr lang="en-US" sz="18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Why were some job seekers not hired even when they wanted a job? </a:t>
            </a:r>
          </a:p>
        </p:txBody>
      </p:sp>
    </p:spTree>
    <p:extLst>
      <p:ext uri="{BB962C8B-B14F-4D97-AF65-F5344CB8AC3E}">
        <p14:creationId xmlns:p14="http://schemas.microsoft.com/office/powerpoint/2010/main" val="389570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EF6CF5-FD36-F006-3841-D89DF1CBB2B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257541"/>
            <a:ext cx="914400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  <a:ea typeface="ＭＳ Ｐゴシック"/>
                <a:cs typeface="ＭＳ Ｐゴシック"/>
              </a:rPr>
              <a:t>The Labor Market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ptos" panose="020B0004020202020204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FFF141-15FC-AE79-D7F5-EBA6AE25B66D}"/>
              </a:ext>
            </a:extLst>
          </p:cNvPr>
          <p:cNvSpPr txBox="1"/>
          <p:nvPr/>
        </p:nvSpPr>
        <p:spPr>
          <a:xfrm>
            <a:off x="580272" y="1157241"/>
            <a:ext cx="7983455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Who are the buyers in the labor market?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Who are the sellers in the labor market?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What is the price in the labor market?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Questions to consider</a:t>
            </a:r>
            <a:endParaRPr lang="en-US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Why might someone want to invest in their education?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How do employers know if they are hiring a productive employee?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How do firms earn profits?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Why is it important to have productive workers? </a:t>
            </a:r>
          </a:p>
          <a:p>
            <a:pPr algn="ctr"/>
            <a:endParaRPr lang="en-US" sz="2400" dirty="0">
              <a:solidFill>
                <a:schemeClr val="tx2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51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E81422-9152-F149-0ECA-DCF3528E145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227787"/>
            <a:ext cx="9143999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  <a:ea typeface="ＭＳ Ｐゴシック"/>
                <a:cs typeface="ＭＳ Ｐゴシック"/>
              </a:rPr>
              <a:t>Why would an employer pay a higher wage?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5013" y="1021303"/>
            <a:ext cx="7973972" cy="3762568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lvl="0"/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Productivity: 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The ratio of output per worker per unit of time.</a:t>
            </a:r>
          </a:p>
          <a:p>
            <a:pPr lvl="0"/>
            <a:endParaRPr lang="en-US" sz="18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lvl="0"/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If a worker produces </a:t>
            </a:r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2 widgets per hour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 and each widget sells for </a:t>
            </a:r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$5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, the worker generates </a:t>
            </a:r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$10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 in revenue. </a:t>
            </a:r>
          </a:p>
          <a:p>
            <a:pPr lvl="0"/>
            <a:endParaRPr lang="en-US" sz="18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lvl="0"/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If a worker produces </a:t>
            </a:r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5 widgets per hour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 and each widget sells for </a:t>
            </a:r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$5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, the worker generates </a:t>
            </a:r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$25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 in revenue. </a:t>
            </a:r>
          </a:p>
          <a:p>
            <a:endParaRPr lang="en-US" sz="1800" b="1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Key idea: 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Employers are generally willing to pay higher wages to workers who generate more revenue.</a:t>
            </a:r>
          </a:p>
          <a:p>
            <a:endParaRPr lang="en-US" sz="1800" b="1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Profit = Revenue generated by worker − Wage paid</a:t>
            </a:r>
            <a:endParaRPr lang="en-US" sz="18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endParaRPr lang="en-US" b="1" dirty="0">
              <a:solidFill>
                <a:schemeClr val="tx2"/>
              </a:solidFill>
              <a:latin typeface="Aptos" panose="020B0004020202020204" pitchFamily="34" charset="0"/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09449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B260140-6A77-1DDC-6580-64714FC091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306031"/>
            <a:ext cx="914400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  <a:ea typeface="ＭＳ Ｐゴシック"/>
                <a:cs typeface="ＭＳ Ｐゴシック"/>
              </a:rPr>
              <a:t>Simulation Rules (Round 1)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ptos" panose="020B0004020202020204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7111" y="1202382"/>
            <a:ext cx="7769778" cy="3147015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Job seekers may speak with more than one employer before accepting a job.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Employers may make offers to multiple job seekers.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Once a wage is agreed upon, the match is final for that round.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Each job seeker may accept only one job.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Any unmatched job seekers remain unemployed for that round. </a:t>
            </a:r>
          </a:p>
          <a:p>
            <a:pPr lvl="0"/>
            <a:endParaRPr lang="en-US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lvl="0"/>
            <a:endParaRPr lang="en-US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lvl="0"/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Employers are the </a:t>
            </a:r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buyers of labor</a:t>
            </a: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. </a:t>
            </a:r>
          </a:p>
          <a:p>
            <a:pPr lvl="0"/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Job seekers are the </a:t>
            </a:r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sellers of labor</a:t>
            </a: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91141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CBDD5-B4BB-E8BF-2883-82B9519AF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0C40A3-1BB5-F2C3-000D-104F84388B5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328703"/>
            <a:ext cx="9143999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  <a:ea typeface="ＭＳ Ｐゴシック"/>
                <a:cs typeface="ＭＳ Ｐゴシック"/>
              </a:rPr>
              <a:t>Two Groups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ptos" panose="020B0004020202020204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BF8637-5CE0-7485-045A-D046C2E6D2D3}"/>
              </a:ext>
            </a:extLst>
          </p:cNvPr>
          <p:cNvSpPr txBox="1"/>
          <p:nvPr/>
        </p:nvSpPr>
        <p:spPr>
          <a:xfrm>
            <a:off x="687111" y="1249848"/>
            <a:ext cx="7769778" cy="3116238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Employers are the </a:t>
            </a:r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buyers of labor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Job seekers are the </a:t>
            </a:r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sellers of labor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.</a:t>
            </a:r>
          </a:p>
          <a:p>
            <a:pPr lvl="0"/>
            <a:endParaRPr lang="en-US" sz="18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lvl="0"/>
            <a:r>
              <a:rPr lang="en-US" sz="1800" b="1" u="sng" dirty="0">
                <a:solidFill>
                  <a:schemeClr val="tx2"/>
                </a:solidFill>
                <a:highlight>
                  <a:srgbClr val="FFFFFF"/>
                </a:highlight>
                <a:latin typeface="Aptos" panose="020B0004020202020204" pitchFamily="34" charset="0"/>
                <a:cs typeface="Segoe UI"/>
              </a:rPr>
              <a:t>Employer Goal</a:t>
            </a: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Aptos" panose="020B0004020202020204" pitchFamily="34" charset="0"/>
                <a:cs typeface="Segoe UI"/>
              </a:rPr>
              <a:t>: Hire the most-productive workers and pay them the lowest wage to increase the firm's profits.</a:t>
            </a:r>
          </a:p>
          <a:p>
            <a:pPr lvl="0"/>
            <a:endParaRPr lang="en-US" sz="1800" dirty="0">
              <a:solidFill>
                <a:schemeClr val="tx2"/>
              </a:solidFill>
              <a:highlight>
                <a:srgbClr val="FFFFFF"/>
              </a:highlight>
              <a:latin typeface="Aptos" panose="020B0004020202020204" pitchFamily="34" charset="0"/>
              <a:cs typeface="Segoe UI"/>
            </a:endParaRPr>
          </a:p>
          <a:p>
            <a:r>
              <a:rPr lang="en-US" sz="1800" b="1" u="sng" dirty="0">
                <a:solidFill>
                  <a:schemeClr val="tx2"/>
                </a:solidFill>
                <a:highlight>
                  <a:srgbClr val="FFFFFF"/>
                </a:highlight>
                <a:latin typeface="Aptos" panose="020B0004020202020204" pitchFamily="34" charset="0"/>
                <a:cs typeface="Segoe UI"/>
              </a:rPr>
              <a:t>Job Seeker Goal</a:t>
            </a: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Aptos" panose="020B0004020202020204" pitchFamily="34" charset="0"/>
                <a:cs typeface="Segoe UI"/>
              </a:rPr>
              <a:t>: Get hired...hopefully at the highest wage you can get.</a:t>
            </a:r>
          </a:p>
          <a:p>
            <a:endParaRPr lang="en-US" sz="1800" b="1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Wage Range</a:t>
            </a:r>
            <a:endParaRPr lang="en-US" sz="18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lvl="0"/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Minimum wage: $7 per hour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 </a:t>
            </a:r>
          </a:p>
          <a:p>
            <a:pPr lvl="0"/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Maximum wage: $23 per hour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 </a:t>
            </a:r>
            <a:endParaRPr lang="en-US" sz="1800" dirty="0">
              <a:solidFill>
                <a:schemeClr val="tx2"/>
              </a:solidFill>
              <a:latin typeface="Aptos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5020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297FFD1-A7DF-0B00-C843-50314A667E6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243686"/>
            <a:ext cx="914400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  <a:ea typeface="ＭＳ Ｐゴシック"/>
                <a:cs typeface="ＭＳ Ｐゴシック"/>
              </a:rPr>
              <a:t>Unemployment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ptos" panose="020B0004020202020204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0227" y="1152130"/>
            <a:ext cx="7454984" cy="287001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According to the Bureau of Labor Statistics (BLS), a person is unemployed if they are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age 16 or older,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not institutionalized,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not currently employed, and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actively seeking work. </a:t>
            </a:r>
          </a:p>
          <a:p>
            <a:endParaRPr lang="en-US" sz="1800" b="1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In this simulation: 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Job seekers who wanted a job at the going wage but did not find one represent unemployment in the labor market. </a:t>
            </a:r>
          </a:p>
          <a:p>
            <a:endParaRPr lang="en-US" sz="2000" dirty="0">
              <a:solidFill>
                <a:schemeClr val="tx2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174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48728F2-51F2-0557-E529-EF0465A4BDD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250612"/>
            <a:ext cx="914400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 algn="ctr">
              <a:lnSpc>
                <a:spcPct val="100000"/>
              </a:lnSpc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  <a:ea typeface="ＭＳ Ｐゴシック"/>
                <a:cs typeface="ＭＳ Ｐゴシック"/>
              </a:rPr>
              <a:t>Education as a Signal </a:t>
            </a:r>
            <a:r>
              <a:rPr lang="en-US" sz="3600" dirty="0">
                <a:latin typeface="Aptos" panose="020B0004020202020204" pitchFamily="34" charset="0"/>
                <a:ea typeface="ＭＳ Ｐゴシック"/>
                <a:cs typeface="ＭＳ Ｐゴシック"/>
              </a:rPr>
              <a:t>(Round 2)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"/>
              <a:ea typeface="ＭＳ Ｐゴシック"/>
              <a:cs typeface="ＭＳ Ｐゴシック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6CEAAF-D092-9288-D483-C09044347286}"/>
              </a:ext>
            </a:extLst>
          </p:cNvPr>
          <p:cNvSpPr txBox="1"/>
          <p:nvPr/>
        </p:nvSpPr>
        <p:spPr>
          <a:xfrm>
            <a:off x="509892" y="1070207"/>
            <a:ext cx="819867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solidFill>
                  <a:schemeClr val="tx2"/>
                </a:solidFill>
                <a:latin typeface="Aptos" panose="020B0004020202020204" pitchFamily="34" charset="0"/>
              </a:rPr>
              <a:t>Simulation Rules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Employers will have </a:t>
            </a:r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two minutes </a:t>
            </a: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to hire job seekers.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Employers should bid for employees within a range of $7 to $23.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Some job seekers will be unemployed.</a:t>
            </a:r>
          </a:p>
          <a:p>
            <a:endParaRPr lang="en-US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Job seekers</a:t>
            </a: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: Hold your cards so that employers can see the two-letter code. </a:t>
            </a:r>
          </a:p>
          <a:p>
            <a:endParaRPr lang="en-US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Employers</a:t>
            </a: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: Use the two-letter code and your key to predict worker productivity. </a:t>
            </a:r>
          </a:p>
          <a:p>
            <a:endParaRPr lang="en-US" sz="2000" dirty="0">
              <a:solidFill>
                <a:schemeClr val="tx2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774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48728F2-51F2-0557-E529-EF0465A4BDD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250612"/>
            <a:ext cx="914400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 algn="ctr">
              <a:lnSpc>
                <a:spcPct val="100000"/>
              </a:lnSpc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  <a:ea typeface="ＭＳ Ｐゴシック"/>
                <a:cs typeface="ＭＳ Ｐゴシック"/>
              </a:rPr>
              <a:t>Education as a Signal </a:t>
            </a:r>
            <a:r>
              <a:rPr lang="en-US" sz="3600" dirty="0">
                <a:latin typeface="Aptos" panose="020B0004020202020204" pitchFamily="34" charset="0"/>
                <a:ea typeface="ＭＳ Ｐゴシック"/>
                <a:cs typeface="ＭＳ Ｐゴシック"/>
              </a:rPr>
              <a:t>Round 2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"/>
              <a:ea typeface="ＭＳ Ｐゴシック"/>
              <a:cs typeface="ＭＳ Ｐゴシック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6CEAAF-D092-9288-D483-C09044347286}"/>
              </a:ext>
            </a:extLst>
          </p:cNvPr>
          <p:cNvSpPr txBox="1"/>
          <p:nvPr/>
        </p:nvSpPr>
        <p:spPr>
          <a:xfrm>
            <a:off x="509892" y="1085447"/>
            <a:ext cx="812421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Human Capital</a:t>
            </a: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: The knowledge and skills that people obtain through education, experience, and training.</a:t>
            </a:r>
          </a:p>
          <a:p>
            <a:endParaRPr lang="en-US" sz="2000" b="1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Credential Key</a:t>
            </a:r>
            <a:endParaRPr lang="en-US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lvl="0"/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DO</a:t>
            </a: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 = High school dropout </a:t>
            </a:r>
          </a:p>
          <a:p>
            <a:pPr lvl="0"/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HS</a:t>
            </a: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 = High school diploma </a:t>
            </a:r>
          </a:p>
          <a:p>
            <a:pPr lvl="0"/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AA</a:t>
            </a: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 = Associate’s degree </a:t>
            </a:r>
          </a:p>
          <a:p>
            <a:pPr lvl="0"/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BA</a:t>
            </a: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 = Bachelor’s degree </a:t>
            </a:r>
          </a:p>
          <a:p>
            <a:pPr lvl="0"/>
            <a:r>
              <a:rPr lang="en-US" sz="2000" b="1" dirty="0">
                <a:solidFill>
                  <a:schemeClr val="tx2"/>
                </a:solidFill>
                <a:latin typeface="Aptos" panose="020B0004020202020204" pitchFamily="34" charset="0"/>
              </a:rPr>
              <a:t>MA</a:t>
            </a: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 = Master’s degree </a:t>
            </a:r>
            <a:endParaRPr lang="en-US" sz="2000" b="1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endParaRPr lang="en-US" sz="1400" b="1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Important: 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In this simulation, education credentials serve as </a:t>
            </a:r>
            <a:r>
              <a:rPr lang="en-US" sz="1800" b="1" dirty="0">
                <a:solidFill>
                  <a:schemeClr val="tx2"/>
                </a:solidFill>
                <a:latin typeface="Aptos" panose="020B0004020202020204" pitchFamily="34" charset="0"/>
              </a:rPr>
              <a:t>signals of expected productivity</a:t>
            </a:r>
            <a:r>
              <a:rPr lang="en-US" sz="1800" dirty="0">
                <a:solidFill>
                  <a:schemeClr val="tx2"/>
                </a:solidFill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8211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FE6702-7A25-992E-7213-1876258BD39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355629"/>
            <a:ext cx="914400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  <a:ea typeface="ＭＳ Ｐゴシック"/>
                <a:cs typeface="ＭＳ Ｐゴシック"/>
              </a:rPr>
              <a:t>Debrief Round 1 vs. Round 2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ptos" panose="020B0004020202020204" pitchFamily="34" charset="0"/>
              <a:ea typeface="ＭＳ Ｐゴシック"/>
              <a:cs typeface="ＭＳ Ｐゴシック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162EB3-666F-5CEB-EE7B-B03DB3DB1DE0}"/>
              </a:ext>
            </a:extLst>
          </p:cNvPr>
          <p:cNvSpPr txBox="1"/>
          <p:nvPr/>
        </p:nvSpPr>
        <p:spPr>
          <a:xfrm>
            <a:off x="835701" y="1385758"/>
            <a:ext cx="747259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Why did cards with higher levels of education have higher productivity numbers in this simulation?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Why did employers want to hire job seekers with higher productivity?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Why did some job seekers not secure employment?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ptos" panose="020B0004020202020204" pitchFamily="34" charset="0"/>
              </a:rPr>
              <a:t>What might improve a job seeker’s chances of earning a higher wage? </a:t>
            </a:r>
          </a:p>
        </p:txBody>
      </p:sp>
    </p:spTree>
    <p:extLst>
      <p:ext uri="{BB962C8B-B14F-4D97-AF65-F5344CB8AC3E}">
        <p14:creationId xmlns:p14="http://schemas.microsoft.com/office/powerpoint/2010/main" val="3571586345"/>
      </p:ext>
    </p:extLst>
  </p:cSld>
  <p:clrMapOvr>
    <a:masterClrMapping/>
  </p:clrMapOvr>
</p:sld>
</file>

<file path=ppt/theme/theme1.xml><?xml version="1.0" encoding="utf-8"?>
<a:theme xmlns:a="http://schemas.openxmlformats.org/drawingml/2006/main" name="Navy Footer">
  <a:themeElements>
    <a:clrScheme name="FRE 2025">
      <a:dk1>
        <a:srgbClr val="000000"/>
      </a:dk1>
      <a:lt1>
        <a:srgbClr val="FFFFFF"/>
      </a:lt1>
      <a:dk2>
        <a:srgbClr val="102E3C"/>
      </a:dk2>
      <a:lt2>
        <a:srgbClr val="EDF7FC"/>
      </a:lt2>
      <a:accent1>
        <a:srgbClr val="3B7E5F"/>
      </a:accent1>
      <a:accent2>
        <a:srgbClr val="4FA570"/>
      </a:accent2>
      <a:accent3>
        <a:srgbClr val="EFEA54"/>
      </a:accent3>
      <a:accent4>
        <a:srgbClr val="3C718F"/>
      </a:accent4>
      <a:accent5>
        <a:srgbClr val="DCEEF5"/>
      </a:accent5>
      <a:accent6>
        <a:srgbClr val="EAECE3"/>
      </a:accent6>
      <a:hlink>
        <a:srgbClr val="243B50"/>
      </a:hlink>
      <a:folHlink>
        <a:srgbClr val="50B0C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ysDot"/>
          <a:round/>
          <a:headEnd type="none" w="med" len="med"/>
          <a:tailEnd type="triangle" w="lg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Aft>
            <a:spcPts val="1200"/>
          </a:spcAft>
          <a:defRPr sz="1600" dirty="0" err="1" smtClean="0">
            <a:latin typeface="+mn-lt"/>
            <a:cs typeface="Arial" panose="020B0604020202020204" pitchFamily="34" charset="0"/>
          </a:defRPr>
        </a:defPPr>
      </a:lstStyle>
    </a:txDef>
  </a:objectDefaults>
  <a:extraClrSchemeLst>
    <a:extraClrScheme>
      <a:clrScheme name="FedST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Internal v1" id="{8B9616CD-2C3B-B441-8D03-7B27A2C5058A}" vid="{0885DE46-AECA-9341-9009-80FB1BCDFA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4264fa-5603-4e4e-a2f4-32f4724a08c4" xsi:nil="true"/>
    <lcf76f155ced4ddcb4097134ff3c332f xmlns="9dc92413-c097-4f39-b83c-a56d2fdc145d">
      <Terms xmlns="http://schemas.microsoft.com/office/infopath/2007/PartnerControls"/>
    </lcf76f155ced4ddcb4097134ff3c332f>
    <Notes xmlns="9dc92413-c097-4f39-b83c-a56d2fdc145d" xsi:nil="true"/>
    <_dlc_DocId xmlns="b7db504c-0fbc-451d-87a5-be053ab2b035">HNVKUVHTHR6Q-1297957993-11674</_dlc_DocId>
    <_dlc_DocIdUrl xmlns="b7db504c-0fbc-451d-87a5-be053ab2b035">
      <Url>https://frbprod1.sharepoint.com/sites/8H-SEAALs/ResearchPMO/econlowdown2/_layouts/15/DocIdRedir.aspx?ID=HNVKUVHTHR6Q-1297957993-11674</Url>
      <Description>HNVKUVHTHR6Q-1297957993-11674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523E7D315B7547931FA5FF60C4B2C4" ma:contentTypeVersion="15" ma:contentTypeDescription="Create a new document." ma:contentTypeScope="" ma:versionID="693f117edcdba418f789b99ee6ce6a36">
  <xsd:schema xmlns:xsd="http://www.w3.org/2001/XMLSchema" xmlns:xs="http://www.w3.org/2001/XMLSchema" xmlns:p="http://schemas.microsoft.com/office/2006/metadata/properties" xmlns:ns2="b7db504c-0fbc-451d-87a5-be053ab2b035" xmlns:ns3="9dc92413-c097-4f39-b83c-a56d2fdc145d" xmlns:ns4="d64264fa-5603-4e4e-a2f4-32f4724a08c4" targetNamespace="http://schemas.microsoft.com/office/2006/metadata/properties" ma:root="true" ma:fieldsID="b85b2fbfa70e0c525514eaa3fab4abe4" ns2:_="" ns3:_="" ns4:_="">
    <xsd:import namespace="b7db504c-0fbc-451d-87a5-be053ab2b035"/>
    <xsd:import namespace="9dc92413-c097-4f39-b83c-a56d2fdc145d"/>
    <xsd:import namespace="d64264fa-5603-4e4e-a2f4-32f4724a08c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Not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db504c-0fbc-451d-87a5-be053ab2b03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c92413-c097-4f39-b83c-a56d2fdc14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c0d51c7-0df4-4dc2-8a32-1af4c3d06417}" ma:internalName="TaxCatchAll" ma:showField="CatchAllData" ma:web="b7db504c-0fbc-451d-87a5-be053ab2b0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C51D16-9FEA-4568-BCDA-A128E07EB255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www.w3.org/XML/1998/namespace"/>
    <ds:schemaRef ds:uri="d64264fa-5603-4e4e-a2f4-32f4724a08c4"/>
    <ds:schemaRef ds:uri="http://schemas.openxmlformats.org/package/2006/metadata/core-properties"/>
    <ds:schemaRef ds:uri="http://schemas.microsoft.com/office/infopath/2007/PartnerControls"/>
    <ds:schemaRef ds:uri="9dc92413-c097-4f39-b83c-a56d2fdc145d"/>
    <ds:schemaRef ds:uri="b7db504c-0fbc-451d-87a5-be053ab2b035"/>
  </ds:schemaRefs>
</ds:datastoreItem>
</file>

<file path=customXml/itemProps2.xml><?xml version="1.0" encoding="utf-8"?>
<ds:datastoreItem xmlns:ds="http://schemas.openxmlformats.org/officeDocument/2006/customXml" ds:itemID="{C74079FA-4099-460D-B015-A741A2D93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9DAD17-1188-4BC9-8AAC-83F8BB6DE147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D782DA0-998C-4A63-ADAC-EEEFCED2DA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db504c-0fbc-451d-87a5-be053ab2b035"/>
    <ds:schemaRef ds:uri="9dc92413-c097-4f39-b83c-a56d2fdc145d"/>
    <ds:schemaRef ds:uri="d64264fa-5603-4e4e-a2f4-32f4724a08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5269c60-0483-4c57-9e8c-3779d6900235}" enabled="1" method="Privileged" siteId="{b397c653-5b19-463f-b9fc-af658ded912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1_FedSTL</Template>
  <TotalTime>1052</TotalTime>
  <Words>762</Words>
  <Application>Microsoft Office PowerPoint</Application>
  <PresentationFormat>On-screen Show (16:9)</PresentationFormat>
  <Paragraphs>91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Lucida Grande</vt:lpstr>
      <vt:lpstr>Times</vt:lpstr>
      <vt:lpstr>Navy Footer</vt:lpstr>
      <vt:lpstr>Job Market Signaling</vt:lpstr>
      <vt:lpstr>The Labor Market</vt:lpstr>
      <vt:lpstr>Why would an employer pay a higher wage?</vt:lpstr>
      <vt:lpstr>Simulation Rules (Round 1)</vt:lpstr>
      <vt:lpstr>Two Groups</vt:lpstr>
      <vt:lpstr>Unemployment</vt:lpstr>
      <vt:lpstr>Education as a Signal (Round 2)</vt:lpstr>
      <vt:lpstr>Education as a Signal Round 2</vt:lpstr>
      <vt:lpstr>Debrief Round 1 vs. Round 2</vt:lpstr>
      <vt:lpstr>Differences in Unemployment by Education</vt:lpstr>
      <vt:lpstr>How do these data connect to what happened in the simulation? </vt:lpstr>
      <vt:lpstr>Closing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Reich, Jackie A</dc:creator>
  <cp:lastModifiedBy>Mike Kaiman</cp:lastModifiedBy>
  <cp:revision>39</cp:revision>
  <cp:lastPrinted>2017-03-29T14:58:18Z</cp:lastPrinted>
  <dcterms:created xsi:type="dcterms:W3CDTF">2023-09-21T18:22:14Z</dcterms:created>
  <dcterms:modified xsi:type="dcterms:W3CDTF">2026-05-11T17:59:09Z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5</vt:i4>
  </property>
  <property fmtid="{D5CDD505-2E9C-101B-9397-08002B2CF9AE}" pid="3" name="lqmsess">
    <vt:lpwstr>a397fc98-89aa-4926-8c15-2b0f8f12a25a</vt:lpwstr>
  </property>
  <property fmtid="{D5CDD505-2E9C-101B-9397-08002B2CF9AE}" pid="4" name="MSIP_Label_60a845d3-2b08-4410-a62e-4321eae94757_Enabled">
    <vt:lpwstr>true</vt:lpwstr>
  </property>
  <property fmtid="{D5CDD505-2E9C-101B-9397-08002B2CF9AE}" pid="5" name="MSIP_Label_60a845d3-2b08-4410-a62e-4321eae94757_SetDate">
    <vt:lpwstr>2022-07-05T16:27:50Z</vt:lpwstr>
  </property>
  <property fmtid="{D5CDD505-2E9C-101B-9397-08002B2CF9AE}" pid="6" name="MSIP_Label_60a845d3-2b08-4410-a62e-4321eae94757_Method">
    <vt:lpwstr>Privileged</vt:lpwstr>
  </property>
  <property fmtid="{D5CDD505-2E9C-101B-9397-08002B2CF9AE}" pid="7" name="MSIP_Label_60a845d3-2b08-4410-a62e-4321eae94757_Name">
    <vt:lpwstr>60a845d3-2b08-4410-a62e-4321eae94757</vt:lpwstr>
  </property>
  <property fmtid="{D5CDD505-2E9C-101B-9397-08002B2CF9AE}" pid="8" name="MSIP_Label_60a845d3-2b08-4410-a62e-4321eae94757_SiteId">
    <vt:lpwstr>b397c653-5b19-463f-b9fc-af658ded9128</vt:lpwstr>
  </property>
  <property fmtid="{D5CDD505-2E9C-101B-9397-08002B2CF9AE}" pid="9" name="MSIP_Label_60a845d3-2b08-4410-a62e-4321eae94757_ActionId">
    <vt:lpwstr>5dad71de-1d80-4c64-99c4-adc978c00373</vt:lpwstr>
  </property>
  <property fmtid="{D5CDD505-2E9C-101B-9397-08002B2CF9AE}" pid="10" name="MSIP_Label_60a845d3-2b08-4410-a62e-4321eae94757_ContentBits">
    <vt:lpwstr>1</vt:lpwstr>
  </property>
  <property fmtid="{D5CDD505-2E9C-101B-9397-08002B2CF9AE}" pid="11" name="ContentTypeId">
    <vt:lpwstr>0x0101006D523E7D315B7547931FA5FF60C4B2C4</vt:lpwstr>
  </property>
  <property fmtid="{D5CDD505-2E9C-101B-9397-08002B2CF9AE}" pid="12" name="MediaServiceImageTags">
    <vt:lpwstr/>
  </property>
  <property fmtid="{D5CDD505-2E9C-101B-9397-08002B2CF9AE}" pid="13" name="_dlc_DocIdItemGuid">
    <vt:lpwstr>2accfca0-07ed-423c-95fa-7af8482ca2a9</vt:lpwstr>
  </property>
</Properties>
</file>