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sldIdLst>
    <p:sldId id="257" r:id="rId6"/>
    <p:sldId id="275" r:id="rId7"/>
    <p:sldId id="258" r:id="rId8"/>
    <p:sldId id="259" r:id="rId9"/>
    <p:sldId id="276" r:id="rId10"/>
    <p:sldId id="277" r:id="rId11"/>
    <p:sldId id="260" r:id="rId12"/>
    <p:sldId id="279" r:id="rId13"/>
    <p:sldId id="280" r:id="rId14"/>
    <p:sldId id="282" r:id="rId15"/>
    <p:sldId id="284" r:id="rId16"/>
    <p:sldId id="285" r:id="rId17"/>
    <p:sldId id="267" r:id="rId18"/>
    <p:sldId id="286" r:id="rId19"/>
    <p:sldId id="287" r:id="rId20"/>
    <p:sldId id="288" r:id="rId21"/>
    <p:sldId id="289" r:id="rId22"/>
    <p:sldId id="290" r:id="rId23"/>
  </p:sldIdLst>
  <p:sldSz cx="10160000" cy="80772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70"/>
  </p:normalViewPr>
  <p:slideViewPr>
    <p:cSldViewPr>
      <p:cViewPr varScale="1">
        <p:scale>
          <a:sx n="71" d="100"/>
          <a:sy n="71" d="100"/>
        </p:scale>
        <p:origin x="1260" y="72"/>
      </p:cViewPr>
      <p:guideLst>
        <p:guide orient="horz" pos="2544"/>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09169"/>
            <a:ext cx="8636000" cy="1731363"/>
          </a:xfrm>
        </p:spPr>
        <p:txBody>
          <a:bodyPr/>
          <a:lstStyle/>
          <a:p>
            <a:r>
              <a:rPr lang="en-US"/>
              <a:t>Click to edit Master title style</a:t>
            </a:r>
          </a:p>
        </p:txBody>
      </p:sp>
      <p:sp>
        <p:nvSpPr>
          <p:cNvPr id="3" name="Subtitle 2"/>
          <p:cNvSpPr>
            <a:spLocks noGrp="1"/>
          </p:cNvSpPr>
          <p:nvPr>
            <p:ph type="subTitle" idx="1"/>
          </p:nvPr>
        </p:nvSpPr>
        <p:spPr>
          <a:xfrm>
            <a:off x="1524000" y="4577080"/>
            <a:ext cx="7112000" cy="20641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FCF674-1F90-4191-B6DC-F69A953BF831}"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CF674-1F90-4191-B6DC-F69A953BF831}"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23464"/>
            <a:ext cx="2286000" cy="68917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23464"/>
            <a:ext cx="6688667" cy="68917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CF674-1F90-4191-B6DC-F69A953BF831}"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D11C-AC8C-D644-A35B-77DA0F7C8845}"/>
              </a:ext>
            </a:extLst>
          </p:cNvPr>
          <p:cNvSpPr>
            <a:spLocks noGrp="1"/>
          </p:cNvSpPr>
          <p:nvPr>
            <p:ph type="ctrTitle"/>
          </p:nvPr>
        </p:nvSpPr>
        <p:spPr>
          <a:xfrm>
            <a:off x="1270000" y="1322388"/>
            <a:ext cx="7620000" cy="28114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D12828-06E7-F449-83B7-7C67269B79BE}"/>
              </a:ext>
            </a:extLst>
          </p:cNvPr>
          <p:cNvSpPr>
            <a:spLocks noGrp="1"/>
          </p:cNvSpPr>
          <p:nvPr>
            <p:ph type="subTitle" idx="1"/>
          </p:nvPr>
        </p:nvSpPr>
        <p:spPr>
          <a:xfrm>
            <a:off x="1270000" y="4241800"/>
            <a:ext cx="7620000" cy="19510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C4A2FC-00A4-B04A-AD79-1F3FD904DFD6}"/>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5" name="Footer Placeholder 4">
            <a:extLst>
              <a:ext uri="{FF2B5EF4-FFF2-40B4-BE49-F238E27FC236}">
                <a16:creationId xmlns:a16="http://schemas.microsoft.com/office/drawing/2014/main" id="{8DCAFD51-407C-E947-A2F4-723F6EC7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EA339-E81E-3D4C-868F-4551995D6943}"/>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61294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126C-8439-434F-A36B-DE8721148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F1BDDF-FDDA-B04E-B388-C033B55ACC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ECABB-6B8C-2D4A-8DD8-676492AF6CC9}"/>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5" name="Footer Placeholder 4">
            <a:extLst>
              <a:ext uri="{FF2B5EF4-FFF2-40B4-BE49-F238E27FC236}">
                <a16:creationId xmlns:a16="http://schemas.microsoft.com/office/drawing/2014/main" id="{BF71E7D8-E3BB-194E-9D82-F1EB035E7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191F3-A130-1E47-B695-DA4D51DDFD98}"/>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2561369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77BB-D860-8A42-A842-DA79E9591408}"/>
              </a:ext>
            </a:extLst>
          </p:cNvPr>
          <p:cNvSpPr>
            <a:spLocks noGrp="1"/>
          </p:cNvSpPr>
          <p:nvPr>
            <p:ph type="title"/>
          </p:nvPr>
        </p:nvSpPr>
        <p:spPr>
          <a:xfrm>
            <a:off x="693738" y="2012950"/>
            <a:ext cx="8763000" cy="33607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A917CF-EED2-B243-A82D-A3D9BF098A98}"/>
              </a:ext>
            </a:extLst>
          </p:cNvPr>
          <p:cNvSpPr>
            <a:spLocks noGrp="1"/>
          </p:cNvSpPr>
          <p:nvPr>
            <p:ph type="body" idx="1"/>
          </p:nvPr>
        </p:nvSpPr>
        <p:spPr>
          <a:xfrm>
            <a:off x="693738" y="5405438"/>
            <a:ext cx="8763000" cy="17668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899790-0306-D94C-A6C7-09B00254D961}"/>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5" name="Footer Placeholder 4">
            <a:extLst>
              <a:ext uri="{FF2B5EF4-FFF2-40B4-BE49-F238E27FC236}">
                <a16:creationId xmlns:a16="http://schemas.microsoft.com/office/drawing/2014/main" id="{D5AB2088-C269-CF42-AA45-213EC868E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184BC-A000-0846-801D-E438EE62D881}"/>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401001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EBA3-58BA-2947-A621-16E729D74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C16A4-8B3C-344F-BE71-0E6625AFEEE0}"/>
              </a:ext>
            </a:extLst>
          </p:cNvPr>
          <p:cNvSpPr>
            <a:spLocks noGrp="1"/>
          </p:cNvSpPr>
          <p:nvPr>
            <p:ph sz="half" idx="1"/>
          </p:nvPr>
        </p:nvSpPr>
        <p:spPr>
          <a:xfrm>
            <a:off x="698500" y="2149475"/>
            <a:ext cx="4305300" cy="5126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7E50CB-68CB-F346-BA2A-F93A1B8A7CD8}"/>
              </a:ext>
            </a:extLst>
          </p:cNvPr>
          <p:cNvSpPr>
            <a:spLocks noGrp="1"/>
          </p:cNvSpPr>
          <p:nvPr>
            <p:ph sz="half" idx="2"/>
          </p:nvPr>
        </p:nvSpPr>
        <p:spPr>
          <a:xfrm>
            <a:off x="5156200" y="2149475"/>
            <a:ext cx="4305300" cy="5126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C302B-6330-4F4C-9C62-D0B1527DEB68}"/>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6" name="Footer Placeholder 5">
            <a:extLst>
              <a:ext uri="{FF2B5EF4-FFF2-40B4-BE49-F238E27FC236}">
                <a16:creationId xmlns:a16="http://schemas.microsoft.com/office/drawing/2014/main" id="{D58F2DAA-904D-994E-8448-7F7C80375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D6739-B759-0E40-9803-0201CB0E6118}"/>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4099463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3B8D-A4F2-164A-BA5C-027E6F039FBD}"/>
              </a:ext>
            </a:extLst>
          </p:cNvPr>
          <p:cNvSpPr>
            <a:spLocks noGrp="1"/>
          </p:cNvSpPr>
          <p:nvPr>
            <p:ph type="title"/>
          </p:nvPr>
        </p:nvSpPr>
        <p:spPr>
          <a:xfrm>
            <a:off x="700088" y="430213"/>
            <a:ext cx="8763000" cy="15605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B40EA-B414-CC45-933E-861B61D33B8D}"/>
              </a:ext>
            </a:extLst>
          </p:cNvPr>
          <p:cNvSpPr>
            <a:spLocks noGrp="1"/>
          </p:cNvSpPr>
          <p:nvPr>
            <p:ph type="body" idx="1"/>
          </p:nvPr>
        </p:nvSpPr>
        <p:spPr>
          <a:xfrm>
            <a:off x="700088" y="1979613"/>
            <a:ext cx="4297362" cy="971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E0DF59-87A2-4C47-9E7A-538579F396DF}"/>
              </a:ext>
            </a:extLst>
          </p:cNvPr>
          <p:cNvSpPr>
            <a:spLocks noGrp="1"/>
          </p:cNvSpPr>
          <p:nvPr>
            <p:ph sz="half" idx="2"/>
          </p:nvPr>
        </p:nvSpPr>
        <p:spPr>
          <a:xfrm>
            <a:off x="700088" y="2951163"/>
            <a:ext cx="4297362" cy="4338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73F34-8D02-3E48-B74B-31D5E5B3903E}"/>
              </a:ext>
            </a:extLst>
          </p:cNvPr>
          <p:cNvSpPr>
            <a:spLocks noGrp="1"/>
          </p:cNvSpPr>
          <p:nvPr>
            <p:ph type="body" sz="quarter" idx="3"/>
          </p:nvPr>
        </p:nvSpPr>
        <p:spPr>
          <a:xfrm>
            <a:off x="5143500" y="1979613"/>
            <a:ext cx="4319588" cy="971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B23B22-6042-4540-A49E-26D58A4BCE28}"/>
              </a:ext>
            </a:extLst>
          </p:cNvPr>
          <p:cNvSpPr>
            <a:spLocks noGrp="1"/>
          </p:cNvSpPr>
          <p:nvPr>
            <p:ph sz="quarter" idx="4"/>
          </p:nvPr>
        </p:nvSpPr>
        <p:spPr>
          <a:xfrm>
            <a:off x="5143500" y="2951163"/>
            <a:ext cx="4319588" cy="4338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100983-2A67-0941-8450-068BD513010E}"/>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8" name="Footer Placeholder 7">
            <a:extLst>
              <a:ext uri="{FF2B5EF4-FFF2-40B4-BE49-F238E27FC236}">
                <a16:creationId xmlns:a16="http://schemas.microsoft.com/office/drawing/2014/main" id="{FE9DABC5-696D-F445-9B00-25725DD342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0319DE-57F7-3240-A2FE-84634FB36F07}"/>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1721908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EF2C-8D97-EA42-8F6C-DBE4E4587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81975-A020-294F-9257-52D3C36CAFF8}"/>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4" name="Footer Placeholder 3">
            <a:extLst>
              <a:ext uri="{FF2B5EF4-FFF2-40B4-BE49-F238E27FC236}">
                <a16:creationId xmlns:a16="http://schemas.microsoft.com/office/drawing/2014/main" id="{80233065-2CF2-4142-B5AB-F2CC3B10E3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679A63-5B18-5046-A1D0-E6BFE688590F}"/>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83807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20B32-0495-8944-9E29-D357AA00F6F7}"/>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3" name="Footer Placeholder 2">
            <a:extLst>
              <a:ext uri="{FF2B5EF4-FFF2-40B4-BE49-F238E27FC236}">
                <a16:creationId xmlns:a16="http://schemas.microsoft.com/office/drawing/2014/main" id="{C1488F47-F5E5-2B42-8184-C5B75F497B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DDDA9D-1273-1D41-96F0-B2D06EC1E19E}"/>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97238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366D-AB36-B946-9718-0B5DF9CE7216}"/>
              </a:ext>
            </a:extLst>
          </p:cNvPr>
          <p:cNvSpPr>
            <a:spLocks noGrp="1"/>
          </p:cNvSpPr>
          <p:nvPr>
            <p:ph type="title"/>
          </p:nvPr>
        </p:nvSpPr>
        <p:spPr>
          <a:xfrm>
            <a:off x="700088" y="538163"/>
            <a:ext cx="3276600" cy="18843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50E9D-E07C-5B4E-BD5D-D2FE80DE081D}"/>
              </a:ext>
            </a:extLst>
          </p:cNvPr>
          <p:cNvSpPr>
            <a:spLocks noGrp="1"/>
          </p:cNvSpPr>
          <p:nvPr>
            <p:ph idx="1"/>
          </p:nvPr>
        </p:nvSpPr>
        <p:spPr>
          <a:xfrm>
            <a:off x="4319588" y="1163638"/>
            <a:ext cx="5143500" cy="5738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32E266-4706-5944-97BC-586569B181A1}"/>
              </a:ext>
            </a:extLst>
          </p:cNvPr>
          <p:cNvSpPr>
            <a:spLocks noGrp="1"/>
          </p:cNvSpPr>
          <p:nvPr>
            <p:ph type="body" sz="half" idx="2"/>
          </p:nvPr>
        </p:nvSpPr>
        <p:spPr>
          <a:xfrm>
            <a:off x="700088" y="2422525"/>
            <a:ext cx="3276600" cy="4489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D39710-6BF2-CA48-9CF3-B4C86DBEB5F9}"/>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6" name="Footer Placeholder 5">
            <a:extLst>
              <a:ext uri="{FF2B5EF4-FFF2-40B4-BE49-F238E27FC236}">
                <a16:creationId xmlns:a16="http://schemas.microsoft.com/office/drawing/2014/main" id="{D0987073-AD28-E443-B7B6-821CB061D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73AFF-E76C-9642-B717-205807CEC261}"/>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406799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CF674-1F90-4191-B6DC-F69A953BF831}"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3F54-37C9-2B45-90A6-323DB67DA609}"/>
              </a:ext>
            </a:extLst>
          </p:cNvPr>
          <p:cNvSpPr>
            <a:spLocks noGrp="1"/>
          </p:cNvSpPr>
          <p:nvPr>
            <p:ph type="title"/>
          </p:nvPr>
        </p:nvSpPr>
        <p:spPr>
          <a:xfrm>
            <a:off x="700088" y="538163"/>
            <a:ext cx="3276600" cy="18843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67BCED-C669-A94C-B6C8-F186625323C9}"/>
              </a:ext>
            </a:extLst>
          </p:cNvPr>
          <p:cNvSpPr>
            <a:spLocks noGrp="1"/>
          </p:cNvSpPr>
          <p:nvPr>
            <p:ph type="pic" idx="1"/>
          </p:nvPr>
        </p:nvSpPr>
        <p:spPr>
          <a:xfrm>
            <a:off x="4319588" y="1163638"/>
            <a:ext cx="5143500" cy="57388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F9FD-6269-8046-A275-32E2809FA7A2}"/>
              </a:ext>
            </a:extLst>
          </p:cNvPr>
          <p:cNvSpPr>
            <a:spLocks noGrp="1"/>
          </p:cNvSpPr>
          <p:nvPr>
            <p:ph type="body" sz="half" idx="2"/>
          </p:nvPr>
        </p:nvSpPr>
        <p:spPr>
          <a:xfrm>
            <a:off x="700088" y="2422525"/>
            <a:ext cx="3276600" cy="4489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3D54C6-7CDC-0243-B336-8FFBEF3C9B1F}"/>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6" name="Footer Placeholder 5">
            <a:extLst>
              <a:ext uri="{FF2B5EF4-FFF2-40B4-BE49-F238E27FC236}">
                <a16:creationId xmlns:a16="http://schemas.microsoft.com/office/drawing/2014/main" id="{867A0DE7-D57D-BD47-BC14-C9DC8042C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84E21-1265-474C-BCC1-5F3B720495E6}"/>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2353822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BFF9-15ED-9644-B76C-9494F851B5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5D6FF-BF5A-2141-8F43-DCC9B295C8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89584-AEF6-8B45-A10A-057921F630F4}"/>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5" name="Footer Placeholder 4">
            <a:extLst>
              <a:ext uri="{FF2B5EF4-FFF2-40B4-BE49-F238E27FC236}">
                <a16:creationId xmlns:a16="http://schemas.microsoft.com/office/drawing/2014/main" id="{DE05986F-9BDE-0A49-9EB8-2C3EA158D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67573-893E-AA46-9319-EB06BCFFB00F}"/>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865276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C29D3-7F1E-AC45-B995-DF5EB0FB0046}"/>
              </a:ext>
            </a:extLst>
          </p:cNvPr>
          <p:cNvSpPr>
            <a:spLocks noGrp="1"/>
          </p:cNvSpPr>
          <p:nvPr>
            <p:ph type="title" orient="vert"/>
          </p:nvPr>
        </p:nvSpPr>
        <p:spPr>
          <a:xfrm>
            <a:off x="7270750" y="430213"/>
            <a:ext cx="2190750" cy="68453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7E0D26-9267-E442-89FB-E3B0D31355E6}"/>
              </a:ext>
            </a:extLst>
          </p:cNvPr>
          <p:cNvSpPr>
            <a:spLocks noGrp="1"/>
          </p:cNvSpPr>
          <p:nvPr>
            <p:ph type="body" orient="vert" idx="1"/>
          </p:nvPr>
        </p:nvSpPr>
        <p:spPr>
          <a:xfrm>
            <a:off x="698500" y="430213"/>
            <a:ext cx="6419850" cy="6845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FA20F-B227-5644-AB6C-44B89E322EC3}"/>
              </a:ext>
            </a:extLst>
          </p:cNvPr>
          <p:cNvSpPr>
            <a:spLocks noGrp="1"/>
          </p:cNvSpPr>
          <p:nvPr>
            <p:ph type="dt" sz="half" idx="10"/>
          </p:nvPr>
        </p:nvSpPr>
        <p:spPr/>
        <p:txBody>
          <a:bodyPr/>
          <a:lstStyle/>
          <a:p>
            <a:fld id="{71AA4FFA-7903-D34B-884D-9A40DF883995}" type="datetimeFigureOut">
              <a:rPr lang="en-US" smtClean="0"/>
              <a:t>3/9/2022</a:t>
            </a:fld>
            <a:endParaRPr lang="en-US"/>
          </a:p>
        </p:txBody>
      </p:sp>
      <p:sp>
        <p:nvSpPr>
          <p:cNvPr id="5" name="Footer Placeholder 4">
            <a:extLst>
              <a:ext uri="{FF2B5EF4-FFF2-40B4-BE49-F238E27FC236}">
                <a16:creationId xmlns:a16="http://schemas.microsoft.com/office/drawing/2014/main" id="{0C15D543-BB9D-9B4D-B459-971683945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154CD-A12F-E744-9A2D-9037DB04013D}"/>
              </a:ext>
            </a:extLst>
          </p:cNvPr>
          <p:cNvSpPr>
            <a:spLocks noGrp="1"/>
          </p:cNvSpPr>
          <p:nvPr>
            <p:ph type="sldNum" sz="quarter" idx="12"/>
          </p:nvPr>
        </p:nvSpPr>
        <p:spPr/>
        <p:txBody>
          <a:bodyPr/>
          <a:lstStyle/>
          <a:p>
            <a:fld id="{EFC3635A-D8BC-E144-8BB3-B9EDFB7C5CE4}" type="slidenum">
              <a:rPr lang="en-US" smtClean="0"/>
              <a:t>‹#›</a:t>
            </a:fld>
            <a:endParaRPr lang="en-US"/>
          </a:p>
        </p:txBody>
      </p:sp>
    </p:spTree>
    <p:extLst>
      <p:ext uri="{BB962C8B-B14F-4D97-AF65-F5344CB8AC3E}">
        <p14:creationId xmlns:p14="http://schemas.microsoft.com/office/powerpoint/2010/main" val="312918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190350"/>
            <a:ext cx="8636000" cy="160422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3423463"/>
            <a:ext cx="8636000" cy="1766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CF674-1F90-4191-B6DC-F69A953BF831}"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884682"/>
            <a:ext cx="4487333" cy="53305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884682"/>
            <a:ext cx="4487333" cy="53305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CF674-1F90-4191-B6DC-F69A953BF831}"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808022"/>
            <a:ext cx="4489098" cy="7534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561520"/>
            <a:ext cx="4489098" cy="46537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808022"/>
            <a:ext cx="4490861" cy="7534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1" y="2561520"/>
            <a:ext cx="4490861" cy="46537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CF674-1F90-4191-B6DC-F69A953BF831}" type="datetimeFigureOut">
              <a:rPr lang="en-US" smtClean="0"/>
              <a:pPr/>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CF674-1F90-4191-B6DC-F69A953BF831}" type="datetimeFigureOut">
              <a:rPr lang="en-US" smtClean="0"/>
              <a:pPr/>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CF674-1F90-4191-B6DC-F69A953BF831}" type="datetimeFigureOut">
              <a:rPr lang="en-US" smtClean="0"/>
              <a:pPr/>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21592"/>
            <a:ext cx="3342570" cy="13686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321594"/>
            <a:ext cx="5679722" cy="6893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690231"/>
            <a:ext cx="3342570" cy="55250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FCF674-1F90-4191-B6DC-F69A953BF831}"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654040"/>
            <a:ext cx="6096000" cy="66749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721713"/>
            <a:ext cx="6096000" cy="4846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6321531"/>
            <a:ext cx="6096000" cy="9479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FCF674-1F90-4191-B6DC-F69A953BF831}"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F71F5-D933-4EB3-B785-1827234121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23463"/>
            <a:ext cx="9144000" cy="1346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8000" y="1884682"/>
            <a:ext cx="9144000" cy="53305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1" y="7486370"/>
            <a:ext cx="2370667" cy="430036"/>
          </a:xfrm>
          <a:prstGeom prst="rect">
            <a:avLst/>
          </a:prstGeom>
        </p:spPr>
        <p:txBody>
          <a:bodyPr vert="horz" lIns="91440" tIns="45720" rIns="91440" bIns="45720" rtlCol="0" anchor="ctr"/>
          <a:lstStyle>
            <a:lvl1pPr algn="l">
              <a:defRPr sz="1200">
                <a:solidFill>
                  <a:schemeClr val="tx1">
                    <a:tint val="75000"/>
                  </a:schemeClr>
                </a:solidFill>
              </a:defRPr>
            </a:lvl1pPr>
          </a:lstStyle>
          <a:p>
            <a:fld id="{B3FCF674-1F90-4191-B6DC-F69A953BF831}" type="datetimeFigureOut">
              <a:rPr lang="en-US" smtClean="0"/>
              <a:pPr/>
              <a:t>3/9/2022</a:t>
            </a:fld>
            <a:endParaRPr lang="en-US"/>
          </a:p>
        </p:txBody>
      </p:sp>
      <p:sp>
        <p:nvSpPr>
          <p:cNvPr id="5" name="Footer Placeholder 4"/>
          <p:cNvSpPr>
            <a:spLocks noGrp="1"/>
          </p:cNvSpPr>
          <p:nvPr>
            <p:ph type="ftr" sz="quarter" idx="3"/>
          </p:nvPr>
        </p:nvSpPr>
        <p:spPr>
          <a:xfrm>
            <a:off x="3471335" y="7486370"/>
            <a:ext cx="3217333" cy="43003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486370"/>
            <a:ext cx="2370667" cy="430036"/>
          </a:xfrm>
          <a:prstGeom prst="rect">
            <a:avLst/>
          </a:prstGeom>
        </p:spPr>
        <p:txBody>
          <a:bodyPr vert="horz" lIns="91440" tIns="45720" rIns="91440" bIns="45720" rtlCol="0" anchor="ctr"/>
          <a:lstStyle>
            <a:lvl1pPr algn="r">
              <a:defRPr sz="1200">
                <a:solidFill>
                  <a:schemeClr val="tx1">
                    <a:tint val="75000"/>
                  </a:schemeClr>
                </a:solidFill>
              </a:defRPr>
            </a:lvl1pPr>
          </a:lstStyle>
          <a:p>
            <a:fld id="{8A2F71F5-D933-4EB3-B785-1827234121A1}" type="slidenum">
              <a:rPr lang="en-US" smtClean="0"/>
              <a:pPr/>
              <a:t>‹#›</a:t>
            </a:fld>
            <a:endParaRPr lang="en-US"/>
          </a:p>
        </p:txBody>
      </p:sp>
      <p:pic>
        <p:nvPicPr>
          <p:cNvPr id="8" name="Picture 7">
            <a:extLst>
              <a:ext uri="{FF2B5EF4-FFF2-40B4-BE49-F238E27FC236}">
                <a16:creationId xmlns:a16="http://schemas.microsoft.com/office/drawing/2014/main" id="{2B6BA34A-542C-A745-8207-F06BF0FB1FF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0160000" cy="2370666"/>
          </a:xfrm>
          <a:prstGeom prst="rect">
            <a:avLst/>
          </a:prstGeom>
        </p:spPr>
      </p:pic>
      <p:sp>
        <p:nvSpPr>
          <p:cNvPr id="7" name="MSIPCMContentMarking" descr="{&quot;HashCode&quot;:320688167,&quot;Placement&quot;:&quot;Header&quot;,&quot;Top&quot;:0.0,&quot;Left&quot;:0.0,&quot;SlideWidth&quot;:800,&quot;SlideHeight&quot;:636}">
            <a:extLst>
              <a:ext uri="{FF2B5EF4-FFF2-40B4-BE49-F238E27FC236}">
                <a16:creationId xmlns:a16="http://schemas.microsoft.com/office/drawing/2014/main" id="{11A5445A-9302-40A1-A53F-2F4526B4F7BC}"/>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10882-7270-DD4B-AA01-98D49AFA9148}"/>
              </a:ext>
            </a:extLst>
          </p:cNvPr>
          <p:cNvSpPr>
            <a:spLocks noGrp="1"/>
          </p:cNvSpPr>
          <p:nvPr>
            <p:ph type="title"/>
          </p:nvPr>
        </p:nvSpPr>
        <p:spPr>
          <a:xfrm>
            <a:off x="698500" y="430213"/>
            <a:ext cx="8763000" cy="15605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CC30D-29E4-4548-9EA8-2F5F3A6D0F0E}"/>
              </a:ext>
            </a:extLst>
          </p:cNvPr>
          <p:cNvSpPr>
            <a:spLocks noGrp="1"/>
          </p:cNvSpPr>
          <p:nvPr>
            <p:ph type="body" idx="1"/>
          </p:nvPr>
        </p:nvSpPr>
        <p:spPr>
          <a:xfrm>
            <a:off x="698500" y="2149475"/>
            <a:ext cx="8763000" cy="51260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6D336-6C7C-924E-AEE3-B7CD4BDB5BD1}"/>
              </a:ext>
            </a:extLst>
          </p:cNvPr>
          <p:cNvSpPr>
            <a:spLocks noGrp="1"/>
          </p:cNvSpPr>
          <p:nvPr>
            <p:ph type="dt" sz="half" idx="2"/>
          </p:nvPr>
        </p:nvSpPr>
        <p:spPr>
          <a:xfrm>
            <a:off x="698500" y="7486650"/>
            <a:ext cx="2286000" cy="430213"/>
          </a:xfrm>
          <a:prstGeom prst="rect">
            <a:avLst/>
          </a:prstGeom>
        </p:spPr>
        <p:txBody>
          <a:bodyPr vert="horz" lIns="91440" tIns="45720" rIns="91440" bIns="45720" rtlCol="0" anchor="ctr"/>
          <a:lstStyle>
            <a:lvl1pPr algn="l">
              <a:defRPr sz="1200">
                <a:solidFill>
                  <a:schemeClr val="tx1">
                    <a:tint val="75000"/>
                  </a:schemeClr>
                </a:solidFill>
              </a:defRPr>
            </a:lvl1pPr>
          </a:lstStyle>
          <a:p>
            <a:fld id="{71AA4FFA-7903-D34B-884D-9A40DF883995}" type="datetimeFigureOut">
              <a:rPr lang="en-US" smtClean="0"/>
              <a:t>3/9/2022</a:t>
            </a:fld>
            <a:endParaRPr lang="en-US"/>
          </a:p>
        </p:txBody>
      </p:sp>
      <p:sp>
        <p:nvSpPr>
          <p:cNvPr id="5" name="Footer Placeholder 4">
            <a:extLst>
              <a:ext uri="{FF2B5EF4-FFF2-40B4-BE49-F238E27FC236}">
                <a16:creationId xmlns:a16="http://schemas.microsoft.com/office/drawing/2014/main" id="{5BB2934D-65E9-2449-8112-694A8CF6CB79}"/>
              </a:ext>
            </a:extLst>
          </p:cNvPr>
          <p:cNvSpPr>
            <a:spLocks noGrp="1"/>
          </p:cNvSpPr>
          <p:nvPr>
            <p:ph type="ftr" sz="quarter" idx="3"/>
          </p:nvPr>
        </p:nvSpPr>
        <p:spPr>
          <a:xfrm>
            <a:off x="3365500" y="7486650"/>
            <a:ext cx="3429000" cy="4302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D1255-68A4-D74B-8C15-843F2F10BCE3}"/>
              </a:ext>
            </a:extLst>
          </p:cNvPr>
          <p:cNvSpPr>
            <a:spLocks noGrp="1"/>
          </p:cNvSpPr>
          <p:nvPr>
            <p:ph type="sldNum" sz="quarter" idx="4"/>
          </p:nvPr>
        </p:nvSpPr>
        <p:spPr>
          <a:xfrm>
            <a:off x="7175500" y="7486650"/>
            <a:ext cx="2286000" cy="430213"/>
          </a:xfrm>
          <a:prstGeom prst="rect">
            <a:avLst/>
          </a:prstGeom>
        </p:spPr>
        <p:txBody>
          <a:bodyPr vert="horz" lIns="91440" tIns="45720" rIns="91440" bIns="45720" rtlCol="0" anchor="ctr"/>
          <a:lstStyle>
            <a:lvl1pPr algn="r">
              <a:defRPr sz="1200">
                <a:solidFill>
                  <a:schemeClr val="tx1">
                    <a:tint val="75000"/>
                  </a:schemeClr>
                </a:solidFill>
              </a:defRPr>
            </a:lvl1pPr>
          </a:lstStyle>
          <a:p>
            <a:fld id="{EFC3635A-D8BC-E144-8BB3-B9EDFB7C5CE4}" type="slidenum">
              <a:rPr lang="en-US" smtClean="0"/>
              <a:t>‹#›</a:t>
            </a:fld>
            <a:endParaRPr lang="en-US"/>
          </a:p>
        </p:txBody>
      </p:sp>
      <p:sp>
        <p:nvSpPr>
          <p:cNvPr id="7" name="MSIPCMContentMarking" descr="{&quot;HashCode&quot;:320688167,&quot;Placement&quot;:&quot;Header&quot;,&quot;Top&quot;:0.0,&quot;Left&quot;:0.0,&quot;SlideWidth&quot;:800,&quot;SlideHeight&quot;:636}">
            <a:extLst>
              <a:ext uri="{FF2B5EF4-FFF2-40B4-BE49-F238E27FC236}">
                <a16:creationId xmlns:a16="http://schemas.microsoft.com/office/drawing/2014/main" id="{F5EC4CED-4457-4357-A56F-D5AD66B120E0}"/>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79031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2895600"/>
            <a:ext cx="9144000" cy="1277273"/>
          </a:xfrm>
          <a:prstGeom prst="rect">
            <a:avLst/>
          </a:prstGeom>
          <a:noFill/>
        </p:spPr>
        <p:txBody>
          <a:bodyPr vert="horz" rtlCol="0">
            <a:spAutoFit/>
          </a:bodyPr>
          <a:lstStyle/>
          <a:p>
            <a:r>
              <a:rPr lang="en-US" sz="2800" b="1" dirty="0">
                <a:solidFill>
                  <a:srgbClr val="285000"/>
                </a:solidFill>
                <a:cs typeface="Arial" panose="020B0604020202020204" pitchFamily="34" charset="0"/>
              </a:rPr>
              <a:t>Credit</a:t>
            </a:r>
            <a:r>
              <a:rPr lang="en-US" sz="2800" b="1" dirty="0">
                <a:cs typeface="Arial" panose="020B0604020202020204" pitchFamily="34" charset="0"/>
              </a:rPr>
              <a:t> </a:t>
            </a:r>
            <a:r>
              <a:rPr lang="en-US" sz="2800" dirty="0">
                <a:cs typeface="Arial" panose="020B0604020202020204" pitchFamily="34" charset="0"/>
              </a:rPr>
              <a:t>– The granting of money or something else of value in exchange for a promise of future repayment.</a:t>
            </a:r>
          </a:p>
          <a:p>
            <a:endParaRPr lang="en-US" sz="2100" dirty="0">
              <a:solidFill>
                <a:srgbClr val="000000"/>
              </a:solidFill>
              <a:latin typeface="Arial - 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08000" y="990600"/>
            <a:ext cx="9170708" cy="523220"/>
          </a:xfrm>
          <a:prstGeom prst="rect">
            <a:avLst/>
          </a:prstGeom>
          <a:noFill/>
        </p:spPr>
        <p:txBody>
          <a:bodyPr vert="horz" wrap="square" rtlCol="0">
            <a:spAutoFit/>
          </a:bodyPr>
          <a:lstStyle/>
          <a:p>
            <a:r>
              <a:rPr lang="en-US" sz="2800" b="1" dirty="0">
                <a:solidFill>
                  <a:srgbClr val="285000"/>
                </a:solidFill>
                <a:latin typeface="Arial" panose="020B0604020202020204" pitchFamily="34" charset="0"/>
                <a:cs typeface="Arial" panose="020B0604020202020204" pitchFamily="34" charset="0"/>
              </a:rPr>
              <a:t>Your Credit Responsibilities (cont.)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620982"/>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0185400" cy="75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581400"/>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72776" y="1560591"/>
            <a:ext cx="8907824" cy="6701835"/>
          </a:xfrm>
          <a:prstGeom prst="rect">
            <a:avLst/>
          </a:prstGeom>
        </p:spPr>
        <p:txBody>
          <a:bodyPr wrap="square">
            <a:spAutoFit/>
          </a:bodyPr>
          <a:lstStyle/>
          <a:p>
            <a:pPr>
              <a:spcAft>
                <a:spcPts val="900"/>
              </a:spcAft>
            </a:pPr>
            <a:r>
              <a:rPr lang="en-US" sz="2800" dirty="0">
                <a:solidFill>
                  <a:srgbClr val="000000"/>
                </a:solidFill>
                <a:latin typeface="Arial" panose="020B0604020202020204" pitchFamily="34" charset="0"/>
                <a:cs typeface="Arial" panose="020B0604020202020204" pitchFamily="34" charset="0"/>
              </a:rPr>
              <a:t>Understand that if a deal sounds too good to be true, it probably is.</a:t>
            </a:r>
          </a:p>
          <a:p>
            <a:pPr>
              <a:spcAft>
                <a:spcPts val="900"/>
              </a:spcAft>
            </a:pPr>
            <a:r>
              <a:rPr lang="en-US" sz="2800" dirty="0">
                <a:solidFill>
                  <a:srgbClr val="000000"/>
                </a:solidFill>
                <a:latin typeface="Arial" panose="020B0604020202020204" pitchFamily="34" charset="0"/>
                <a:cs typeface="Arial" panose="020B0604020202020204" pitchFamily="34" charset="0"/>
              </a:rPr>
              <a:t>When you borrow money, know what you are agreeing to.</a:t>
            </a:r>
          </a:p>
          <a:p>
            <a:pPr>
              <a:spcAft>
                <a:spcPts val="900"/>
              </a:spcAft>
            </a:pPr>
            <a:r>
              <a:rPr lang="en-US" sz="2800" dirty="0">
                <a:solidFill>
                  <a:srgbClr val="000000"/>
                </a:solidFill>
                <a:latin typeface="Arial" panose="020B0604020202020204" pitchFamily="34" charset="0"/>
                <a:cs typeface="Arial" panose="020B0604020202020204" pitchFamily="34" charset="0"/>
              </a:rPr>
              <a:t>Make certain that you know the interest rate and fees you are paying for a loan and the interest rate and fees associated with any credit card for which you apply.</a:t>
            </a:r>
          </a:p>
          <a:p>
            <a:pPr>
              <a:spcAft>
                <a:spcPts val="900"/>
              </a:spcAft>
            </a:pPr>
            <a:r>
              <a:rPr lang="en-US" sz="2800" dirty="0">
                <a:solidFill>
                  <a:srgbClr val="000000"/>
                </a:solidFill>
                <a:latin typeface="Arial" panose="020B0604020202020204" pitchFamily="34" charset="0"/>
                <a:cs typeface="Arial" panose="020B0604020202020204" pitchFamily="34" charset="0"/>
              </a:rPr>
              <a:t>Notify credit card companies and financial institutions immediately when credit cards, debit cards, or checks are lost or stolen.</a:t>
            </a:r>
          </a:p>
          <a:p>
            <a:pPr>
              <a:spcAft>
                <a:spcPts val="900"/>
              </a:spcAft>
            </a:pPr>
            <a:r>
              <a:rPr lang="en-US" sz="2800" dirty="0">
                <a:solidFill>
                  <a:srgbClr val="000000"/>
                </a:solidFill>
                <a:latin typeface="Arial" panose="020B0604020202020204" pitchFamily="34" charset="0"/>
                <a:cs typeface="Arial" panose="020B0604020202020204" pitchFamily="34" charset="0"/>
              </a:rPr>
              <a:t>Don't ignore credit problems. Much of your credit history can 	remain on your credit report for seven years or more.</a:t>
            </a:r>
          </a:p>
          <a:p>
            <a:pPr>
              <a:spcAft>
                <a:spcPts val="900"/>
              </a:spcAft>
            </a:pPr>
            <a:endParaRPr lang="en-US" sz="2800" dirty="0">
              <a:solidFill>
                <a:srgbClr val="000000"/>
              </a:solidFill>
              <a:latin typeface="Arial - 26"/>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88" y="2611582"/>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88" y="6345382"/>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973782"/>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7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08000" y="990600"/>
            <a:ext cx="9170708" cy="523220"/>
          </a:xfrm>
          <a:prstGeom prst="rect">
            <a:avLst/>
          </a:prstGeom>
          <a:noFill/>
        </p:spPr>
        <p:txBody>
          <a:bodyPr vert="horz" wrap="square" rtlCol="0">
            <a:spAutoFit/>
          </a:bodyPr>
          <a:lstStyle/>
          <a:p>
            <a:r>
              <a:rPr lang="en-US" sz="2800" b="1" dirty="0">
                <a:solidFill>
                  <a:srgbClr val="285000"/>
                </a:solidFill>
                <a:latin typeface="Arial" panose="020B0604020202020204" pitchFamily="34" charset="0"/>
                <a:cs typeface="Arial" panose="020B0604020202020204" pitchFamily="34" charset="0"/>
              </a:rPr>
              <a:t>Your Credit Rights—Answer Key</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0185400" cy="75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08000" y="1600200"/>
            <a:ext cx="9525000" cy="5332229"/>
          </a:xfrm>
          <a:prstGeom prst="rect">
            <a:avLst/>
          </a:prstGeom>
        </p:spPr>
        <p:txBody>
          <a:bodyPr wrap="square">
            <a:spAutoFit/>
          </a:bodyPr>
          <a:lstStyle/>
          <a:p>
            <a:pPr>
              <a:spcAft>
                <a:spcPts val="900"/>
              </a:spcAft>
            </a:pPr>
            <a:r>
              <a:rPr lang="en-US" u="sng"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  You have the right to see your personal information on credit reports.</a:t>
            </a:r>
          </a:p>
          <a:p>
            <a:r>
              <a:rPr lang="en-US" u="sng"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  Organizations that use credit reports are required to help you understand  </a:t>
            </a:r>
          </a:p>
          <a:p>
            <a:pPr>
              <a:spcAft>
                <a:spcPts val="900"/>
              </a:spcAft>
            </a:pPr>
            <a:r>
              <a:rPr lang="en-US" dirty="0">
                <a:latin typeface="Arial" panose="020B0604020202020204" pitchFamily="34" charset="0"/>
                <a:cs typeface="Arial" panose="020B0604020202020204" pitchFamily="34" charset="0"/>
              </a:rPr>
              <a:t>          the report.</a:t>
            </a:r>
          </a:p>
          <a:p>
            <a:pPr>
              <a:spcAft>
                <a:spcPts val="900"/>
              </a:spcAft>
            </a:pPr>
            <a:r>
              <a:rPr lang="en-US" dirty="0">
                <a:latin typeface="Arial" panose="020B0604020202020204" pitchFamily="34" charset="0"/>
                <a:cs typeface="Arial" panose="020B0604020202020204" pitchFamily="34" charset="0"/>
              </a:rPr>
              <a:t>____  You have the right to have errors in your credit reports corrected.</a:t>
            </a:r>
          </a:p>
          <a:p>
            <a:pPr>
              <a:spcAft>
                <a:spcPts val="900"/>
              </a:spcAft>
            </a:pPr>
            <a:r>
              <a:rPr lang="en-US" u="sng" dirty="0">
                <a:latin typeface="Arial" panose="020B0604020202020204" pitchFamily="34" charset="0"/>
                <a:cs typeface="Arial" panose="020B0604020202020204" pitchFamily="34" charset="0"/>
              </a:rPr>
              <a:t> _2   </a:t>
            </a:r>
            <a:r>
              <a:rPr lang="en-US" dirty="0">
                <a:latin typeface="Arial" panose="020B0604020202020204" pitchFamily="34" charset="0"/>
                <a:cs typeface="Arial" panose="020B0604020202020204" pitchFamily="34" charset="0"/>
              </a:rPr>
              <a:t>  You have the right to know why you were denied credit. </a:t>
            </a:r>
          </a:p>
          <a:p>
            <a:r>
              <a:rPr lang="en-US" dirty="0">
                <a:latin typeface="Arial" panose="020B0604020202020204" pitchFamily="34" charset="0"/>
                <a:cs typeface="Arial" panose="020B0604020202020204" pitchFamily="34" charset="0"/>
              </a:rPr>
              <a:t>____  If you are denied credit because of  something in your credit report, the </a:t>
            </a:r>
          </a:p>
          <a:p>
            <a:r>
              <a:rPr lang="en-US" dirty="0">
                <a:latin typeface="Arial" panose="020B0604020202020204" pitchFamily="34" charset="0"/>
                <a:cs typeface="Arial" panose="020B0604020202020204" pitchFamily="34" charset="0"/>
              </a:rPr>
              <a:t>          lender must give you the name, address, and telephone number of the </a:t>
            </a:r>
          </a:p>
          <a:p>
            <a:r>
              <a:rPr lang="en-US" dirty="0">
                <a:latin typeface="Arial" panose="020B0604020202020204" pitchFamily="34" charset="0"/>
                <a:cs typeface="Arial" panose="020B0604020202020204" pitchFamily="34" charset="0"/>
              </a:rPr>
              <a:t>          credit bureau that provided the credit report.</a:t>
            </a:r>
          </a:p>
          <a:p>
            <a:pPr>
              <a:spcBef>
                <a:spcPts val="900"/>
              </a:spcBef>
            </a:pPr>
            <a:r>
              <a:rPr lang="en-US" dirty="0">
                <a:latin typeface="Arial" panose="020B0604020202020204" pitchFamily="34" charset="0"/>
                <a:cs typeface="Arial" panose="020B0604020202020204" pitchFamily="34" charset="0"/>
              </a:rPr>
              <a:t>____  You have the right to know who has requested information about your</a:t>
            </a:r>
          </a:p>
          <a:p>
            <a:pPr>
              <a:spcAft>
                <a:spcPts val="900"/>
              </a:spcAft>
            </a:pPr>
            <a:r>
              <a:rPr lang="en-US" dirty="0">
                <a:latin typeface="Arial" panose="020B0604020202020204" pitchFamily="34" charset="0"/>
                <a:cs typeface="Arial" panose="020B0604020202020204" pitchFamily="34" charset="0"/>
              </a:rPr>
              <a:t>          credit history. This information is included in your credit report.</a:t>
            </a:r>
          </a:p>
          <a:p>
            <a:r>
              <a:rPr lang="en-US" dirty="0">
                <a:latin typeface="Arial" panose="020B0604020202020204" pitchFamily="34" charset="0"/>
                <a:cs typeface="Arial" panose="020B0604020202020204" pitchFamily="34" charset="0"/>
              </a:rPr>
              <a:t>____  Creditors cannot make decisions based on sex, national origin, marital </a:t>
            </a:r>
          </a:p>
          <a:p>
            <a:pPr>
              <a:spcAft>
                <a:spcPts val="900"/>
              </a:spcAft>
            </a:pPr>
            <a:r>
              <a:rPr lang="en-US" dirty="0">
                <a:latin typeface="Arial" panose="020B0604020202020204" pitchFamily="34" charset="0"/>
                <a:cs typeface="Arial" panose="020B0604020202020204" pitchFamily="34" charset="0"/>
              </a:rPr>
              <a:t>          status, color, race, religion, or age, nor can they ask for this information.</a:t>
            </a:r>
          </a:p>
          <a:p>
            <a:r>
              <a:rPr lang="en-US" dirty="0">
                <a:latin typeface="Arial" panose="020B0604020202020204" pitchFamily="34" charset="0"/>
                <a:cs typeface="Arial" panose="020B0604020202020204" pitchFamily="34" charset="0"/>
              </a:rPr>
              <a:t>____  Neither the length of the loan—that is, the term—nor the interest rate may </a:t>
            </a:r>
          </a:p>
          <a:p>
            <a:r>
              <a:rPr lang="en-US" dirty="0">
                <a:latin typeface="Arial" panose="020B0604020202020204" pitchFamily="34" charset="0"/>
                <a:cs typeface="Arial" panose="020B0604020202020204" pitchFamily="34" charset="0"/>
              </a:rPr>
              <a:t>          be changed for a fixed-rate loan.</a:t>
            </a:r>
          </a:p>
          <a:p>
            <a:r>
              <a:rPr lang="en-US" dirty="0">
                <a:latin typeface="Arial" panose="020B0604020202020204" pitchFamily="34" charset="0"/>
                <a:cs typeface="Arial" panose="020B0604020202020204" pitchFamily="34" charset="0"/>
              </a:rPr>
              <a:t>____  Lenders must notify you within 30 days of their decision to make a loan to </a:t>
            </a:r>
          </a:p>
          <a:p>
            <a:r>
              <a:rPr lang="en-US" dirty="0">
                <a:latin typeface="Arial" panose="020B0604020202020204" pitchFamily="34" charset="0"/>
                <a:cs typeface="Arial" panose="020B0604020202020204" pitchFamily="34" charset="0"/>
              </a:rPr>
              <a:t>          you or not.</a:t>
            </a:r>
          </a:p>
        </p:txBody>
      </p:sp>
    </p:spTree>
    <p:extLst>
      <p:ext uri="{BB962C8B-B14F-4D97-AF65-F5344CB8AC3E}">
        <p14:creationId xmlns:p14="http://schemas.microsoft.com/office/powerpoint/2010/main" val="388392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08000" y="990600"/>
            <a:ext cx="9170708" cy="523220"/>
          </a:xfrm>
          <a:prstGeom prst="rect">
            <a:avLst/>
          </a:prstGeom>
          <a:noFill/>
        </p:spPr>
        <p:txBody>
          <a:bodyPr vert="horz" wrap="square" rtlCol="0">
            <a:spAutoFit/>
          </a:bodyPr>
          <a:lstStyle/>
          <a:p>
            <a:r>
              <a:rPr lang="en-US" sz="2800" b="1" dirty="0">
                <a:solidFill>
                  <a:srgbClr val="285000"/>
                </a:solidFill>
                <a:latin typeface="Arial" panose="020B0604020202020204" pitchFamily="34" charset="0"/>
                <a:cs typeface="Arial" panose="020B0604020202020204" pitchFamily="34" charset="0"/>
              </a:rPr>
              <a:t>Your Credit Responsibilities—Answer Key</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0185400" cy="75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08000" y="1600200"/>
            <a:ext cx="9829800" cy="6278642"/>
          </a:xfrm>
          <a:prstGeom prst="rect">
            <a:avLst/>
          </a:prstGeom>
        </p:spPr>
        <p:txBody>
          <a:bodyPr wrap="square">
            <a:spAutoFit/>
          </a:bodyPr>
          <a:lstStyle/>
          <a:p>
            <a:pPr>
              <a:spcAft>
                <a:spcPts val="600"/>
              </a:spcAft>
            </a:pPr>
            <a:r>
              <a:rPr lang="en-US" dirty="0">
                <a:latin typeface="Arial" panose="020B0604020202020204" pitchFamily="34" charset="0"/>
                <a:cs typeface="Arial" panose="020B0604020202020204" pitchFamily="34" charset="0"/>
              </a:rPr>
              <a:t>____  Pay all your bills on time.</a:t>
            </a:r>
          </a:p>
          <a:p>
            <a:pPr>
              <a:spcAft>
                <a:spcPts val="600"/>
              </a:spcAft>
            </a:pPr>
            <a:r>
              <a:rPr lang="en-US" u="sng" dirty="0">
                <a:latin typeface="Arial" panose="020B0604020202020204" pitchFamily="34" charset="0"/>
                <a:cs typeface="Arial" panose="020B0604020202020204" pitchFamily="34" charset="0"/>
              </a:rPr>
              <a:t>   3   </a:t>
            </a:r>
            <a:r>
              <a:rPr lang="en-US" dirty="0">
                <a:latin typeface="Arial" panose="020B0604020202020204" pitchFamily="34" charset="0"/>
                <a:cs typeface="Arial" panose="020B0604020202020204" pitchFamily="34" charset="0"/>
              </a:rPr>
              <a:t>  Pay off your credit card balances in full each month.</a:t>
            </a:r>
          </a:p>
          <a:p>
            <a:r>
              <a:rPr lang="en-US" u="sng" dirty="0">
                <a:latin typeface="Arial" panose="020B0604020202020204" pitchFamily="34" charset="0"/>
                <a:cs typeface="Arial" panose="020B0604020202020204" pitchFamily="34" charset="0"/>
              </a:rPr>
              <a:t>1,2,4</a:t>
            </a:r>
            <a:r>
              <a:rPr lang="en-US" dirty="0">
                <a:latin typeface="Arial" panose="020B0604020202020204" pitchFamily="34" charset="0"/>
                <a:cs typeface="Arial" panose="020B0604020202020204" pitchFamily="34" charset="0"/>
              </a:rPr>
              <a:t>  Compare offers for similar types of credit. For example, compare different </a:t>
            </a:r>
          </a:p>
          <a:p>
            <a:r>
              <a:rPr lang="en-US" dirty="0">
                <a:latin typeface="Arial" panose="020B0604020202020204" pitchFamily="34" charset="0"/>
                <a:cs typeface="Arial" panose="020B0604020202020204" pitchFamily="34" charset="0"/>
              </a:rPr>
              <a:t>          credit card offers or the cost (fees and interest charges) of a loan from </a:t>
            </a:r>
          </a:p>
          <a:p>
            <a:pPr>
              <a:spcAft>
                <a:spcPts val="600"/>
              </a:spcAft>
            </a:pPr>
            <a:r>
              <a:rPr lang="en-US" dirty="0">
                <a:latin typeface="Arial" panose="020B0604020202020204" pitchFamily="34" charset="0"/>
                <a:cs typeface="Arial" panose="020B0604020202020204" pitchFamily="34" charset="0"/>
              </a:rPr>
              <a:t>          different sources.</a:t>
            </a:r>
          </a:p>
          <a:p>
            <a:pPr>
              <a:spcAft>
                <a:spcPts val="600"/>
              </a:spcAft>
            </a:pPr>
            <a:r>
              <a:rPr lang="en-US" u="sng"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 Make informed, reasonable choices about credit usage.</a:t>
            </a:r>
          </a:p>
          <a:p>
            <a:pPr>
              <a:spcAft>
                <a:spcPts val="600"/>
              </a:spcAft>
            </a:pPr>
            <a:r>
              <a:rPr lang="en-US" u="sng" dirty="0">
                <a:latin typeface="Arial" panose="020B0604020202020204" pitchFamily="34" charset="0"/>
                <a:cs typeface="Arial" panose="020B0604020202020204" pitchFamily="34" charset="0"/>
              </a:rPr>
              <a:t> 1,3  </a:t>
            </a:r>
            <a:r>
              <a:rPr lang="en-US" dirty="0">
                <a:latin typeface="Arial" panose="020B0604020202020204" pitchFamily="34" charset="0"/>
                <a:cs typeface="Arial" panose="020B0604020202020204" pitchFamily="34" charset="0"/>
              </a:rPr>
              <a:t>  Know how much you can afford to spend.</a:t>
            </a:r>
          </a:p>
          <a:p>
            <a:r>
              <a:rPr lang="en-US" u="sng" dirty="0">
                <a:latin typeface="Arial" panose="020B0604020202020204" pitchFamily="34" charset="0"/>
                <a:cs typeface="Arial" panose="020B0604020202020204" pitchFamily="34" charset="0"/>
              </a:rPr>
              <a:t>   3   </a:t>
            </a:r>
            <a:r>
              <a:rPr lang="en-US" dirty="0">
                <a:latin typeface="Arial" panose="020B0604020202020204" pitchFamily="34" charset="0"/>
                <a:cs typeface="Arial" panose="020B0604020202020204" pitchFamily="34" charset="0"/>
              </a:rPr>
              <a:t>  Keep your receipts for purchases/returns to check against purchases/returns </a:t>
            </a:r>
          </a:p>
          <a:p>
            <a:pPr>
              <a:spcBef>
                <a:spcPts val="600"/>
              </a:spcBef>
            </a:pPr>
            <a:r>
              <a:rPr lang="en-US" dirty="0">
                <a:latin typeface="Arial" panose="020B0604020202020204" pitchFamily="34" charset="0"/>
                <a:cs typeface="Arial" panose="020B0604020202020204" pitchFamily="34" charset="0"/>
              </a:rPr>
              <a:t>          listed on your credit card statements.</a:t>
            </a:r>
          </a:p>
          <a:p>
            <a:pPr>
              <a:spcBef>
                <a:spcPts val="600"/>
              </a:spcBef>
              <a:spcAft>
                <a:spcPts val="600"/>
              </a:spcAft>
            </a:pPr>
            <a:r>
              <a:rPr lang="en-US" u="sng" dirty="0">
                <a:latin typeface="Arial" panose="020B0604020202020204" pitchFamily="34" charset="0"/>
                <a:cs typeface="Arial" panose="020B0604020202020204" pitchFamily="34" charset="0"/>
              </a:rPr>
              <a:t>   3   </a:t>
            </a:r>
            <a:r>
              <a:rPr lang="en-US" dirty="0">
                <a:latin typeface="Arial" panose="020B0604020202020204" pitchFamily="34" charset="0"/>
                <a:cs typeface="Arial" panose="020B0604020202020204" pitchFamily="34" charset="0"/>
              </a:rPr>
              <a:t>  Check monthly statements to make sure charges are correct.</a:t>
            </a:r>
          </a:p>
          <a:p>
            <a:pPr>
              <a:spcAft>
                <a:spcPts val="600"/>
              </a:spcAft>
            </a:pPr>
            <a:r>
              <a:rPr lang="en-US" dirty="0">
                <a:latin typeface="Arial" panose="020B0604020202020204" pitchFamily="34" charset="0"/>
                <a:cs typeface="Arial" panose="020B0604020202020204" pitchFamily="34" charset="0"/>
              </a:rPr>
              <a:t>____  Understand that if a deal sounds too good to be true, it probably is.</a:t>
            </a:r>
          </a:p>
          <a:p>
            <a:pPr>
              <a:spcAft>
                <a:spcPts val="600"/>
              </a:spcAft>
            </a:pPr>
            <a:r>
              <a:rPr lang="en-US" u="sng"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  When you borrow money, know what you are agreeing to.</a:t>
            </a:r>
          </a:p>
          <a:p>
            <a:r>
              <a:rPr lang="en-US" u="sng" dirty="0">
                <a:latin typeface="Arial" panose="020B0604020202020204" pitchFamily="34" charset="0"/>
                <a:cs typeface="Arial" panose="020B0604020202020204" pitchFamily="34" charset="0"/>
              </a:rPr>
              <a:t>1,2,4 </a:t>
            </a:r>
            <a:r>
              <a:rPr lang="en-US" dirty="0">
                <a:latin typeface="Arial" panose="020B0604020202020204" pitchFamily="34" charset="0"/>
                <a:cs typeface="Arial" panose="020B0604020202020204" pitchFamily="34" charset="0"/>
              </a:rPr>
              <a:t> Make certain that you know the interest rate and fees you are paying for a loan </a:t>
            </a:r>
          </a:p>
          <a:p>
            <a:r>
              <a:rPr lang="en-US" dirty="0">
                <a:latin typeface="Arial" panose="020B0604020202020204" pitchFamily="34" charset="0"/>
                <a:cs typeface="Arial" panose="020B0604020202020204" pitchFamily="34" charset="0"/>
              </a:rPr>
              <a:t>          and the interest  rate and fees associated with any credit card for which you </a:t>
            </a:r>
          </a:p>
          <a:p>
            <a:pPr>
              <a:spcAft>
                <a:spcPts val="600"/>
              </a:spcAft>
            </a:pPr>
            <a:r>
              <a:rPr lang="en-US" dirty="0">
                <a:latin typeface="Arial" panose="020B0604020202020204" pitchFamily="34" charset="0"/>
                <a:cs typeface="Arial" panose="020B0604020202020204" pitchFamily="34" charset="0"/>
              </a:rPr>
              <a:t>          apply.</a:t>
            </a:r>
          </a:p>
          <a:p>
            <a:r>
              <a:rPr lang="en-US" dirty="0">
                <a:latin typeface="Arial" panose="020B0604020202020204" pitchFamily="34" charset="0"/>
                <a:cs typeface="Arial" panose="020B0604020202020204" pitchFamily="34" charset="0"/>
              </a:rPr>
              <a:t>____  Notify credit card companies and financial institutions immediately when credit </a:t>
            </a:r>
          </a:p>
          <a:p>
            <a:pPr>
              <a:spcAft>
                <a:spcPts val="600"/>
              </a:spcAft>
            </a:pPr>
            <a:r>
              <a:rPr lang="en-US" dirty="0">
                <a:latin typeface="Arial" panose="020B0604020202020204" pitchFamily="34" charset="0"/>
                <a:cs typeface="Arial" panose="020B0604020202020204" pitchFamily="34" charset="0"/>
              </a:rPr>
              <a:t>          cards, debit cards, or checks are lost or stolen.</a:t>
            </a:r>
          </a:p>
          <a:p>
            <a:r>
              <a:rPr lang="en-US" dirty="0">
                <a:latin typeface="Arial" panose="020B0604020202020204" pitchFamily="34" charset="0"/>
                <a:cs typeface="Arial" panose="020B0604020202020204" pitchFamily="34" charset="0"/>
              </a:rPr>
              <a:t>____  Don't ignore credit problems. Much of your credit history can remain on your </a:t>
            </a:r>
          </a:p>
          <a:p>
            <a:r>
              <a:rPr lang="en-US" dirty="0">
                <a:latin typeface="Arial" panose="020B0604020202020204" pitchFamily="34" charset="0"/>
                <a:cs typeface="Arial" panose="020B0604020202020204" pitchFamily="34" charset="0"/>
              </a:rPr>
              <a:t>          credit report for seven years or more.</a:t>
            </a:r>
          </a:p>
        </p:txBody>
      </p:sp>
    </p:spTree>
    <p:extLst>
      <p:ext uri="{BB962C8B-B14F-4D97-AF65-F5344CB8AC3E}">
        <p14:creationId xmlns:p14="http://schemas.microsoft.com/office/powerpoint/2010/main" val="85485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1196628" y="3256637"/>
            <a:ext cx="2760692" cy="523220"/>
          </a:xfrm>
          <a:prstGeom prst="rect">
            <a:avLst/>
          </a:prstGeom>
        </p:spPr>
        <p:txBody>
          <a:bodyPr wrap="none">
            <a:spAutoFit/>
          </a:bodyPr>
          <a:lstStyle/>
          <a:p>
            <a:r>
              <a:rPr lang="en-US" sz="2800" b="1" dirty="0"/>
              <a:t>What is credit?</a:t>
            </a:r>
          </a:p>
        </p:txBody>
      </p:sp>
      <p:sp>
        <p:nvSpPr>
          <p:cNvPr id="11" name="Rectangle 10"/>
          <p:cNvSpPr/>
          <p:nvPr/>
        </p:nvSpPr>
        <p:spPr>
          <a:xfrm>
            <a:off x="1184036" y="3810000"/>
            <a:ext cx="8391764" cy="954107"/>
          </a:xfrm>
          <a:prstGeom prst="rect">
            <a:avLst/>
          </a:prstGeom>
        </p:spPr>
        <p:txBody>
          <a:bodyPr wrap="square">
            <a:spAutoFit/>
          </a:bodyPr>
          <a:lstStyle/>
          <a:p>
            <a:r>
              <a:rPr lang="en-US" sz="2800" dirty="0"/>
              <a:t>The granting of money or something else of value in exchange for a promise of future repayment</a:t>
            </a:r>
          </a:p>
        </p:txBody>
      </p:sp>
      <p:sp>
        <p:nvSpPr>
          <p:cNvPr id="12" name="Rectangle 11"/>
          <p:cNvSpPr/>
          <p:nvPr/>
        </p:nvSpPr>
        <p:spPr>
          <a:xfrm>
            <a:off x="1247290" y="4953000"/>
            <a:ext cx="3459601" cy="523220"/>
          </a:xfrm>
          <a:prstGeom prst="rect">
            <a:avLst/>
          </a:prstGeom>
        </p:spPr>
        <p:txBody>
          <a:bodyPr wrap="none">
            <a:spAutoFit/>
          </a:bodyPr>
          <a:lstStyle/>
          <a:p>
            <a:r>
              <a:rPr lang="en-US" sz="2800" b="1" dirty="0"/>
              <a:t>Who are creditors?</a:t>
            </a:r>
          </a:p>
        </p:txBody>
      </p:sp>
      <p:sp>
        <p:nvSpPr>
          <p:cNvPr id="13" name="Rectangle 12"/>
          <p:cNvSpPr/>
          <p:nvPr/>
        </p:nvSpPr>
        <p:spPr>
          <a:xfrm>
            <a:off x="1272690" y="5582920"/>
            <a:ext cx="7922110" cy="954107"/>
          </a:xfrm>
          <a:prstGeom prst="rect">
            <a:avLst/>
          </a:prstGeom>
        </p:spPr>
        <p:txBody>
          <a:bodyPr wrap="square">
            <a:spAutoFit/>
          </a:bodyPr>
          <a:lstStyle/>
          <a:p>
            <a:r>
              <a:rPr lang="en-US" sz="2800" dirty="0"/>
              <a:t>People, financial institutions, or businesses that lend money</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3" y="3228221"/>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5" y="38100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20156" y="2592308"/>
            <a:ext cx="1423788" cy="523220"/>
          </a:xfrm>
          <a:prstGeom prst="rect">
            <a:avLst/>
          </a:prstGeom>
          <a:noFill/>
        </p:spPr>
        <p:txBody>
          <a:bodyPr wrap="none" rtlCol="0">
            <a:spAutoFit/>
          </a:bodyPr>
          <a:lstStyle/>
          <a:p>
            <a:r>
              <a:rPr lang="en-US" sz="2800" b="1" dirty="0">
                <a:solidFill>
                  <a:srgbClr val="285000"/>
                </a:solidFill>
              </a:rPr>
              <a:t>Review</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78" y="49530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0" y="55626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1196628" y="3256637"/>
            <a:ext cx="3081293" cy="523220"/>
          </a:xfrm>
          <a:prstGeom prst="rect">
            <a:avLst/>
          </a:prstGeom>
        </p:spPr>
        <p:txBody>
          <a:bodyPr wrap="none">
            <a:spAutoFit/>
          </a:bodyPr>
          <a:lstStyle/>
          <a:p>
            <a:r>
              <a:rPr lang="en-US" sz="2800" b="1" dirty="0"/>
              <a:t>What is interest?</a:t>
            </a:r>
          </a:p>
        </p:txBody>
      </p:sp>
      <p:sp>
        <p:nvSpPr>
          <p:cNvPr id="11" name="Rectangle 10"/>
          <p:cNvSpPr/>
          <p:nvPr/>
        </p:nvSpPr>
        <p:spPr>
          <a:xfrm>
            <a:off x="1184036" y="3810000"/>
            <a:ext cx="8391764" cy="954107"/>
          </a:xfrm>
          <a:prstGeom prst="rect">
            <a:avLst/>
          </a:prstGeom>
        </p:spPr>
        <p:txBody>
          <a:bodyPr wrap="square">
            <a:spAutoFit/>
          </a:bodyPr>
          <a:lstStyle/>
          <a:p>
            <a:r>
              <a:rPr lang="en-US" sz="2800" dirty="0"/>
              <a:t>The price of using some else's money; the price of credit</a:t>
            </a:r>
          </a:p>
        </p:txBody>
      </p:sp>
      <p:sp>
        <p:nvSpPr>
          <p:cNvPr id="12" name="Rectangle 11"/>
          <p:cNvSpPr/>
          <p:nvPr/>
        </p:nvSpPr>
        <p:spPr>
          <a:xfrm>
            <a:off x="1247290" y="4953000"/>
            <a:ext cx="3222357" cy="523220"/>
          </a:xfrm>
          <a:prstGeom prst="rect">
            <a:avLst/>
          </a:prstGeom>
        </p:spPr>
        <p:txBody>
          <a:bodyPr wrap="none">
            <a:spAutoFit/>
          </a:bodyPr>
          <a:lstStyle/>
          <a:p>
            <a:r>
              <a:rPr lang="en-US" sz="2800" b="1" dirty="0"/>
              <a:t>What is capacity?</a:t>
            </a:r>
          </a:p>
        </p:txBody>
      </p:sp>
      <p:sp>
        <p:nvSpPr>
          <p:cNvPr id="13" name="Rectangle 12"/>
          <p:cNvSpPr/>
          <p:nvPr/>
        </p:nvSpPr>
        <p:spPr>
          <a:xfrm>
            <a:off x="1272690" y="5582920"/>
            <a:ext cx="7922110" cy="523220"/>
          </a:xfrm>
          <a:prstGeom prst="rect">
            <a:avLst/>
          </a:prstGeom>
        </p:spPr>
        <p:txBody>
          <a:bodyPr wrap="square">
            <a:spAutoFit/>
          </a:bodyPr>
          <a:lstStyle/>
          <a:p>
            <a:r>
              <a:rPr lang="en-US" sz="2800" dirty="0"/>
              <a:t>A borrower's ability to repay a debt</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3" y="3228221"/>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5" y="38100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20156" y="2592308"/>
            <a:ext cx="1423788" cy="523220"/>
          </a:xfrm>
          <a:prstGeom prst="rect">
            <a:avLst/>
          </a:prstGeom>
          <a:noFill/>
        </p:spPr>
        <p:txBody>
          <a:bodyPr wrap="none" rtlCol="0">
            <a:spAutoFit/>
          </a:bodyPr>
          <a:lstStyle/>
          <a:p>
            <a:r>
              <a:rPr lang="en-US" sz="2800" b="1" dirty="0">
                <a:solidFill>
                  <a:srgbClr val="285000"/>
                </a:solidFill>
              </a:rPr>
              <a:t>Review</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78" y="49530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0" y="55626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0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1196628" y="3256637"/>
            <a:ext cx="8379172" cy="954107"/>
          </a:xfrm>
          <a:prstGeom prst="rect">
            <a:avLst/>
          </a:prstGeom>
        </p:spPr>
        <p:txBody>
          <a:bodyPr wrap="square">
            <a:spAutoFit/>
          </a:bodyPr>
          <a:lstStyle/>
          <a:p>
            <a:r>
              <a:rPr lang="en-US" sz="2800" b="1" dirty="0"/>
              <a:t>What are factors that affect a borrower's capacity?</a:t>
            </a:r>
          </a:p>
        </p:txBody>
      </p:sp>
      <p:sp>
        <p:nvSpPr>
          <p:cNvPr id="11" name="Rectangle 10"/>
          <p:cNvSpPr/>
          <p:nvPr/>
        </p:nvSpPr>
        <p:spPr>
          <a:xfrm>
            <a:off x="1184036" y="4114800"/>
            <a:ext cx="8391764" cy="1384995"/>
          </a:xfrm>
          <a:prstGeom prst="rect">
            <a:avLst/>
          </a:prstGeom>
        </p:spPr>
        <p:txBody>
          <a:bodyPr wrap="square">
            <a:spAutoFit/>
          </a:bodyPr>
          <a:lstStyle/>
          <a:p>
            <a:r>
              <a:rPr lang="en-US" sz="2800" dirty="0"/>
              <a:t>How much money the borrower makes, how long the borrower has been at his or her current job, and how much debt the borrower has relative to income</a:t>
            </a:r>
          </a:p>
        </p:txBody>
      </p:sp>
      <p:sp>
        <p:nvSpPr>
          <p:cNvPr id="12" name="Rectangle 11"/>
          <p:cNvSpPr/>
          <p:nvPr/>
        </p:nvSpPr>
        <p:spPr>
          <a:xfrm>
            <a:off x="1211812" y="5654973"/>
            <a:ext cx="3401893" cy="523220"/>
          </a:xfrm>
          <a:prstGeom prst="rect">
            <a:avLst/>
          </a:prstGeom>
        </p:spPr>
        <p:txBody>
          <a:bodyPr wrap="none">
            <a:spAutoFit/>
          </a:bodyPr>
          <a:lstStyle/>
          <a:p>
            <a:r>
              <a:rPr lang="en-US" sz="2800" b="1" dirty="0"/>
              <a:t>What is character?</a:t>
            </a:r>
          </a:p>
        </p:txBody>
      </p:sp>
      <p:sp>
        <p:nvSpPr>
          <p:cNvPr id="13" name="Rectangle 12"/>
          <p:cNvSpPr/>
          <p:nvPr/>
        </p:nvSpPr>
        <p:spPr>
          <a:xfrm>
            <a:off x="1237212" y="6284893"/>
            <a:ext cx="7922110" cy="954107"/>
          </a:xfrm>
          <a:prstGeom prst="rect">
            <a:avLst/>
          </a:prstGeom>
        </p:spPr>
        <p:txBody>
          <a:bodyPr wrap="square">
            <a:spAutoFit/>
          </a:bodyPr>
          <a:lstStyle/>
          <a:p>
            <a:r>
              <a:rPr lang="en-US" sz="2800" dirty="0"/>
              <a:t>A borrower's reputation for paying bills and debts on time based on past behavior</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3" y="3228221"/>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5" y="41148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20156" y="2592308"/>
            <a:ext cx="1423788" cy="523220"/>
          </a:xfrm>
          <a:prstGeom prst="rect">
            <a:avLst/>
          </a:prstGeom>
          <a:noFill/>
        </p:spPr>
        <p:txBody>
          <a:bodyPr wrap="none" rtlCol="0">
            <a:spAutoFit/>
          </a:bodyPr>
          <a:lstStyle/>
          <a:p>
            <a:r>
              <a:rPr lang="en-US" sz="2800" b="1" dirty="0">
                <a:solidFill>
                  <a:srgbClr val="285000"/>
                </a:solidFill>
              </a:rPr>
              <a:t>Review</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565497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02" y="6264573"/>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68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1196628" y="3256637"/>
            <a:ext cx="8379172" cy="523220"/>
          </a:xfrm>
          <a:prstGeom prst="rect">
            <a:avLst/>
          </a:prstGeom>
        </p:spPr>
        <p:txBody>
          <a:bodyPr wrap="square">
            <a:spAutoFit/>
          </a:bodyPr>
          <a:lstStyle/>
          <a:p>
            <a:r>
              <a:rPr lang="en-US" sz="2800" b="1" dirty="0"/>
              <a:t>What is collateral?</a:t>
            </a:r>
          </a:p>
        </p:txBody>
      </p:sp>
      <p:sp>
        <p:nvSpPr>
          <p:cNvPr id="11" name="Rectangle 10"/>
          <p:cNvSpPr/>
          <p:nvPr/>
        </p:nvSpPr>
        <p:spPr>
          <a:xfrm>
            <a:off x="1184036" y="3810000"/>
            <a:ext cx="8391764" cy="2246769"/>
          </a:xfrm>
          <a:prstGeom prst="rect">
            <a:avLst/>
          </a:prstGeom>
        </p:spPr>
        <p:txBody>
          <a:bodyPr wrap="square">
            <a:spAutoFit/>
          </a:bodyPr>
          <a:lstStyle/>
          <a:p>
            <a:r>
              <a:rPr lang="en-US" sz="2800" dirty="0"/>
              <a:t>Property required by a lender and offered by a borrower as a guarantee of payment on a loan; also, a borrower's savings, investments, or the value of the asset purchased that can be seized if the borrower fails to repay a debt</a:t>
            </a:r>
          </a:p>
        </p:txBody>
      </p:sp>
      <p:sp>
        <p:nvSpPr>
          <p:cNvPr id="12" name="Rectangle 11"/>
          <p:cNvSpPr/>
          <p:nvPr/>
        </p:nvSpPr>
        <p:spPr>
          <a:xfrm>
            <a:off x="1211812" y="6238260"/>
            <a:ext cx="8497839" cy="523220"/>
          </a:xfrm>
          <a:prstGeom prst="rect">
            <a:avLst/>
          </a:prstGeom>
        </p:spPr>
        <p:txBody>
          <a:bodyPr wrap="none">
            <a:spAutoFit/>
          </a:bodyPr>
          <a:lstStyle/>
          <a:p>
            <a:r>
              <a:rPr lang="en-US" sz="2800" b="1" dirty="0"/>
              <a:t>If you have a car loan, what serves as collateral?</a:t>
            </a:r>
          </a:p>
        </p:txBody>
      </p:sp>
      <p:sp>
        <p:nvSpPr>
          <p:cNvPr id="13" name="Rectangle 12"/>
          <p:cNvSpPr/>
          <p:nvPr/>
        </p:nvSpPr>
        <p:spPr>
          <a:xfrm>
            <a:off x="1237212" y="6868180"/>
            <a:ext cx="7922110" cy="523220"/>
          </a:xfrm>
          <a:prstGeom prst="rect">
            <a:avLst/>
          </a:prstGeom>
        </p:spPr>
        <p:txBody>
          <a:bodyPr wrap="square">
            <a:spAutoFit/>
          </a:bodyPr>
          <a:lstStyle/>
          <a:p>
            <a:r>
              <a:rPr lang="en-US" sz="2800" dirty="0"/>
              <a:t>The car</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3" y="3228221"/>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5" y="38100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20156" y="2592308"/>
            <a:ext cx="1423788" cy="523220"/>
          </a:xfrm>
          <a:prstGeom prst="rect">
            <a:avLst/>
          </a:prstGeom>
          <a:noFill/>
        </p:spPr>
        <p:txBody>
          <a:bodyPr wrap="none" rtlCol="0">
            <a:spAutoFit/>
          </a:bodyPr>
          <a:lstStyle/>
          <a:p>
            <a:r>
              <a:rPr lang="en-US" sz="2800" b="1" dirty="0">
                <a:solidFill>
                  <a:srgbClr val="285000"/>
                </a:solidFill>
              </a:rPr>
              <a:t>Review</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623826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3" y="683637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2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1196628" y="3256637"/>
            <a:ext cx="8379172" cy="954107"/>
          </a:xfrm>
          <a:prstGeom prst="rect">
            <a:avLst/>
          </a:prstGeom>
        </p:spPr>
        <p:txBody>
          <a:bodyPr wrap="square">
            <a:spAutoFit/>
          </a:bodyPr>
          <a:lstStyle/>
          <a:p>
            <a:r>
              <a:rPr lang="en-US" sz="2800" b="1" dirty="0"/>
              <a:t>What are some of the rights we have when we use credit?</a:t>
            </a:r>
          </a:p>
        </p:txBody>
      </p:sp>
      <p:sp>
        <p:nvSpPr>
          <p:cNvPr id="11" name="Rectangle 10"/>
          <p:cNvSpPr/>
          <p:nvPr/>
        </p:nvSpPr>
        <p:spPr>
          <a:xfrm>
            <a:off x="1184036" y="4114800"/>
            <a:ext cx="8391764" cy="523220"/>
          </a:xfrm>
          <a:prstGeom prst="rect">
            <a:avLst/>
          </a:prstGeom>
        </p:spPr>
        <p:txBody>
          <a:bodyPr wrap="square">
            <a:spAutoFit/>
          </a:bodyPr>
          <a:lstStyle/>
          <a:p>
            <a:r>
              <a:rPr lang="en-US" sz="2800" dirty="0"/>
              <a:t>See Slides 7 and 8 (Credit Rights).</a:t>
            </a:r>
          </a:p>
        </p:txBody>
      </p:sp>
      <p:sp>
        <p:nvSpPr>
          <p:cNvPr id="12" name="Rectangle 11"/>
          <p:cNvSpPr/>
          <p:nvPr/>
        </p:nvSpPr>
        <p:spPr>
          <a:xfrm>
            <a:off x="1211812" y="4953000"/>
            <a:ext cx="8821188" cy="954107"/>
          </a:xfrm>
          <a:prstGeom prst="rect">
            <a:avLst/>
          </a:prstGeom>
        </p:spPr>
        <p:txBody>
          <a:bodyPr wrap="square">
            <a:spAutoFit/>
          </a:bodyPr>
          <a:lstStyle/>
          <a:p>
            <a:r>
              <a:rPr lang="en-US" sz="2800" b="1" dirty="0"/>
              <a:t>What are some of the responsibilities we have when we use credit?</a:t>
            </a:r>
          </a:p>
        </p:txBody>
      </p:sp>
      <p:sp>
        <p:nvSpPr>
          <p:cNvPr id="13" name="Rectangle 12"/>
          <p:cNvSpPr/>
          <p:nvPr/>
        </p:nvSpPr>
        <p:spPr>
          <a:xfrm>
            <a:off x="1237212" y="5877580"/>
            <a:ext cx="7922110" cy="523220"/>
          </a:xfrm>
          <a:prstGeom prst="rect">
            <a:avLst/>
          </a:prstGeom>
        </p:spPr>
        <p:txBody>
          <a:bodyPr wrap="square">
            <a:spAutoFit/>
          </a:bodyPr>
          <a:lstStyle/>
          <a:p>
            <a:r>
              <a:rPr lang="en-US" sz="2800" dirty="0"/>
              <a:t>See Slides 9 and 10 (Credit Responsibilities).</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3" y="3228221"/>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5" y="41148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20156" y="2592308"/>
            <a:ext cx="1423788" cy="523220"/>
          </a:xfrm>
          <a:prstGeom prst="rect">
            <a:avLst/>
          </a:prstGeom>
          <a:noFill/>
        </p:spPr>
        <p:txBody>
          <a:bodyPr wrap="none" rtlCol="0">
            <a:spAutoFit/>
          </a:bodyPr>
          <a:lstStyle/>
          <a:p>
            <a:r>
              <a:rPr lang="en-US" sz="2800" b="1" dirty="0">
                <a:solidFill>
                  <a:srgbClr val="285000"/>
                </a:solidFill>
              </a:rPr>
              <a:t>Review</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9530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02" y="585726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4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2400" y="2989019"/>
            <a:ext cx="8379172" cy="523220"/>
          </a:xfrm>
          <a:prstGeom prst="rect">
            <a:avLst/>
          </a:prstGeom>
        </p:spPr>
        <p:txBody>
          <a:bodyPr wrap="square">
            <a:spAutoFit/>
          </a:bodyPr>
          <a:lstStyle/>
          <a:p>
            <a:endParaRPr lang="en-US" sz="2800" b="1" dirty="0"/>
          </a:p>
        </p:txBody>
      </p:sp>
      <p:sp>
        <p:nvSpPr>
          <p:cNvPr id="11" name="Rectangle 10"/>
          <p:cNvSpPr/>
          <p:nvPr/>
        </p:nvSpPr>
        <p:spPr>
          <a:xfrm>
            <a:off x="1184036" y="3810000"/>
            <a:ext cx="8391764" cy="397031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There are rights associated with credit to protect consumers to make sure they can access credit and be treated fairly. But there are also responsibilities that come with using credit. People who use credit are obligated to repay and pay an interest charged. They should pay on time as they agreed to, and they should look after themselves—comparing offers, reviewing any agreements they sign, and checking on any bills they receive.</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10" y="2841865"/>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5" y="38100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68F4EB0-0DEF-4387-A18B-9346224294D0}"/>
              </a:ext>
            </a:extLst>
          </p:cNvPr>
          <p:cNvSpPr txBox="1"/>
          <p:nvPr/>
        </p:nvSpPr>
        <p:spPr>
          <a:xfrm>
            <a:off x="1208809" y="2805448"/>
            <a:ext cx="7742382" cy="954107"/>
          </a:xfrm>
          <a:prstGeom prst="rect">
            <a:avLst/>
          </a:prstGeom>
          <a:noFill/>
        </p:spPr>
        <p:txBody>
          <a:bodyPr wrap="square" rtlCol="0">
            <a:spAutoFit/>
          </a:bodyPr>
          <a:lstStyle/>
          <a:p>
            <a:r>
              <a:rPr lang="en-US" sz="2800" b="1" dirty="0"/>
              <a:t>How can credit have both rights and responsibilities?</a:t>
            </a:r>
          </a:p>
        </p:txBody>
      </p:sp>
    </p:spTree>
    <p:extLst>
      <p:ext uri="{BB962C8B-B14F-4D97-AF65-F5344CB8AC3E}">
        <p14:creationId xmlns:p14="http://schemas.microsoft.com/office/powerpoint/2010/main" val="36518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2641600" y="2819400"/>
            <a:ext cx="4286848" cy="523220"/>
          </a:xfrm>
          <a:prstGeom prst="rect">
            <a:avLst/>
          </a:prstGeom>
        </p:spPr>
        <p:txBody>
          <a:bodyPr wrap="square">
            <a:spAutoFit/>
          </a:bodyPr>
          <a:lstStyle/>
          <a:p>
            <a:r>
              <a:rPr lang="en-US" sz="2800" b="1" dirty="0">
                <a:solidFill>
                  <a:srgbClr val="285000"/>
                </a:solidFill>
                <a:cs typeface="Arial" panose="020B0604020202020204" pitchFamily="34" charset="0"/>
              </a:rPr>
              <a:t>The Three C’s of Credit</a:t>
            </a:r>
          </a:p>
        </p:txBody>
      </p:sp>
      <p:sp>
        <p:nvSpPr>
          <p:cNvPr id="5" name="Rectangle 4"/>
          <p:cNvSpPr/>
          <p:nvPr/>
        </p:nvSpPr>
        <p:spPr>
          <a:xfrm>
            <a:off x="2641600" y="3505200"/>
            <a:ext cx="5080000" cy="1951496"/>
          </a:xfrm>
          <a:prstGeom prst="rect">
            <a:avLst/>
          </a:prstGeom>
        </p:spPr>
        <p:txBody>
          <a:bodyPr>
            <a:spAutoFit/>
          </a:bodyPr>
          <a:lstStyle/>
          <a:p>
            <a:pPr marL="457200" indent="-457200">
              <a:lnSpc>
                <a:spcPct val="150000"/>
              </a:lnSpc>
              <a:buFont typeface="Arial" panose="020B0604020202020204" pitchFamily="34" charset="0"/>
              <a:buChar char="•"/>
            </a:pPr>
            <a:r>
              <a:rPr lang="en-US" sz="2800" b="1" dirty="0">
                <a:cs typeface="Calibri" panose="020F0502020204030204" pitchFamily="34" charset="0"/>
              </a:rPr>
              <a:t>Capacity </a:t>
            </a:r>
          </a:p>
          <a:p>
            <a:pPr marL="457200" indent="-457200">
              <a:lnSpc>
                <a:spcPct val="150000"/>
              </a:lnSpc>
              <a:buFont typeface="Arial" panose="020B0604020202020204" pitchFamily="34" charset="0"/>
              <a:buChar char="•"/>
            </a:pPr>
            <a:r>
              <a:rPr lang="en-US" sz="2800" b="1" dirty="0">
                <a:cs typeface="Calibri" panose="020F0502020204030204" pitchFamily="34" charset="0"/>
              </a:rPr>
              <a:t>Character</a:t>
            </a:r>
          </a:p>
          <a:p>
            <a:pPr marL="457200" indent="-457200">
              <a:lnSpc>
                <a:spcPct val="150000"/>
              </a:lnSpc>
              <a:buFont typeface="Arial" panose="020B0604020202020204" pitchFamily="34" charset="0"/>
              <a:buChar char="•"/>
            </a:pPr>
            <a:r>
              <a:rPr lang="en-US" sz="2800" b="1" dirty="0">
                <a:cs typeface="Calibri" panose="020F0502020204030204" pitchFamily="34" charset="0"/>
              </a:rPr>
              <a:t>Collateral</a:t>
            </a:r>
          </a:p>
        </p:txBody>
      </p:sp>
    </p:spTree>
    <p:extLst>
      <p:ext uri="{BB962C8B-B14F-4D97-AF65-F5344CB8AC3E}">
        <p14:creationId xmlns:p14="http://schemas.microsoft.com/office/powerpoint/2010/main" val="61336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1555750" y="3022937"/>
            <a:ext cx="7048500" cy="954107"/>
          </a:xfrm>
          <a:prstGeom prst="rect">
            <a:avLst/>
          </a:prstGeom>
        </p:spPr>
        <p:txBody>
          <a:bodyPr wrap="square">
            <a:spAutoFit/>
          </a:bodyPr>
          <a:lstStyle/>
          <a:p>
            <a:r>
              <a:rPr lang="en-US" sz="2800" b="1" dirty="0">
                <a:solidFill>
                  <a:srgbClr val="285000"/>
                </a:solidFill>
                <a:cs typeface="Calibri" panose="020F0502020204030204" pitchFamily="34" charset="0"/>
              </a:rPr>
              <a:t>Interest</a:t>
            </a:r>
            <a:r>
              <a:rPr lang="en-US" sz="2800" dirty="0">
                <a:cs typeface="Calibri" panose="020F0502020204030204" pitchFamily="34" charset="0"/>
              </a:rPr>
              <a:t> – The price of using someone else's money.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1651000" y="2971800"/>
            <a:ext cx="7239000" cy="954107"/>
          </a:xfrm>
          <a:prstGeom prst="rect">
            <a:avLst/>
          </a:prstGeom>
        </p:spPr>
        <p:txBody>
          <a:bodyPr wrap="square">
            <a:spAutoFit/>
          </a:bodyPr>
          <a:lstStyle/>
          <a:p>
            <a:r>
              <a:rPr lang="en-US" sz="2800" b="1" dirty="0">
                <a:solidFill>
                  <a:srgbClr val="285000"/>
                </a:solidFill>
              </a:rPr>
              <a:t>Creditor</a:t>
            </a:r>
            <a:r>
              <a:rPr lang="en-US" sz="2800" dirty="0">
                <a:solidFill>
                  <a:srgbClr val="285000"/>
                </a:solidFill>
              </a:rPr>
              <a:t> </a:t>
            </a:r>
            <a:r>
              <a:rPr lang="en-US" sz="2800" dirty="0"/>
              <a:t>– A person, financial institution, or business that lends money.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584200" y="2667000"/>
            <a:ext cx="4124847" cy="523220"/>
          </a:xfrm>
          <a:prstGeom prst="rect">
            <a:avLst/>
          </a:prstGeom>
        </p:spPr>
        <p:txBody>
          <a:bodyPr wrap="none">
            <a:spAutoFit/>
          </a:bodyPr>
          <a:lstStyle/>
          <a:p>
            <a:r>
              <a:rPr lang="en-US" sz="2800" b="1" dirty="0">
                <a:solidFill>
                  <a:srgbClr val="285000"/>
                </a:solidFill>
              </a:rPr>
              <a:t>The Three C’s of Credit</a:t>
            </a:r>
          </a:p>
        </p:txBody>
      </p:sp>
      <p:sp>
        <p:nvSpPr>
          <p:cNvPr id="5" name="Rectangle 4"/>
          <p:cNvSpPr/>
          <p:nvPr/>
        </p:nvSpPr>
        <p:spPr>
          <a:xfrm>
            <a:off x="965200" y="3276600"/>
            <a:ext cx="8458200" cy="3847207"/>
          </a:xfrm>
          <a:prstGeom prst="rect">
            <a:avLst/>
          </a:prstGeom>
        </p:spPr>
        <p:txBody>
          <a:bodyPr wrap="square">
            <a:spAutoFit/>
          </a:bodyPr>
          <a:lstStyle/>
          <a:p>
            <a:pPr>
              <a:spcAft>
                <a:spcPts val="1200"/>
              </a:spcAft>
            </a:pPr>
            <a:r>
              <a:rPr lang="en-US" sz="2800" b="1" dirty="0">
                <a:solidFill>
                  <a:srgbClr val="285000"/>
                </a:solidFill>
              </a:rPr>
              <a:t>Capacity</a:t>
            </a:r>
            <a:r>
              <a:rPr lang="en-US" sz="2800" b="1" dirty="0"/>
              <a:t> </a:t>
            </a:r>
            <a:r>
              <a:rPr lang="en-US" sz="2800" dirty="0"/>
              <a:t>– A borrower's ability to repay a debt. </a:t>
            </a:r>
          </a:p>
          <a:p>
            <a:pPr>
              <a:spcAft>
                <a:spcPts val="1200"/>
              </a:spcAft>
            </a:pPr>
            <a:r>
              <a:rPr lang="en-US" sz="2800" b="1" dirty="0">
                <a:solidFill>
                  <a:srgbClr val="285000"/>
                </a:solidFill>
              </a:rPr>
              <a:t>Character</a:t>
            </a:r>
            <a:r>
              <a:rPr lang="en-US" sz="2800" dirty="0">
                <a:solidFill>
                  <a:srgbClr val="285000"/>
                </a:solidFill>
              </a:rPr>
              <a:t> </a:t>
            </a:r>
            <a:r>
              <a:rPr lang="en-US" sz="2800" dirty="0"/>
              <a:t>– A borrower's reputation for paying bills and debts on time based on past behavior. </a:t>
            </a:r>
          </a:p>
          <a:p>
            <a:pPr>
              <a:spcAft>
                <a:spcPts val="1200"/>
              </a:spcAft>
            </a:pPr>
            <a:r>
              <a:rPr lang="en-US" sz="2800" b="1" dirty="0">
                <a:solidFill>
                  <a:srgbClr val="285000"/>
                </a:solidFill>
              </a:rPr>
              <a:t>Collateral</a:t>
            </a:r>
            <a:r>
              <a:rPr lang="en-US" sz="2800" dirty="0">
                <a:solidFill>
                  <a:srgbClr val="285000"/>
                </a:solidFill>
              </a:rPr>
              <a:t> </a:t>
            </a:r>
            <a:r>
              <a:rPr lang="en-US" sz="2800" dirty="0"/>
              <a:t>– Property required by a lender and offered by a borrower as a guarantee of payment of a loan. Also, a borrower's savings, investments, or the value of the asset purchased that can be seized if the borrower fails to repay a debt.</a:t>
            </a:r>
          </a:p>
        </p:txBody>
      </p:sp>
    </p:spTree>
    <p:extLst>
      <p:ext uri="{BB962C8B-B14F-4D97-AF65-F5344CB8AC3E}">
        <p14:creationId xmlns:p14="http://schemas.microsoft.com/office/powerpoint/2010/main" val="32922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1879600" y="2865118"/>
            <a:ext cx="7035800" cy="3108543"/>
          </a:xfrm>
          <a:prstGeom prst="rect">
            <a:avLst/>
          </a:prstGeom>
        </p:spPr>
        <p:txBody>
          <a:bodyPr wrap="square">
            <a:spAutoFit/>
          </a:bodyPr>
          <a:lstStyle/>
          <a:p>
            <a:r>
              <a:rPr lang="en-US" sz="2800" b="1" dirty="0">
                <a:solidFill>
                  <a:srgbClr val="285000"/>
                </a:solidFill>
              </a:rPr>
              <a:t>Credit rights</a:t>
            </a:r>
            <a:r>
              <a:rPr lang="en-US" sz="2800" dirty="0">
                <a:solidFill>
                  <a:srgbClr val="285000"/>
                </a:solidFill>
              </a:rPr>
              <a:t> </a:t>
            </a:r>
            <a:r>
              <a:rPr lang="en-US" sz="2800" dirty="0"/>
              <a:t>– The protections put in place by law to help people obtain and maintain credit.</a:t>
            </a:r>
          </a:p>
          <a:p>
            <a:endParaRPr lang="en-US" sz="2800" b="1" dirty="0"/>
          </a:p>
          <a:p>
            <a:r>
              <a:rPr lang="en-US" sz="2800" b="1" dirty="0">
                <a:solidFill>
                  <a:srgbClr val="285000"/>
                </a:solidFill>
              </a:rPr>
              <a:t>Credit responsibilities</a:t>
            </a:r>
            <a:r>
              <a:rPr lang="en-US" sz="2800" dirty="0">
                <a:solidFill>
                  <a:srgbClr val="285000"/>
                </a:solidFill>
              </a:rPr>
              <a:t> </a:t>
            </a:r>
            <a:r>
              <a:rPr lang="en-US" sz="2800" dirty="0"/>
              <a:t>– The actions or behaviors in which people should engage when they use credit.</a:t>
            </a:r>
          </a:p>
        </p:txBody>
      </p:sp>
    </p:spTree>
    <p:extLst>
      <p:ext uri="{BB962C8B-B14F-4D97-AF65-F5344CB8AC3E}">
        <p14:creationId xmlns:p14="http://schemas.microsoft.com/office/powerpoint/2010/main" val="26134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08000" y="990600"/>
            <a:ext cx="9170708" cy="523220"/>
          </a:xfrm>
          <a:prstGeom prst="rect">
            <a:avLst/>
          </a:prstGeom>
          <a:noFill/>
        </p:spPr>
        <p:txBody>
          <a:bodyPr vert="horz" wrap="square" rtlCol="0">
            <a:spAutoFit/>
          </a:bodyPr>
          <a:lstStyle/>
          <a:p>
            <a:r>
              <a:rPr lang="en-US" sz="2800" b="1" dirty="0">
                <a:solidFill>
                  <a:srgbClr val="285000"/>
                </a:solidFill>
                <a:latin typeface="Arial" panose="020B0604020202020204" pitchFamily="34" charset="0"/>
                <a:cs typeface="Arial" panose="020B0604020202020204" pitchFamily="34" charset="0"/>
              </a:rPr>
              <a:t>Your Credit Rights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1" y="1600200"/>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952500" y="1539220"/>
            <a:ext cx="8547100" cy="5878532"/>
          </a:xfrm>
          <a:prstGeom prst="rect">
            <a:avLst/>
          </a:prstGeom>
        </p:spPr>
        <p:txBody>
          <a:bodyPr wrap="square">
            <a:spAutoFit/>
          </a:bodyPr>
          <a:lstStyle/>
          <a:p>
            <a:pPr>
              <a:spcAft>
                <a:spcPts val="1200"/>
              </a:spcAft>
            </a:pPr>
            <a:r>
              <a:rPr lang="en-US" sz="2800" dirty="0">
                <a:solidFill>
                  <a:srgbClr val="000000"/>
                </a:solidFill>
                <a:latin typeface="Arial" panose="020B0604020202020204" pitchFamily="34" charset="0"/>
                <a:cs typeface="Arial" panose="020B0604020202020204" pitchFamily="34" charset="0"/>
              </a:rPr>
              <a:t>You have the right to see your personal information on credit reports.</a:t>
            </a:r>
          </a:p>
          <a:p>
            <a:pPr>
              <a:spcAft>
                <a:spcPts val="1200"/>
              </a:spcAft>
            </a:pPr>
            <a:r>
              <a:rPr lang="en-US" sz="2800" dirty="0">
                <a:solidFill>
                  <a:srgbClr val="000000"/>
                </a:solidFill>
                <a:latin typeface="Arial" panose="020B0604020202020204" pitchFamily="34" charset="0"/>
                <a:cs typeface="Arial" panose="020B0604020202020204" pitchFamily="34" charset="0"/>
              </a:rPr>
              <a:t>Organizations that use credit reports are required to help you understand the report.</a:t>
            </a:r>
          </a:p>
          <a:p>
            <a:pPr>
              <a:spcAft>
                <a:spcPts val="1200"/>
              </a:spcAft>
            </a:pPr>
            <a:r>
              <a:rPr lang="en-US" sz="2800" dirty="0">
                <a:solidFill>
                  <a:srgbClr val="000000"/>
                </a:solidFill>
                <a:latin typeface="Arial" panose="020B0604020202020204" pitchFamily="34" charset="0"/>
                <a:cs typeface="Arial" panose="020B0604020202020204" pitchFamily="34" charset="0"/>
              </a:rPr>
              <a:t>You have the right to have errors in your credit reports corrected.</a:t>
            </a:r>
          </a:p>
          <a:p>
            <a:pPr>
              <a:spcAft>
                <a:spcPts val="1200"/>
              </a:spcAft>
            </a:pPr>
            <a:r>
              <a:rPr lang="en-US" sz="2800" dirty="0">
                <a:solidFill>
                  <a:srgbClr val="000000"/>
                </a:solidFill>
                <a:latin typeface="Arial" panose="020B0604020202020204" pitchFamily="34" charset="0"/>
                <a:cs typeface="Arial" panose="020B0604020202020204" pitchFamily="34" charset="0"/>
              </a:rPr>
              <a:t>You have the right to know why you were denied credit.  </a:t>
            </a:r>
          </a:p>
          <a:p>
            <a:pPr>
              <a:spcAft>
                <a:spcPts val="1200"/>
              </a:spcAft>
            </a:pPr>
            <a:r>
              <a:rPr lang="en-US" sz="2800" dirty="0">
                <a:solidFill>
                  <a:srgbClr val="000000"/>
                </a:solidFill>
                <a:latin typeface="Arial" panose="020B0604020202020204" pitchFamily="34" charset="0"/>
                <a:cs typeface="Arial" panose="020B0604020202020204" pitchFamily="34" charset="0"/>
              </a:rPr>
              <a:t>If you are denied credit because of something in your credit report, the lender must give you the name, address, and telephone number of the credit bureau that provided the credit report.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0185400" cy="75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1" y="2611582"/>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4" y="3602182"/>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5" y="4648200"/>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5" y="5659582"/>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08000" y="990600"/>
            <a:ext cx="9170708" cy="523220"/>
          </a:xfrm>
          <a:prstGeom prst="rect">
            <a:avLst/>
          </a:prstGeom>
          <a:noFill/>
        </p:spPr>
        <p:txBody>
          <a:bodyPr vert="horz" wrap="square" rtlCol="0">
            <a:spAutoFit/>
          </a:bodyPr>
          <a:lstStyle/>
          <a:p>
            <a:r>
              <a:rPr lang="en-US" sz="2800" b="1" dirty="0">
                <a:solidFill>
                  <a:srgbClr val="285000"/>
                </a:solidFill>
                <a:latin typeface="Arial" panose="020B0604020202020204" pitchFamily="34" charset="0"/>
                <a:cs typeface="Arial" panose="020B0604020202020204" pitchFamily="34" charset="0"/>
              </a:rPr>
              <a:t>Your Credit Rights (cont.)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08" y="1620982"/>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0185400" cy="75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08" y="3068782"/>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08" y="4495800"/>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08" y="5943600"/>
            <a:ext cx="366828"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65200" y="1537930"/>
            <a:ext cx="8229600" cy="5293757"/>
          </a:xfrm>
          <a:prstGeom prst="rect">
            <a:avLst/>
          </a:prstGeom>
        </p:spPr>
        <p:txBody>
          <a:bodyPr wrap="square">
            <a:spAutoFit/>
          </a:bodyPr>
          <a:lstStyle/>
          <a:p>
            <a:pPr>
              <a:spcAft>
                <a:spcPts val="1200"/>
              </a:spcAft>
            </a:pPr>
            <a:r>
              <a:rPr lang="en-US" sz="2800" dirty="0">
                <a:solidFill>
                  <a:srgbClr val="000000"/>
                </a:solidFill>
                <a:latin typeface="Arial" panose="020B0604020202020204" pitchFamily="34" charset="0"/>
                <a:cs typeface="Arial" panose="020B0604020202020204" pitchFamily="34" charset="0"/>
              </a:rPr>
              <a:t>You have the right to know who has requested information about your credit history. This information is included in your credit report.</a:t>
            </a:r>
          </a:p>
          <a:p>
            <a:pPr>
              <a:spcAft>
                <a:spcPts val="1200"/>
              </a:spcAft>
            </a:pPr>
            <a:r>
              <a:rPr lang="en-US" sz="2800" dirty="0">
                <a:solidFill>
                  <a:srgbClr val="000000"/>
                </a:solidFill>
                <a:latin typeface="Arial" panose="020B0604020202020204" pitchFamily="34" charset="0"/>
                <a:cs typeface="Arial" panose="020B0604020202020204" pitchFamily="34" charset="0"/>
              </a:rPr>
              <a:t>Creditors cannot made decisions based on sex, national origin, marital status, color, race, religion, or age, nor can they ask for this information.</a:t>
            </a:r>
          </a:p>
          <a:p>
            <a:pPr>
              <a:spcAft>
                <a:spcPts val="1200"/>
              </a:spcAft>
            </a:pPr>
            <a:r>
              <a:rPr lang="en-US" sz="2800" dirty="0">
                <a:solidFill>
                  <a:srgbClr val="000000"/>
                </a:solidFill>
                <a:latin typeface="Arial" panose="020B0604020202020204" pitchFamily="34" charset="0"/>
                <a:cs typeface="Arial" panose="020B0604020202020204" pitchFamily="34" charset="0"/>
              </a:rPr>
              <a:t>Neither the length of the loan—that is, the term—nor the interest rate may be changed for a fixed-rate loan.</a:t>
            </a:r>
          </a:p>
          <a:p>
            <a:pPr>
              <a:spcAft>
                <a:spcPts val="1200"/>
              </a:spcAft>
            </a:pPr>
            <a:r>
              <a:rPr lang="en-US" sz="2800" dirty="0">
                <a:solidFill>
                  <a:srgbClr val="000000"/>
                </a:solidFill>
                <a:latin typeface="Arial" panose="020B0604020202020204" pitchFamily="34" charset="0"/>
                <a:cs typeface="Arial" panose="020B0604020202020204" pitchFamily="34" charset="0"/>
              </a:rPr>
              <a:t>Lenders must notify you within 30 days of their decision to make a loan to you or not.</a:t>
            </a:r>
          </a:p>
        </p:txBody>
      </p:sp>
    </p:spTree>
    <p:extLst>
      <p:ext uri="{BB962C8B-B14F-4D97-AF65-F5344CB8AC3E}">
        <p14:creationId xmlns:p14="http://schemas.microsoft.com/office/powerpoint/2010/main" val="154256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08000" y="990600"/>
            <a:ext cx="9170708" cy="523220"/>
          </a:xfrm>
          <a:prstGeom prst="rect">
            <a:avLst/>
          </a:prstGeom>
          <a:noFill/>
        </p:spPr>
        <p:txBody>
          <a:bodyPr vert="horz" wrap="square" rtlCol="0">
            <a:spAutoFit/>
          </a:bodyPr>
          <a:lstStyle/>
          <a:p>
            <a:r>
              <a:rPr lang="en-US" sz="2800" b="1" dirty="0">
                <a:solidFill>
                  <a:srgbClr val="285000"/>
                </a:solidFill>
                <a:latin typeface="Arial" panose="020B0604020202020204" pitchFamily="34" charset="0"/>
                <a:cs typeface="Arial" panose="020B0604020202020204" pitchFamily="34" charset="0"/>
              </a:rPr>
              <a:t>Your Credit Responsibilities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620982"/>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0185400" cy="75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2725651"/>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572000"/>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28440"/>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72776" y="1560591"/>
            <a:ext cx="8717516" cy="5770811"/>
          </a:xfrm>
          <a:prstGeom prst="rect">
            <a:avLst/>
          </a:prstGeom>
        </p:spPr>
        <p:txBody>
          <a:bodyPr wrap="square">
            <a:spAutoFit/>
          </a:bodyPr>
          <a:lstStyle/>
          <a:p>
            <a:pPr>
              <a:spcAft>
                <a:spcPts val="900"/>
              </a:spcAft>
            </a:pPr>
            <a:r>
              <a:rPr lang="en-US" sz="2700" dirty="0">
                <a:solidFill>
                  <a:srgbClr val="000000"/>
                </a:solidFill>
                <a:latin typeface="Arial" panose="020B0604020202020204" pitchFamily="34" charset="0"/>
                <a:cs typeface="Arial" panose="020B0604020202020204" pitchFamily="34" charset="0"/>
              </a:rPr>
              <a:t>Pay all your bills on time.</a:t>
            </a:r>
          </a:p>
          <a:p>
            <a:pPr>
              <a:spcAft>
                <a:spcPts val="900"/>
              </a:spcAft>
            </a:pPr>
            <a:r>
              <a:rPr lang="en-US" sz="2700" dirty="0">
                <a:solidFill>
                  <a:srgbClr val="000000"/>
                </a:solidFill>
                <a:latin typeface="Arial" panose="020B0604020202020204" pitchFamily="34" charset="0"/>
                <a:cs typeface="Arial" panose="020B0604020202020204" pitchFamily="34" charset="0"/>
              </a:rPr>
              <a:t>Pay off your credit card balances in full each month.</a:t>
            </a:r>
          </a:p>
          <a:p>
            <a:pPr>
              <a:spcAft>
                <a:spcPts val="900"/>
              </a:spcAft>
            </a:pPr>
            <a:r>
              <a:rPr lang="en-US" sz="2700" dirty="0">
                <a:solidFill>
                  <a:srgbClr val="000000"/>
                </a:solidFill>
                <a:latin typeface="Arial" panose="020B0604020202020204" pitchFamily="34" charset="0"/>
                <a:cs typeface="Arial" panose="020B0604020202020204" pitchFamily="34" charset="0"/>
              </a:rPr>
              <a:t>Compare offers for similar types of credit. For example, compare different credit card offers or the cost (fees and interest charges) of a loan from different sources.</a:t>
            </a:r>
          </a:p>
          <a:p>
            <a:pPr>
              <a:spcAft>
                <a:spcPts val="900"/>
              </a:spcAft>
            </a:pPr>
            <a:r>
              <a:rPr lang="en-US" sz="2700" dirty="0">
                <a:solidFill>
                  <a:srgbClr val="000000"/>
                </a:solidFill>
                <a:latin typeface="Arial" panose="020B0604020202020204" pitchFamily="34" charset="0"/>
                <a:cs typeface="Arial" panose="020B0604020202020204" pitchFamily="34" charset="0"/>
              </a:rPr>
              <a:t>Make informed, reasonable choices about credit usage.</a:t>
            </a:r>
          </a:p>
          <a:p>
            <a:pPr>
              <a:spcAft>
                <a:spcPts val="900"/>
              </a:spcAft>
            </a:pPr>
            <a:r>
              <a:rPr lang="en-US" sz="2700" dirty="0">
                <a:solidFill>
                  <a:srgbClr val="000000"/>
                </a:solidFill>
                <a:latin typeface="Arial" panose="020B0604020202020204" pitchFamily="34" charset="0"/>
                <a:cs typeface="Arial" panose="020B0604020202020204" pitchFamily="34" charset="0"/>
              </a:rPr>
              <a:t>Know how much you can afford to spend.</a:t>
            </a:r>
          </a:p>
          <a:p>
            <a:pPr>
              <a:spcAft>
                <a:spcPts val="900"/>
              </a:spcAft>
            </a:pPr>
            <a:r>
              <a:rPr lang="en-US" sz="2700" dirty="0">
                <a:solidFill>
                  <a:srgbClr val="000000"/>
                </a:solidFill>
                <a:latin typeface="Arial" panose="020B0604020202020204" pitchFamily="34" charset="0"/>
                <a:cs typeface="Arial" panose="020B0604020202020204" pitchFamily="34" charset="0"/>
              </a:rPr>
              <a:t>Keep your receipts for purchases/returns to check against purchases/returns listed on credit card statements.</a:t>
            </a:r>
          </a:p>
          <a:p>
            <a:pPr>
              <a:spcAft>
                <a:spcPts val="900"/>
              </a:spcAft>
            </a:pPr>
            <a:r>
              <a:rPr lang="en-US" sz="2700" dirty="0">
                <a:solidFill>
                  <a:srgbClr val="000000"/>
                </a:solidFill>
                <a:latin typeface="Arial" panose="020B0604020202020204" pitchFamily="34" charset="0"/>
                <a:cs typeface="Arial" panose="020B0604020202020204" pitchFamily="34" charset="0"/>
              </a:rPr>
              <a:t>Check monthly statements to make sure charges are correct.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2209800"/>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33" y="6456218"/>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5105400"/>
            <a:ext cx="388576" cy="36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8BFF6F-8E04-4FB5-9541-3AD9D5945E1C}">
  <ds:schemaRefs>
    <ds:schemaRef ds:uri="http://schemas.microsoft.com/sharepoint/v3/contenttype/forms"/>
  </ds:schemaRefs>
</ds:datastoreItem>
</file>

<file path=customXml/itemProps2.xml><?xml version="1.0" encoding="utf-8"?>
<ds:datastoreItem xmlns:ds="http://schemas.openxmlformats.org/officeDocument/2006/customXml" ds:itemID="{11BED98C-8D82-4DC3-95E9-93A58C242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6646D6E-86AA-45D1-BA22-CE723ADE07F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814</TotalTime>
  <Words>1348</Words>
  <Application>Microsoft Office PowerPoint</Application>
  <PresentationFormat>Custom</PresentationFormat>
  <Paragraphs>103</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 Light</vt:lpstr>
      <vt:lpstr>Arial - 28</vt:lpstr>
      <vt:lpstr>Arial - 26</vt:lpstr>
      <vt:lpstr>Calibri</vt: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Ives, Jennifer M</cp:lastModifiedBy>
  <cp:revision>50</cp:revision>
  <dcterms:created xsi:type="dcterms:W3CDTF">2011-09-01T19:37:30Z</dcterms:created>
  <dcterms:modified xsi:type="dcterms:W3CDTF">2022-03-09T14:10:04Z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06e26489-f648-4a2e-9ffe-0db38623e5e2</vt:lpwstr>
  </property>
  <property fmtid="{D5CDD505-2E9C-101B-9397-08002B2CF9AE}" pid="3" name="MSIP_Label_b51c2f0d-b3ff-4d77-9838-7b0e82bdd7ab_Enabled">
    <vt:lpwstr>true</vt:lpwstr>
  </property>
  <property fmtid="{D5CDD505-2E9C-101B-9397-08002B2CF9AE}" pid="4" name="MSIP_Label_b51c2f0d-b3ff-4d77-9838-7b0e82bdd7ab_SetDate">
    <vt:lpwstr>2022-03-09T14:10:02Z</vt:lpwstr>
  </property>
  <property fmtid="{D5CDD505-2E9C-101B-9397-08002B2CF9AE}" pid="5" name="MSIP_Label_b51c2f0d-b3ff-4d77-9838-7b0e82bdd7ab_Method">
    <vt:lpwstr>Privileged</vt:lpwstr>
  </property>
  <property fmtid="{D5CDD505-2E9C-101B-9397-08002B2CF9AE}" pid="6" name="MSIP_Label_b51c2f0d-b3ff-4d77-9838-7b0e82bdd7ab_Name">
    <vt:lpwstr>b51c2f0d-b3ff-4d77-9838-7b0e82bdd7ab</vt:lpwstr>
  </property>
  <property fmtid="{D5CDD505-2E9C-101B-9397-08002B2CF9AE}" pid="7" name="MSIP_Label_b51c2f0d-b3ff-4d77-9838-7b0e82bdd7ab_SiteId">
    <vt:lpwstr>b397c653-5b19-463f-b9fc-af658ded9128</vt:lpwstr>
  </property>
  <property fmtid="{D5CDD505-2E9C-101B-9397-08002B2CF9AE}" pid="8" name="MSIP_Label_b51c2f0d-b3ff-4d77-9838-7b0e82bdd7ab_ActionId">
    <vt:lpwstr>67c034b2-46dd-4be1-a45e-cb70b9b38c04</vt:lpwstr>
  </property>
  <property fmtid="{D5CDD505-2E9C-101B-9397-08002B2CF9AE}" pid="9" name="MSIP_Label_b51c2f0d-b3ff-4d77-9838-7b0e82bdd7ab_ContentBits">
    <vt:lpwstr>1</vt:lpwstr>
  </property>
</Properties>
</file>