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60" r:id="rId5"/>
  </p:sldMasterIdLst>
  <p:sldIdLst>
    <p:sldId id="280" r:id="rId6"/>
    <p:sldId id="281" r:id="rId7"/>
    <p:sldId id="282" r:id="rId8"/>
    <p:sldId id="304" r:id="rId9"/>
    <p:sldId id="283" r:id="rId10"/>
    <p:sldId id="284" r:id="rId11"/>
    <p:sldId id="285" r:id="rId12"/>
    <p:sldId id="286" r:id="rId13"/>
    <p:sldId id="305" r:id="rId14"/>
    <p:sldId id="287" r:id="rId15"/>
    <p:sldId id="297" r:id="rId16"/>
    <p:sldId id="288" r:id="rId17"/>
    <p:sldId id="289" r:id="rId18"/>
    <p:sldId id="302" r:id="rId19"/>
    <p:sldId id="290" r:id="rId20"/>
    <p:sldId id="306" r:id="rId21"/>
    <p:sldId id="293" r:id="rId22"/>
    <p:sldId id="295" r:id="rId23"/>
    <p:sldId id="292" r:id="rId24"/>
    <p:sldId id="296" r:id="rId25"/>
    <p:sldId id="291" r:id="rId26"/>
    <p:sldId id="300" r:id="rId27"/>
    <p:sldId id="303" r:id="rId28"/>
  </p:sldIdLst>
  <p:sldSz cx="10160000" cy="7620000"/>
  <p:notesSz cx="6858000" cy="9144000"/>
  <p:embeddedFontLst>
    <p:embeddedFont>
      <p:font typeface="Calibri" panose="020F0502020204030204" pitchFamily="34" charset="0"/>
      <p:regular r:id="rId29"/>
      <p:bold r:id="rId30"/>
      <p:italic r:id="rId31"/>
      <p:boldItalic r:id="rId32"/>
    </p:embeddedFont>
    <p:embeddedFont>
      <p:font typeface="Calibri Light" panose="020F0302020204030204" pitchFamily="34" charset="0"/>
      <p:regular r:id="rId33"/>
      <p: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00">
          <p15:clr>
            <a:srgbClr val="A4A3A4"/>
          </p15:clr>
        </p15:guide>
        <p15:guide id="2" pos="320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iter, Mary C" initials="SMC" lastIdx="2" clrIdx="0">
    <p:extLst>
      <p:ext uri="{19B8F6BF-5375-455C-9EA6-DF929625EA0E}">
        <p15:presenceInfo xmlns:p15="http://schemas.microsoft.com/office/powerpoint/2012/main" userId="S::Mary.C.Suiter@stls.frb.org::87afbd50-7cb6-472f-b26d-6598746f4c8f" providerId="AD"/>
      </p:ext>
    </p:extLst>
  </p:cmAuthor>
  <p:cmAuthor id="2" name="Ives, Jennifer M" initials="IJM" lastIdx="1" clrIdx="1">
    <p:extLst>
      <p:ext uri="{19B8F6BF-5375-455C-9EA6-DF929625EA0E}">
        <p15:presenceInfo xmlns:p15="http://schemas.microsoft.com/office/powerpoint/2012/main" userId="S::Jennifer.Ives@stls.frb.org::9669073e-47ea-48b8-bea4-a5c4173058b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E8A48"/>
    <a:srgbClr val="3366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varScale="1">
        <p:scale>
          <a:sx n="94" d="100"/>
          <a:sy n="94" d="100"/>
        </p:scale>
        <p:origin x="1716" y="90"/>
      </p:cViewPr>
      <p:guideLst>
        <p:guide orient="horz" pos="2400"/>
        <p:guide pos="320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font" Target="fonts/font6.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5.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4.fntdata"/><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2.fntdata"/><Relationship Id="rId35"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7141"/>
            <a:ext cx="8636000" cy="1633361"/>
          </a:xfrm>
        </p:spPr>
        <p:txBody>
          <a:bodyPr/>
          <a:lstStyle/>
          <a:p>
            <a:r>
              <a:rPr lang="en-US"/>
              <a:t>Click to edit Master title style</a:t>
            </a:r>
          </a:p>
        </p:txBody>
      </p:sp>
      <p:sp>
        <p:nvSpPr>
          <p:cNvPr id="3" name="Subtitle 2"/>
          <p:cNvSpPr>
            <a:spLocks noGrp="1"/>
          </p:cNvSpPr>
          <p:nvPr>
            <p:ph type="subTitle" idx="1"/>
          </p:nvPr>
        </p:nvSpPr>
        <p:spPr>
          <a:xfrm>
            <a:off x="1524000" y="4318000"/>
            <a:ext cx="7112000" cy="19473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EDBD441-AE0A-448B-8BB1-559BF1FA91C0}" type="datetimeFigureOut">
              <a:rPr lang="en-US" smtClean="0"/>
              <a:pPr/>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CA225-881B-4600-8BAC-2E6D81FFF1C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DBD441-AE0A-448B-8BB1-559BF1FA91C0}" type="datetimeFigureOut">
              <a:rPr lang="en-US" smtClean="0"/>
              <a:pPr/>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CA225-881B-4600-8BAC-2E6D81FFF1C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05155"/>
            <a:ext cx="2286000" cy="650169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8001" y="305155"/>
            <a:ext cx="6688667" cy="650169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DBD441-AE0A-448B-8BB1-559BF1FA91C0}" type="datetimeFigureOut">
              <a:rPr lang="en-US" smtClean="0"/>
              <a:pPr/>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CA225-881B-4600-8BAC-2E6D81FFF1C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95E5B-8468-1443-9902-0185F6D0017F}"/>
              </a:ext>
            </a:extLst>
          </p:cNvPr>
          <p:cNvSpPr>
            <a:spLocks noGrp="1"/>
          </p:cNvSpPr>
          <p:nvPr>
            <p:ph type="ctrTitle"/>
          </p:nvPr>
        </p:nvSpPr>
        <p:spPr>
          <a:xfrm>
            <a:off x="1270000" y="1247775"/>
            <a:ext cx="7620000" cy="2652713"/>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5CA24D-740C-4143-AFE0-82DC88BEF0B4}"/>
              </a:ext>
            </a:extLst>
          </p:cNvPr>
          <p:cNvSpPr>
            <a:spLocks noGrp="1"/>
          </p:cNvSpPr>
          <p:nvPr>
            <p:ph type="subTitle" idx="1"/>
          </p:nvPr>
        </p:nvSpPr>
        <p:spPr>
          <a:xfrm>
            <a:off x="1270000" y="4002088"/>
            <a:ext cx="7620000" cy="1839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193677-A461-2144-9F0C-266593D6848C}"/>
              </a:ext>
            </a:extLst>
          </p:cNvPr>
          <p:cNvSpPr>
            <a:spLocks noGrp="1"/>
          </p:cNvSpPr>
          <p:nvPr>
            <p:ph type="dt" sz="half" idx="10"/>
          </p:nvPr>
        </p:nvSpPr>
        <p:spPr/>
        <p:txBody>
          <a:bodyPr/>
          <a:lstStyle/>
          <a:p>
            <a:fld id="{279A849D-2EC4-CC47-98FD-1BA9EBC62D02}" type="datetimeFigureOut">
              <a:rPr lang="en-US" smtClean="0"/>
              <a:t>3/15/2022</a:t>
            </a:fld>
            <a:endParaRPr lang="en-US"/>
          </a:p>
        </p:txBody>
      </p:sp>
      <p:sp>
        <p:nvSpPr>
          <p:cNvPr id="5" name="Footer Placeholder 4">
            <a:extLst>
              <a:ext uri="{FF2B5EF4-FFF2-40B4-BE49-F238E27FC236}">
                <a16:creationId xmlns:a16="http://schemas.microsoft.com/office/drawing/2014/main" id="{FC095C70-79FB-3A48-A3B4-9E068888A6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75A785-B516-B44C-A3FD-87FDE49C50F8}"/>
              </a:ext>
            </a:extLst>
          </p:cNvPr>
          <p:cNvSpPr>
            <a:spLocks noGrp="1"/>
          </p:cNvSpPr>
          <p:nvPr>
            <p:ph type="sldNum" sz="quarter" idx="12"/>
          </p:nvPr>
        </p:nvSpPr>
        <p:spPr/>
        <p:txBody>
          <a:bodyPr/>
          <a:lstStyle/>
          <a:p>
            <a:fld id="{0A8CB27B-D6F8-9144-9ED8-7EC0FC4B9B2F}" type="slidenum">
              <a:rPr lang="en-US" smtClean="0"/>
              <a:t>‹#›</a:t>
            </a:fld>
            <a:endParaRPr lang="en-US"/>
          </a:p>
        </p:txBody>
      </p:sp>
    </p:spTree>
    <p:extLst>
      <p:ext uri="{BB962C8B-B14F-4D97-AF65-F5344CB8AC3E}">
        <p14:creationId xmlns:p14="http://schemas.microsoft.com/office/powerpoint/2010/main" val="1713356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958BA-F559-B64C-90FB-FDF21E19C7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788DA5-850A-9348-9C48-A6F301B918B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941442-AF1E-A54D-A30F-68D48FB67EB6}"/>
              </a:ext>
            </a:extLst>
          </p:cNvPr>
          <p:cNvSpPr>
            <a:spLocks noGrp="1"/>
          </p:cNvSpPr>
          <p:nvPr>
            <p:ph type="dt" sz="half" idx="10"/>
          </p:nvPr>
        </p:nvSpPr>
        <p:spPr/>
        <p:txBody>
          <a:bodyPr/>
          <a:lstStyle/>
          <a:p>
            <a:fld id="{279A849D-2EC4-CC47-98FD-1BA9EBC62D02}" type="datetimeFigureOut">
              <a:rPr lang="en-US" smtClean="0"/>
              <a:t>3/15/2022</a:t>
            </a:fld>
            <a:endParaRPr lang="en-US"/>
          </a:p>
        </p:txBody>
      </p:sp>
      <p:sp>
        <p:nvSpPr>
          <p:cNvPr id="5" name="Footer Placeholder 4">
            <a:extLst>
              <a:ext uri="{FF2B5EF4-FFF2-40B4-BE49-F238E27FC236}">
                <a16:creationId xmlns:a16="http://schemas.microsoft.com/office/drawing/2014/main" id="{F095B9AB-4CDE-C14E-A347-4B97C69358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53A42A-B9A9-6949-8656-7046D3031CE5}"/>
              </a:ext>
            </a:extLst>
          </p:cNvPr>
          <p:cNvSpPr>
            <a:spLocks noGrp="1"/>
          </p:cNvSpPr>
          <p:nvPr>
            <p:ph type="sldNum" sz="quarter" idx="12"/>
          </p:nvPr>
        </p:nvSpPr>
        <p:spPr/>
        <p:txBody>
          <a:bodyPr/>
          <a:lstStyle/>
          <a:p>
            <a:fld id="{0A8CB27B-D6F8-9144-9ED8-7EC0FC4B9B2F}" type="slidenum">
              <a:rPr lang="en-US" smtClean="0"/>
              <a:t>‹#›</a:t>
            </a:fld>
            <a:endParaRPr lang="en-US"/>
          </a:p>
        </p:txBody>
      </p:sp>
    </p:spTree>
    <p:extLst>
      <p:ext uri="{BB962C8B-B14F-4D97-AF65-F5344CB8AC3E}">
        <p14:creationId xmlns:p14="http://schemas.microsoft.com/office/powerpoint/2010/main" val="39520489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2678C-A42A-FB4D-888C-B97C57D11B99}"/>
              </a:ext>
            </a:extLst>
          </p:cNvPr>
          <p:cNvSpPr>
            <a:spLocks noGrp="1"/>
          </p:cNvSpPr>
          <p:nvPr>
            <p:ph type="title"/>
          </p:nvPr>
        </p:nvSpPr>
        <p:spPr>
          <a:xfrm>
            <a:off x="693738" y="1900238"/>
            <a:ext cx="8763000" cy="31686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30AD59-0896-F44A-BA18-B7661D5CE38A}"/>
              </a:ext>
            </a:extLst>
          </p:cNvPr>
          <p:cNvSpPr>
            <a:spLocks noGrp="1"/>
          </p:cNvSpPr>
          <p:nvPr>
            <p:ph type="body" idx="1"/>
          </p:nvPr>
        </p:nvSpPr>
        <p:spPr>
          <a:xfrm>
            <a:off x="693738" y="5099050"/>
            <a:ext cx="8763000" cy="16668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360432A-2417-5D43-83C9-1BCF6D40F94C}"/>
              </a:ext>
            </a:extLst>
          </p:cNvPr>
          <p:cNvSpPr>
            <a:spLocks noGrp="1"/>
          </p:cNvSpPr>
          <p:nvPr>
            <p:ph type="dt" sz="half" idx="10"/>
          </p:nvPr>
        </p:nvSpPr>
        <p:spPr/>
        <p:txBody>
          <a:bodyPr/>
          <a:lstStyle/>
          <a:p>
            <a:fld id="{279A849D-2EC4-CC47-98FD-1BA9EBC62D02}" type="datetimeFigureOut">
              <a:rPr lang="en-US" smtClean="0"/>
              <a:t>3/15/2022</a:t>
            </a:fld>
            <a:endParaRPr lang="en-US"/>
          </a:p>
        </p:txBody>
      </p:sp>
      <p:sp>
        <p:nvSpPr>
          <p:cNvPr id="5" name="Footer Placeholder 4">
            <a:extLst>
              <a:ext uri="{FF2B5EF4-FFF2-40B4-BE49-F238E27FC236}">
                <a16:creationId xmlns:a16="http://schemas.microsoft.com/office/drawing/2014/main" id="{F4CF7A50-29D2-4B4B-92B3-7A9DF26538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B8C4DD-0A06-B143-A737-12D663A515D7}"/>
              </a:ext>
            </a:extLst>
          </p:cNvPr>
          <p:cNvSpPr>
            <a:spLocks noGrp="1"/>
          </p:cNvSpPr>
          <p:nvPr>
            <p:ph type="sldNum" sz="quarter" idx="12"/>
          </p:nvPr>
        </p:nvSpPr>
        <p:spPr/>
        <p:txBody>
          <a:bodyPr/>
          <a:lstStyle/>
          <a:p>
            <a:fld id="{0A8CB27B-D6F8-9144-9ED8-7EC0FC4B9B2F}" type="slidenum">
              <a:rPr lang="en-US" smtClean="0"/>
              <a:t>‹#›</a:t>
            </a:fld>
            <a:endParaRPr lang="en-US"/>
          </a:p>
        </p:txBody>
      </p:sp>
    </p:spTree>
    <p:extLst>
      <p:ext uri="{BB962C8B-B14F-4D97-AF65-F5344CB8AC3E}">
        <p14:creationId xmlns:p14="http://schemas.microsoft.com/office/powerpoint/2010/main" val="2520583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358B5-1504-8E4B-A18F-6DEB1E52AA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B5E24B-85D5-BE46-B898-6B8E4CEC569B}"/>
              </a:ext>
            </a:extLst>
          </p:cNvPr>
          <p:cNvSpPr>
            <a:spLocks noGrp="1"/>
          </p:cNvSpPr>
          <p:nvPr>
            <p:ph sz="half" idx="1"/>
          </p:nvPr>
        </p:nvSpPr>
        <p:spPr>
          <a:xfrm>
            <a:off x="698500" y="2028825"/>
            <a:ext cx="4305300" cy="48339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577550-358B-9346-8109-809C57700B90}"/>
              </a:ext>
            </a:extLst>
          </p:cNvPr>
          <p:cNvSpPr>
            <a:spLocks noGrp="1"/>
          </p:cNvSpPr>
          <p:nvPr>
            <p:ph sz="half" idx="2"/>
          </p:nvPr>
        </p:nvSpPr>
        <p:spPr>
          <a:xfrm>
            <a:off x="5156200" y="2028825"/>
            <a:ext cx="4305300" cy="48339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CBEF64-2582-6340-AF41-0DCB952FB751}"/>
              </a:ext>
            </a:extLst>
          </p:cNvPr>
          <p:cNvSpPr>
            <a:spLocks noGrp="1"/>
          </p:cNvSpPr>
          <p:nvPr>
            <p:ph type="dt" sz="half" idx="10"/>
          </p:nvPr>
        </p:nvSpPr>
        <p:spPr/>
        <p:txBody>
          <a:bodyPr/>
          <a:lstStyle/>
          <a:p>
            <a:fld id="{279A849D-2EC4-CC47-98FD-1BA9EBC62D02}" type="datetimeFigureOut">
              <a:rPr lang="en-US" smtClean="0"/>
              <a:t>3/15/2022</a:t>
            </a:fld>
            <a:endParaRPr lang="en-US"/>
          </a:p>
        </p:txBody>
      </p:sp>
      <p:sp>
        <p:nvSpPr>
          <p:cNvPr id="6" name="Footer Placeholder 5">
            <a:extLst>
              <a:ext uri="{FF2B5EF4-FFF2-40B4-BE49-F238E27FC236}">
                <a16:creationId xmlns:a16="http://schemas.microsoft.com/office/drawing/2014/main" id="{6B09D927-2B5B-6B49-AD57-0D6C5B068D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3659B3-8455-4143-974E-76C8D8CE6EF8}"/>
              </a:ext>
            </a:extLst>
          </p:cNvPr>
          <p:cNvSpPr>
            <a:spLocks noGrp="1"/>
          </p:cNvSpPr>
          <p:nvPr>
            <p:ph type="sldNum" sz="quarter" idx="12"/>
          </p:nvPr>
        </p:nvSpPr>
        <p:spPr/>
        <p:txBody>
          <a:bodyPr/>
          <a:lstStyle/>
          <a:p>
            <a:fld id="{0A8CB27B-D6F8-9144-9ED8-7EC0FC4B9B2F}" type="slidenum">
              <a:rPr lang="en-US" smtClean="0"/>
              <a:t>‹#›</a:t>
            </a:fld>
            <a:endParaRPr lang="en-US"/>
          </a:p>
        </p:txBody>
      </p:sp>
    </p:spTree>
    <p:extLst>
      <p:ext uri="{BB962C8B-B14F-4D97-AF65-F5344CB8AC3E}">
        <p14:creationId xmlns:p14="http://schemas.microsoft.com/office/powerpoint/2010/main" val="16699584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0C9AE-1B9F-CA4B-9DB6-037522020FB0}"/>
              </a:ext>
            </a:extLst>
          </p:cNvPr>
          <p:cNvSpPr>
            <a:spLocks noGrp="1"/>
          </p:cNvSpPr>
          <p:nvPr>
            <p:ph type="title"/>
          </p:nvPr>
        </p:nvSpPr>
        <p:spPr>
          <a:xfrm>
            <a:off x="700088" y="406400"/>
            <a:ext cx="8763000" cy="147161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FEDB38-8604-C44C-B600-8FC3EE6BAE7D}"/>
              </a:ext>
            </a:extLst>
          </p:cNvPr>
          <p:cNvSpPr>
            <a:spLocks noGrp="1"/>
          </p:cNvSpPr>
          <p:nvPr>
            <p:ph type="body" idx="1"/>
          </p:nvPr>
        </p:nvSpPr>
        <p:spPr>
          <a:xfrm>
            <a:off x="700088" y="1868488"/>
            <a:ext cx="4297362" cy="914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2AB994F-CA6A-4449-A4DD-85545D140C6C}"/>
              </a:ext>
            </a:extLst>
          </p:cNvPr>
          <p:cNvSpPr>
            <a:spLocks noGrp="1"/>
          </p:cNvSpPr>
          <p:nvPr>
            <p:ph sz="half" idx="2"/>
          </p:nvPr>
        </p:nvSpPr>
        <p:spPr>
          <a:xfrm>
            <a:off x="700088" y="2782888"/>
            <a:ext cx="4297362" cy="4094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78B579-1EB7-B341-B638-F6E728460B93}"/>
              </a:ext>
            </a:extLst>
          </p:cNvPr>
          <p:cNvSpPr>
            <a:spLocks noGrp="1"/>
          </p:cNvSpPr>
          <p:nvPr>
            <p:ph type="body" sz="quarter" idx="3"/>
          </p:nvPr>
        </p:nvSpPr>
        <p:spPr>
          <a:xfrm>
            <a:off x="5143500" y="1868488"/>
            <a:ext cx="4319588" cy="914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4F85E23-451D-A041-9314-811F66989D69}"/>
              </a:ext>
            </a:extLst>
          </p:cNvPr>
          <p:cNvSpPr>
            <a:spLocks noGrp="1"/>
          </p:cNvSpPr>
          <p:nvPr>
            <p:ph sz="quarter" idx="4"/>
          </p:nvPr>
        </p:nvSpPr>
        <p:spPr>
          <a:xfrm>
            <a:off x="5143500" y="2782888"/>
            <a:ext cx="4319588" cy="4094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1582E2-4C1F-344D-AC70-DEFDB1D99279}"/>
              </a:ext>
            </a:extLst>
          </p:cNvPr>
          <p:cNvSpPr>
            <a:spLocks noGrp="1"/>
          </p:cNvSpPr>
          <p:nvPr>
            <p:ph type="dt" sz="half" idx="10"/>
          </p:nvPr>
        </p:nvSpPr>
        <p:spPr/>
        <p:txBody>
          <a:bodyPr/>
          <a:lstStyle/>
          <a:p>
            <a:fld id="{279A849D-2EC4-CC47-98FD-1BA9EBC62D02}" type="datetimeFigureOut">
              <a:rPr lang="en-US" smtClean="0"/>
              <a:t>3/15/2022</a:t>
            </a:fld>
            <a:endParaRPr lang="en-US"/>
          </a:p>
        </p:txBody>
      </p:sp>
      <p:sp>
        <p:nvSpPr>
          <p:cNvPr id="8" name="Footer Placeholder 7">
            <a:extLst>
              <a:ext uri="{FF2B5EF4-FFF2-40B4-BE49-F238E27FC236}">
                <a16:creationId xmlns:a16="http://schemas.microsoft.com/office/drawing/2014/main" id="{63195286-50BD-7E45-881F-279117B72D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897C59-A971-3B44-87A2-AEF12BA4AA32}"/>
              </a:ext>
            </a:extLst>
          </p:cNvPr>
          <p:cNvSpPr>
            <a:spLocks noGrp="1"/>
          </p:cNvSpPr>
          <p:nvPr>
            <p:ph type="sldNum" sz="quarter" idx="12"/>
          </p:nvPr>
        </p:nvSpPr>
        <p:spPr/>
        <p:txBody>
          <a:bodyPr/>
          <a:lstStyle/>
          <a:p>
            <a:fld id="{0A8CB27B-D6F8-9144-9ED8-7EC0FC4B9B2F}" type="slidenum">
              <a:rPr lang="en-US" smtClean="0"/>
              <a:t>‹#›</a:t>
            </a:fld>
            <a:endParaRPr lang="en-US"/>
          </a:p>
        </p:txBody>
      </p:sp>
    </p:spTree>
    <p:extLst>
      <p:ext uri="{BB962C8B-B14F-4D97-AF65-F5344CB8AC3E}">
        <p14:creationId xmlns:p14="http://schemas.microsoft.com/office/powerpoint/2010/main" val="3977456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8AA9A-BDA5-0947-BECB-61E9A68E5D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DFB55B-9F35-7045-A0B3-994411B74A94}"/>
              </a:ext>
            </a:extLst>
          </p:cNvPr>
          <p:cNvSpPr>
            <a:spLocks noGrp="1"/>
          </p:cNvSpPr>
          <p:nvPr>
            <p:ph type="dt" sz="half" idx="10"/>
          </p:nvPr>
        </p:nvSpPr>
        <p:spPr/>
        <p:txBody>
          <a:bodyPr/>
          <a:lstStyle/>
          <a:p>
            <a:fld id="{279A849D-2EC4-CC47-98FD-1BA9EBC62D02}" type="datetimeFigureOut">
              <a:rPr lang="en-US" smtClean="0"/>
              <a:t>3/15/2022</a:t>
            </a:fld>
            <a:endParaRPr lang="en-US"/>
          </a:p>
        </p:txBody>
      </p:sp>
      <p:sp>
        <p:nvSpPr>
          <p:cNvPr id="4" name="Footer Placeholder 3">
            <a:extLst>
              <a:ext uri="{FF2B5EF4-FFF2-40B4-BE49-F238E27FC236}">
                <a16:creationId xmlns:a16="http://schemas.microsoft.com/office/drawing/2014/main" id="{6F7C6E0A-8BB8-A741-88BA-397A794E3F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CA562C-BF2D-6A43-BD19-D48CF959C4C4}"/>
              </a:ext>
            </a:extLst>
          </p:cNvPr>
          <p:cNvSpPr>
            <a:spLocks noGrp="1"/>
          </p:cNvSpPr>
          <p:nvPr>
            <p:ph type="sldNum" sz="quarter" idx="12"/>
          </p:nvPr>
        </p:nvSpPr>
        <p:spPr/>
        <p:txBody>
          <a:bodyPr/>
          <a:lstStyle/>
          <a:p>
            <a:fld id="{0A8CB27B-D6F8-9144-9ED8-7EC0FC4B9B2F}" type="slidenum">
              <a:rPr lang="en-US" smtClean="0"/>
              <a:t>‹#›</a:t>
            </a:fld>
            <a:endParaRPr lang="en-US"/>
          </a:p>
        </p:txBody>
      </p:sp>
    </p:spTree>
    <p:extLst>
      <p:ext uri="{BB962C8B-B14F-4D97-AF65-F5344CB8AC3E}">
        <p14:creationId xmlns:p14="http://schemas.microsoft.com/office/powerpoint/2010/main" val="16657282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D9CEA5-87D5-F64C-8190-72EEDF0CD0FD}"/>
              </a:ext>
            </a:extLst>
          </p:cNvPr>
          <p:cNvSpPr>
            <a:spLocks noGrp="1"/>
          </p:cNvSpPr>
          <p:nvPr>
            <p:ph type="dt" sz="half" idx="10"/>
          </p:nvPr>
        </p:nvSpPr>
        <p:spPr/>
        <p:txBody>
          <a:bodyPr/>
          <a:lstStyle/>
          <a:p>
            <a:fld id="{279A849D-2EC4-CC47-98FD-1BA9EBC62D02}" type="datetimeFigureOut">
              <a:rPr lang="en-US" smtClean="0"/>
              <a:t>3/15/2022</a:t>
            </a:fld>
            <a:endParaRPr lang="en-US"/>
          </a:p>
        </p:txBody>
      </p:sp>
      <p:sp>
        <p:nvSpPr>
          <p:cNvPr id="3" name="Footer Placeholder 2">
            <a:extLst>
              <a:ext uri="{FF2B5EF4-FFF2-40B4-BE49-F238E27FC236}">
                <a16:creationId xmlns:a16="http://schemas.microsoft.com/office/drawing/2014/main" id="{CC1D8A48-AD7A-A546-AB09-364F720062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72636E1-1FC0-2E43-B0E2-2CC7DC129458}"/>
              </a:ext>
            </a:extLst>
          </p:cNvPr>
          <p:cNvSpPr>
            <a:spLocks noGrp="1"/>
          </p:cNvSpPr>
          <p:nvPr>
            <p:ph type="sldNum" sz="quarter" idx="12"/>
          </p:nvPr>
        </p:nvSpPr>
        <p:spPr/>
        <p:txBody>
          <a:bodyPr/>
          <a:lstStyle/>
          <a:p>
            <a:fld id="{0A8CB27B-D6F8-9144-9ED8-7EC0FC4B9B2F}" type="slidenum">
              <a:rPr lang="en-US" smtClean="0"/>
              <a:t>‹#›</a:t>
            </a:fld>
            <a:endParaRPr lang="en-US"/>
          </a:p>
        </p:txBody>
      </p:sp>
    </p:spTree>
    <p:extLst>
      <p:ext uri="{BB962C8B-B14F-4D97-AF65-F5344CB8AC3E}">
        <p14:creationId xmlns:p14="http://schemas.microsoft.com/office/powerpoint/2010/main" val="19624038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3BCC0-70F5-3944-A1EA-BB1937335E54}"/>
              </a:ext>
            </a:extLst>
          </p:cNvPr>
          <p:cNvSpPr>
            <a:spLocks noGrp="1"/>
          </p:cNvSpPr>
          <p:nvPr>
            <p:ph type="title"/>
          </p:nvPr>
        </p:nvSpPr>
        <p:spPr>
          <a:xfrm>
            <a:off x="700088" y="508000"/>
            <a:ext cx="3276600" cy="17780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7341B9-675E-2E46-93A2-4F89A8C420E4}"/>
              </a:ext>
            </a:extLst>
          </p:cNvPr>
          <p:cNvSpPr>
            <a:spLocks noGrp="1"/>
          </p:cNvSpPr>
          <p:nvPr>
            <p:ph idx="1"/>
          </p:nvPr>
        </p:nvSpPr>
        <p:spPr>
          <a:xfrm>
            <a:off x="4319588" y="1096963"/>
            <a:ext cx="5143500" cy="54149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2E3016-CF9F-0444-8397-E20036773A23}"/>
              </a:ext>
            </a:extLst>
          </p:cNvPr>
          <p:cNvSpPr>
            <a:spLocks noGrp="1"/>
          </p:cNvSpPr>
          <p:nvPr>
            <p:ph type="body" sz="half" idx="2"/>
          </p:nvPr>
        </p:nvSpPr>
        <p:spPr>
          <a:xfrm>
            <a:off x="700088" y="2286000"/>
            <a:ext cx="3276600" cy="423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78976E9-DB61-5E45-B759-066DB998CB7F}"/>
              </a:ext>
            </a:extLst>
          </p:cNvPr>
          <p:cNvSpPr>
            <a:spLocks noGrp="1"/>
          </p:cNvSpPr>
          <p:nvPr>
            <p:ph type="dt" sz="half" idx="10"/>
          </p:nvPr>
        </p:nvSpPr>
        <p:spPr/>
        <p:txBody>
          <a:bodyPr/>
          <a:lstStyle/>
          <a:p>
            <a:fld id="{279A849D-2EC4-CC47-98FD-1BA9EBC62D02}" type="datetimeFigureOut">
              <a:rPr lang="en-US" smtClean="0"/>
              <a:t>3/15/2022</a:t>
            </a:fld>
            <a:endParaRPr lang="en-US"/>
          </a:p>
        </p:txBody>
      </p:sp>
      <p:sp>
        <p:nvSpPr>
          <p:cNvPr id="6" name="Footer Placeholder 5">
            <a:extLst>
              <a:ext uri="{FF2B5EF4-FFF2-40B4-BE49-F238E27FC236}">
                <a16:creationId xmlns:a16="http://schemas.microsoft.com/office/drawing/2014/main" id="{E74F5F62-BF96-2A4D-9054-9DB3492B13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A353E0-EC7C-5F46-ADE3-F97854E0B932}"/>
              </a:ext>
            </a:extLst>
          </p:cNvPr>
          <p:cNvSpPr>
            <a:spLocks noGrp="1"/>
          </p:cNvSpPr>
          <p:nvPr>
            <p:ph type="sldNum" sz="quarter" idx="12"/>
          </p:nvPr>
        </p:nvSpPr>
        <p:spPr/>
        <p:txBody>
          <a:bodyPr/>
          <a:lstStyle/>
          <a:p>
            <a:fld id="{0A8CB27B-D6F8-9144-9ED8-7EC0FC4B9B2F}" type="slidenum">
              <a:rPr lang="en-US" smtClean="0"/>
              <a:t>‹#›</a:t>
            </a:fld>
            <a:endParaRPr lang="en-US"/>
          </a:p>
        </p:txBody>
      </p:sp>
    </p:spTree>
    <p:extLst>
      <p:ext uri="{BB962C8B-B14F-4D97-AF65-F5344CB8AC3E}">
        <p14:creationId xmlns:p14="http://schemas.microsoft.com/office/powerpoint/2010/main" val="3293842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DBD441-AE0A-448B-8BB1-559BF1FA91C0}" type="datetimeFigureOut">
              <a:rPr lang="en-US" smtClean="0"/>
              <a:pPr/>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CA225-881B-4600-8BAC-2E6D81FFF1C3}"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C4133-741B-AC49-AFDB-7EC71169A172}"/>
              </a:ext>
            </a:extLst>
          </p:cNvPr>
          <p:cNvSpPr>
            <a:spLocks noGrp="1"/>
          </p:cNvSpPr>
          <p:nvPr>
            <p:ph type="title"/>
          </p:nvPr>
        </p:nvSpPr>
        <p:spPr>
          <a:xfrm>
            <a:off x="700088" y="508000"/>
            <a:ext cx="3276600" cy="17780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21AD18-503D-F94A-966F-158BEA3BD0D2}"/>
              </a:ext>
            </a:extLst>
          </p:cNvPr>
          <p:cNvSpPr>
            <a:spLocks noGrp="1"/>
          </p:cNvSpPr>
          <p:nvPr>
            <p:ph type="pic" idx="1"/>
          </p:nvPr>
        </p:nvSpPr>
        <p:spPr>
          <a:xfrm>
            <a:off x="4319588" y="1096963"/>
            <a:ext cx="5143500" cy="54149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6FE29E7-F15C-D541-B1C9-19BD41F1D7B2}"/>
              </a:ext>
            </a:extLst>
          </p:cNvPr>
          <p:cNvSpPr>
            <a:spLocks noGrp="1"/>
          </p:cNvSpPr>
          <p:nvPr>
            <p:ph type="body" sz="half" idx="2"/>
          </p:nvPr>
        </p:nvSpPr>
        <p:spPr>
          <a:xfrm>
            <a:off x="700088" y="2286000"/>
            <a:ext cx="3276600" cy="423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7BE2C79-F865-4D4E-A6DE-C48D0B813513}"/>
              </a:ext>
            </a:extLst>
          </p:cNvPr>
          <p:cNvSpPr>
            <a:spLocks noGrp="1"/>
          </p:cNvSpPr>
          <p:nvPr>
            <p:ph type="dt" sz="half" idx="10"/>
          </p:nvPr>
        </p:nvSpPr>
        <p:spPr/>
        <p:txBody>
          <a:bodyPr/>
          <a:lstStyle/>
          <a:p>
            <a:fld id="{279A849D-2EC4-CC47-98FD-1BA9EBC62D02}" type="datetimeFigureOut">
              <a:rPr lang="en-US" smtClean="0"/>
              <a:t>3/15/2022</a:t>
            </a:fld>
            <a:endParaRPr lang="en-US"/>
          </a:p>
        </p:txBody>
      </p:sp>
      <p:sp>
        <p:nvSpPr>
          <p:cNvPr id="6" name="Footer Placeholder 5">
            <a:extLst>
              <a:ext uri="{FF2B5EF4-FFF2-40B4-BE49-F238E27FC236}">
                <a16:creationId xmlns:a16="http://schemas.microsoft.com/office/drawing/2014/main" id="{55374F2D-3FBE-704D-BAE2-211122C2E0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A0CD44-04A5-FE43-9D76-7318A75D0C8A}"/>
              </a:ext>
            </a:extLst>
          </p:cNvPr>
          <p:cNvSpPr>
            <a:spLocks noGrp="1"/>
          </p:cNvSpPr>
          <p:nvPr>
            <p:ph type="sldNum" sz="quarter" idx="12"/>
          </p:nvPr>
        </p:nvSpPr>
        <p:spPr/>
        <p:txBody>
          <a:bodyPr/>
          <a:lstStyle/>
          <a:p>
            <a:fld id="{0A8CB27B-D6F8-9144-9ED8-7EC0FC4B9B2F}" type="slidenum">
              <a:rPr lang="en-US" smtClean="0"/>
              <a:t>‹#›</a:t>
            </a:fld>
            <a:endParaRPr lang="en-US"/>
          </a:p>
        </p:txBody>
      </p:sp>
    </p:spTree>
    <p:extLst>
      <p:ext uri="{BB962C8B-B14F-4D97-AF65-F5344CB8AC3E}">
        <p14:creationId xmlns:p14="http://schemas.microsoft.com/office/powerpoint/2010/main" val="38975333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C0AAE-808C-B545-B79C-C6FC2018EF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BEB42B-386A-0447-800A-37BEF8575B8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8C463F-01FA-224D-879F-1317B29C8183}"/>
              </a:ext>
            </a:extLst>
          </p:cNvPr>
          <p:cNvSpPr>
            <a:spLocks noGrp="1"/>
          </p:cNvSpPr>
          <p:nvPr>
            <p:ph type="dt" sz="half" idx="10"/>
          </p:nvPr>
        </p:nvSpPr>
        <p:spPr/>
        <p:txBody>
          <a:bodyPr/>
          <a:lstStyle/>
          <a:p>
            <a:fld id="{279A849D-2EC4-CC47-98FD-1BA9EBC62D02}" type="datetimeFigureOut">
              <a:rPr lang="en-US" smtClean="0"/>
              <a:t>3/15/2022</a:t>
            </a:fld>
            <a:endParaRPr lang="en-US"/>
          </a:p>
        </p:txBody>
      </p:sp>
      <p:sp>
        <p:nvSpPr>
          <p:cNvPr id="5" name="Footer Placeholder 4">
            <a:extLst>
              <a:ext uri="{FF2B5EF4-FFF2-40B4-BE49-F238E27FC236}">
                <a16:creationId xmlns:a16="http://schemas.microsoft.com/office/drawing/2014/main" id="{09B40D47-3185-814E-A33B-9D2D3AFC6C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E12E78-5383-534B-BB3C-AE3B31E623CA}"/>
              </a:ext>
            </a:extLst>
          </p:cNvPr>
          <p:cNvSpPr>
            <a:spLocks noGrp="1"/>
          </p:cNvSpPr>
          <p:nvPr>
            <p:ph type="sldNum" sz="quarter" idx="12"/>
          </p:nvPr>
        </p:nvSpPr>
        <p:spPr/>
        <p:txBody>
          <a:bodyPr/>
          <a:lstStyle/>
          <a:p>
            <a:fld id="{0A8CB27B-D6F8-9144-9ED8-7EC0FC4B9B2F}" type="slidenum">
              <a:rPr lang="en-US" smtClean="0"/>
              <a:t>‹#›</a:t>
            </a:fld>
            <a:endParaRPr lang="en-US"/>
          </a:p>
        </p:txBody>
      </p:sp>
    </p:spTree>
    <p:extLst>
      <p:ext uri="{BB962C8B-B14F-4D97-AF65-F5344CB8AC3E}">
        <p14:creationId xmlns:p14="http://schemas.microsoft.com/office/powerpoint/2010/main" val="40234230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F88530-1080-8649-81E7-FE2F9F191C4A}"/>
              </a:ext>
            </a:extLst>
          </p:cNvPr>
          <p:cNvSpPr>
            <a:spLocks noGrp="1"/>
          </p:cNvSpPr>
          <p:nvPr>
            <p:ph type="title" orient="vert"/>
          </p:nvPr>
        </p:nvSpPr>
        <p:spPr>
          <a:xfrm>
            <a:off x="7270750" y="406400"/>
            <a:ext cx="2190750" cy="64563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50B9D2-A6E2-7346-A554-5210CDB9E969}"/>
              </a:ext>
            </a:extLst>
          </p:cNvPr>
          <p:cNvSpPr>
            <a:spLocks noGrp="1"/>
          </p:cNvSpPr>
          <p:nvPr>
            <p:ph type="body" orient="vert" idx="1"/>
          </p:nvPr>
        </p:nvSpPr>
        <p:spPr>
          <a:xfrm>
            <a:off x="698500" y="406400"/>
            <a:ext cx="6419850" cy="64563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82EC97-4827-994E-A64B-CD2BB82F24B0}"/>
              </a:ext>
            </a:extLst>
          </p:cNvPr>
          <p:cNvSpPr>
            <a:spLocks noGrp="1"/>
          </p:cNvSpPr>
          <p:nvPr>
            <p:ph type="dt" sz="half" idx="10"/>
          </p:nvPr>
        </p:nvSpPr>
        <p:spPr/>
        <p:txBody>
          <a:bodyPr/>
          <a:lstStyle/>
          <a:p>
            <a:fld id="{279A849D-2EC4-CC47-98FD-1BA9EBC62D02}" type="datetimeFigureOut">
              <a:rPr lang="en-US" smtClean="0"/>
              <a:t>3/15/2022</a:t>
            </a:fld>
            <a:endParaRPr lang="en-US"/>
          </a:p>
        </p:txBody>
      </p:sp>
      <p:sp>
        <p:nvSpPr>
          <p:cNvPr id="5" name="Footer Placeholder 4">
            <a:extLst>
              <a:ext uri="{FF2B5EF4-FFF2-40B4-BE49-F238E27FC236}">
                <a16:creationId xmlns:a16="http://schemas.microsoft.com/office/drawing/2014/main" id="{56FAA4A1-FF5E-F140-9B2E-4BC0D2B538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485BC1-9FC7-8D4F-A5B9-087CABB078EF}"/>
              </a:ext>
            </a:extLst>
          </p:cNvPr>
          <p:cNvSpPr>
            <a:spLocks noGrp="1"/>
          </p:cNvSpPr>
          <p:nvPr>
            <p:ph type="sldNum" sz="quarter" idx="12"/>
          </p:nvPr>
        </p:nvSpPr>
        <p:spPr/>
        <p:txBody>
          <a:bodyPr/>
          <a:lstStyle/>
          <a:p>
            <a:fld id="{0A8CB27B-D6F8-9144-9ED8-7EC0FC4B9B2F}" type="slidenum">
              <a:rPr lang="en-US" smtClean="0"/>
              <a:t>‹#›</a:t>
            </a:fld>
            <a:endParaRPr lang="en-US"/>
          </a:p>
        </p:txBody>
      </p:sp>
    </p:spTree>
    <p:extLst>
      <p:ext uri="{BB962C8B-B14F-4D97-AF65-F5344CB8AC3E}">
        <p14:creationId xmlns:p14="http://schemas.microsoft.com/office/powerpoint/2010/main" val="129799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4896557"/>
            <a:ext cx="8636000" cy="151341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02570" y="3229682"/>
            <a:ext cx="8636000" cy="16668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DBD441-AE0A-448B-8BB1-559BF1FA91C0}" type="datetimeFigureOut">
              <a:rPr lang="en-US" smtClean="0"/>
              <a:pPr/>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CA225-881B-4600-8BAC-2E6D81FFF1C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0" y="1778002"/>
            <a:ext cx="4487333" cy="50288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64667" y="1778002"/>
            <a:ext cx="4487333" cy="50288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DBD441-AE0A-448B-8BB1-559BF1FA91C0}" type="datetimeFigureOut">
              <a:rPr lang="en-US" smtClean="0"/>
              <a:pPr/>
              <a:t>3/15/2022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0CA225-881B-4600-8BAC-2E6D81FFF1C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8000" y="1705681"/>
            <a:ext cx="4489098" cy="7108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8000" y="2416528"/>
            <a:ext cx="4489098" cy="43903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61141" y="1705681"/>
            <a:ext cx="4490861" cy="7108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61141" y="2416528"/>
            <a:ext cx="4490861" cy="43903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DBD441-AE0A-448B-8BB1-559BF1FA91C0}" type="datetimeFigureOut">
              <a:rPr lang="en-US" smtClean="0"/>
              <a:pPr/>
              <a:t>3/15/2022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0CA225-881B-4600-8BAC-2E6D81FFF1C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DBD441-AE0A-448B-8BB1-559BF1FA91C0}" type="datetimeFigureOut">
              <a:rPr lang="en-US" smtClean="0"/>
              <a:pPr/>
              <a:t>3/15/2022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0CA225-881B-4600-8BAC-2E6D81FFF1C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BD441-AE0A-448B-8BB1-559BF1FA91C0}" type="datetimeFigureOut">
              <a:rPr lang="en-US" smtClean="0"/>
              <a:pPr/>
              <a:t>3/15/2022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0CA225-881B-4600-8BAC-2E6D81FFF1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03389"/>
            <a:ext cx="3342570" cy="129116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72278" y="303391"/>
            <a:ext cx="5679722" cy="650345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8001" y="1594557"/>
            <a:ext cx="3342570" cy="521229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DBD441-AE0A-448B-8BB1-559BF1FA91C0}" type="datetimeFigureOut">
              <a:rPr lang="en-US" smtClean="0"/>
              <a:pPr/>
              <a:t>3/15/2022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0CA225-881B-4600-8BAC-2E6D81FFF1C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5334000"/>
            <a:ext cx="6096000" cy="62970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91431" y="680861"/>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91431" y="5963709"/>
            <a:ext cx="6096000" cy="8942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DBD441-AE0A-448B-8BB1-559BF1FA91C0}" type="datetimeFigureOut">
              <a:rPr lang="en-US" smtClean="0"/>
              <a:pPr/>
              <a:t>3/15/2022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0CA225-881B-4600-8BAC-2E6D81FFF1C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305153"/>
            <a:ext cx="9144000" cy="1270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08000" y="1778002"/>
            <a:ext cx="9144000" cy="50288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8001" y="7062613"/>
            <a:ext cx="2370667" cy="405694"/>
          </a:xfrm>
          <a:prstGeom prst="rect">
            <a:avLst/>
          </a:prstGeom>
        </p:spPr>
        <p:txBody>
          <a:bodyPr vert="horz" lIns="91440" tIns="45720" rIns="91440" bIns="45720" rtlCol="0" anchor="ctr"/>
          <a:lstStyle>
            <a:lvl1pPr algn="l">
              <a:defRPr sz="1200">
                <a:solidFill>
                  <a:schemeClr val="tx1">
                    <a:tint val="75000"/>
                  </a:schemeClr>
                </a:solidFill>
              </a:defRPr>
            </a:lvl1pPr>
          </a:lstStyle>
          <a:p>
            <a:fld id="{4EDBD441-AE0A-448B-8BB1-559BF1FA91C0}" type="datetimeFigureOut">
              <a:rPr lang="en-US" smtClean="0"/>
              <a:pPr/>
              <a:t>3/15/2022</a:t>
            </a:fld>
            <a:endParaRPr lang="en-US"/>
          </a:p>
        </p:txBody>
      </p:sp>
      <p:sp>
        <p:nvSpPr>
          <p:cNvPr id="5" name="Footer Placeholder 4"/>
          <p:cNvSpPr>
            <a:spLocks noGrp="1"/>
          </p:cNvSpPr>
          <p:nvPr>
            <p:ph type="ftr" sz="quarter" idx="3"/>
          </p:nvPr>
        </p:nvSpPr>
        <p:spPr>
          <a:xfrm>
            <a:off x="3471335" y="7062613"/>
            <a:ext cx="3217333" cy="40569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81334" y="7062613"/>
            <a:ext cx="2370667" cy="405694"/>
          </a:xfrm>
          <a:prstGeom prst="rect">
            <a:avLst/>
          </a:prstGeom>
        </p:spPr>
        <p:txBody>
          <a:bodyPr vert="horz" lIns="91440" tIns="45720" rIns="91440" bIns="45720" rtlCol="0" anchor="ctr"/>
          <a:lstStyle>
            <a:lvl1pPr algn="r">
              <a:defRPr sz="1200">
                <a:solidFill>
                  <a:schemeClr val="tx1">
                    <a:tint val="75000"/>
                  </a:schemeClr>
                </a:solidFill>
              </a:defRPr>
            </a:lvl1pPr>
          </a:lstStyle>
          <a:p>
            <a:fld id="{3D0CA225-881B-4600-8BAC-2E6D81FFF1C3}" type="slidenum">
              <a:rPr lang="en-US" smtClean="0"/>
              <a:pPr/>
              <a:t>‹#›</a:t>
            </a:fld>
            <a:endParaRPr lang="en-US"/>
          </a:p>
        </p:txBody>
      </p:sp>
      <p:pic>
        <p:nvPicPr>
          <p:cNvPr id="8" name="Picture 7">
            <a:extLst>
              <a:ext uri="{FF2B5EF4-FFF2-40B4-BE49-F238E27FC236}">
                <a16:creationId xmlns:a16="http://schemas.microsoft.com/office/drawing/2014/main" id="{12C51977-B816-DD47-B7DC-DF50530E1736}"/>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9058" y="1"/>
            <a:ext cx="10141886" cy="2370666"/>
          </a:xfrm>
          <a:prstGeom prst="rect">
            <a:avLst/>
          </a:prstGeom>
        </p:spPr>
      </p:pic>
      <p:sp>
        <p:nvSpPr>
          <p:cNvPr id="7" name="MSIPCMContentMarking" descr="{&quot;HashCode&quot;:320688167,&quot;Placement&quot;:&quot;Header&quot;,&quot;Top&quot;:0.0,&quot;Left&quot;:0.0,&quot;SlideWidth&quot;:800,&quot;SlideHeight&quot;:600}">
            <a:extLst>
              <a:ext uri="{FF2B5EF4-FFF2-40B4-BE49-F238E27FC236}">
                <a16:creationId xmlns:a16="http://schemas.microsoft.com/office/drawing/2014/main" id="{37F73B6B-4E52-42F5-9352-73A920FCCBFF}"/>
              </a:ext>
            </a:extLst>
          </p:cNvPr>
          <p:cNvSpPr txBox="1"/>
          <p:nvPr userDrawn="1"/>
        </p:nvSpPr>
        <p:spPr>
          <a:xfrm>
            <a:off x="0" y="0"/>
            <a:ext cx="2204311" cy="279435"/>
          </a:xfrm>
          <a:prstGeom prst="rect">
            <a:avLst/>
          </a:prstGeom>
          <a:noFill/>
        </p:spPr>
        <p:txBody>
          <a:bodyPr vert="horz" wrap="square" lIns="0" tIns="0" rIns="0" bIns="0" rtlCol="0" anchor="ctr" anchorCtr="1">
            <a:spAutoFit/>
          </a:bodyPr>
          <a:lstStyle/>
          <a:p>
            <a:pPr algn="l">
              <a:spcBef>
                <a:spcPts val="0"/>
              </a:spcBef>
              <a:spcAft>
                <a:spcPts val="0"/>
              </a:spcAft>
            </a:pPr>
            <a:r>
              <a:rPr lang="en-US" sz="1100">
                <a:solidFill>
                  <a:srgbClr val="000000"/>
                </a:solidFill>
                <a:latin typeface="Calibri" panose="020F0502020204030204" pitchFamily="34" charset="0"/>
              </a:rPr>
              <a:t>NONCONFIDENTIAL // EXTERNAL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C84D93-A874-544A-A693-F588529042C1}"/>
              </a:ext>
            </a:extLst>
          </p:cNvPr>
          <p:cNvSpPr>
            <a:spLocks noGrp="1"/>
          </p:cNvSpPr>
          <p:nvPr>
            <p:ph type="title"/>
          </p:nvPr>
        </p:nvSpPr>
        <p:spPr>
          <a:xfrm>
            <a:off x="698500" y="406400"/>
            <a:ext cx="8763000" cy="147161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47050F-189A-9945-B3D0-29E1ADBB45D5}"/>
              </a:ext>
            </a:extLst>
          </p:cNvPr>
          <p:cNvSpPr>
            <a:spLocks noGrp="1"/>
          </p:cNvSpPr>
          <p:nvPr>
            <p:ph type="body" idx="1"/>
          </p:nvPr>
        </p:nvSpPr>
        <p:spPr>
          <a:xfrm>
            <a:off x="698500" y="2028825"/>
            <a:ext cx="8763000" cy="4833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C15D8C-F24C-5449-8207-836AC055C54B}"/>
              </a:ext>
            </a:extLst>
          </p:cNvPr>
          <p:cNvSpPr>
            <a:spLocks noGrp="1"/>
          </p:cNvSpPr>
          <p:nvPr>
            <p:ph type="dt" sz="half" idx="2"/>
          </p:nvPr>
        </p:nvSpPr>
        <p:spPr>
          <a:xfrm>
            <a:off x="698500" y="7062788"/>
            <a:ext cx="2286000" cy="404812"/>
          </a:xfrm>
          <a:prstGeom prst="rect">
            <a:avLst/>
          </a:prstGeom>
        </p:spPr>
        <p:txBody>
          <a:bodyPr vert="horz" lIns="91440" tIns="45720" rIns="91440" bIns="45720" rtlCol="0" anchor="ctr"/>
          <a:lstStyle>
            <a:lvl1pPr algn="l">
              <a:defRPr sz="1200">
                <a:solidFill>
                  <a:schemeClr val="tx1">
                    <a:tint val="75000"/>
                  </a:schemeClr>
                </a:solidFill>
              </a:defRPr>
            </a:lvl1pPr>
          </a:lstStyle>
          <a:p>
            <a:fld id="{279A849D-2EC4-CC47-98FD-1BA9EBC62D02}" type="datetimeFigureOut">
              <a:rPr lang="en-US" smtClean="0"/>
              <a:t>3/15/2022</a:t>
            </a:fld>
            <a:endParaRPr lang="en-US"/>
          </a:p>
        </p:txBody>
      </p:sp>
      <p:sp>
        <p:nvSpPr>
          <p:cNvPr id="5" name="Footer Placeholder 4">
            <a:extLst>
              <a:ext uri="{FF2B5EF4-FFF2-40B4-BE49-F238E27FC236}">
                <a16:creationId xmlns:a16="http://schemas.microsoft.com/office/drawing/2014/main" id="{F69D724F-B1E6-BB4A-911D-709A454EF541}"/>
              </a:ext>
            </a:extLst>
          </p:cNvPr>
          <p:cNvSpPr>
            <a:spLocks noGrp="1"/>
          </p:cNvSpPr>
          <p:nvPr>
            <p:ph type="ftr" sz="quarter" idx="3"/>
          </p:nvPr>
        </p:nvSpPr>
        <p:spPr>
          <a:xfrm>
            <a:off x="3365500" y="7062788"/>
            <a:ext cx="3429000" cy="4048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2A71E2B-30FF-374A-BB45-87624ADCEC59}"/>
              </a:ext>
            </a:extLst>
          </p:cNvPr>
          <p:cNvSpPr>
            <a:spLocks noGrp="1"/>
          </p:cNvSpPr>
          <p:nvPr>
            <p:ph type="sldNum" sz="quarter" idx="4"/>
          </p:nvPr>
        </p:nvSpPr>
        <p:spPr>
          <a:xfrm>
            <a:off x="7175500" y="7062788"/>
            <a:ext cx="2286000" cy="404812"/>
          </a:xfrm>
          <a:prstGeom prst="rect">
            <a:avLst/>
          </a:prstGeom>
        </p:spPr>
        <p:txBody>
          <a:bodyPr vert="horz" lIns="91440" tIns="45720" rIns="91440" bIns="45720" rtlCol="0" anchor="ctr"/>
          <a:lstStyle>
            <a:lvl1pPr algn="r">
              <a:defRPr sz="1200">
                <a:solidFill>
                  <a:schemeClr val="tx1">
                    <a:tint val="75000"/>
                  </a:schemeClr>
                </a:solidFill>
              </a:defRPr>
            </a:lvl1pPr>
          </a:lstStyle>
          <a:p>
            <a:fld id="{0A8CB27B-D6F8-9144-9ED8-7EC0FC4B9B2F}" type="slidenum">
              <a:rPr lang="en-US" smtClean="0"/>
              <a:t>‹#›</a:t>
            </a:fld>
            <a:endParaRPr lang="en-US"/>
          </a:p>
        </p:txBody>
      </p:sp>
      <p:sp>
        <p:nvSpPr>
          <p:cNvPr id="7" name="MSIPCMContentMarking" descr="{&quot;HashCode&quot;:320688167,&quot;Placement&quot;:&quot;Header&quot;,&quot;Top&quot;:0.0,&quot;Left&quot;:0.0,&quot;SlideWidth&quot;:800,&quot;SlideHeight&quot;:600}">
            <a:extLst>
              <a:ext uri="{FF2B5EF4-FFF2-40B4-BE49-F238E27FC236}">
                <a16:creationId xmlns:a16="http://schemas.microsoft.com/office/drawing/2014/main" id="{837A3950-E7E4-4323-A05B-1DF6442851C9}"/>
              </a:ext>
            </a:extLst>
          </p:cNvPr>
          <p:cNvSpPr txBox="1"/>
          <p:nvPr userDrawn="1"/>
        </p:nvSpPr>
        <p:spPr>
          <a:xfrm>
            <a:off x="0" y="0"/>
            <a:ext cx="2204311" cy="279435"/>
          </a:xfrm>
          <a:prstGeom prst="rect">
            <a:avLst/>
          </a:prstGeom>
          <a:noFill/>
        </p:spPr>
        <p:txBody>
          <a:bodyPr vert="horz" wrap="square" lIns="0" tIns="0" rIns="0" bIns="0" rtlCol="0" anchor="ctr" anchorCtr="1">
            <a:spAutoFit/>
          </a:bodyPr>
          <a:lstStyle/>
          <a:p>
            <a:pPr algn="l">
              <a:spcBef>
                <a:spcPts val="0"/>
              </a:spcBef>
              <a:spcAft>
                <a:spcPts val="0"/>
              </a:spcAft>
            </a:pPr>
            <a:r>
              <a:rPr lang="en-US" sz="1100">
                <a:solidFill>
                  <a:srgbClr val="000000"/>
                </a:solidFill>
                <a:latin typeface="Calibri" panose="020F0502020204030204" pitchFamily="34" charset="0"/>
              </a:rPr>
              <a:t>NONCONFIDENTIAL // EXTERNAL</a:t>
            </a:r>
          </a:p>
        </p:txBody>
      </p:sp>
      <p:sp>
        <p:nvSpPr>
          <p:cNvPr id="8" name="Rectangle 7">
            <a:extLst>
              <a:ext uri="{FF2B5EF4-FFF2-40B4-BE49-F238E27FC236}">
                <a16:creationId xmlns:a16="http://schemas.microsoft.com/office/drawing/2014/main" id="{F6AEF4E3-762D-304F-81FE-378514618FCB}"/>
              </a:ext>
            </a:extLst>
          </p:cNvPr>
          <p:cNvSpPr/>
          <p:nvPr userDrawn="1"/>
        </p:nvSpPr>
        <p:spPr>
          <a:xfrm>
            <a:off x="0" y="0"/>
            <a:ext cx="10160000" cy="703246"/>
          </a:xfrm>
          <a:prstGeom prst="rect">
            <a:avLst/>
          </a:prstGeom>
          <a:solidFill>
            <a:srgbClr val="6E8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B83187D-1FFB-A74F-BE55-BEB2336E4321}"/>
              </a:ext>
            </a:extLst>
          </p:cNvPr>
          <p:cNvSpPr txBox="1"/>
          <p:nvPr userDrawn="1"/>
        </p:nvSpPr>
        <p:spPr>
          <a:xfrm>
            <a:off x="127000" y="200953"/>
            <a:ext cx="7334250" cy="307777"/>
          </a:xfrm>
          <a:prstGeom prst="rect">
            <a:avLst/>
          </a:prstGeom>
          <a:noFill/>
        </p:spPr>
        <p:txBody>
          <a:bodyPr wrap="square" rtlCol="0">
            <a:spAutoFit/>
          </a:bodyPr>
          <a:lstStyle/>
          <a:p>
            <a:r>
              <a:rPr lang="en-US" sz="1400" b="1" dirty="0">
                <a:solidFill>
                  <a:schemeClr val="bg1"/>
                </a:solidFill>
                <a:latin typeface="Arial" panose="020B0604020202020204" pitchFamily="34" charset="0"/>
                <a:cs typeface="Arial" panose="020B0604020202020204" pitchFamily="34" charset="0"/>
              </a:rPr>
              <a:t>Lesson 6: </a:t>
            </a:r>
            <a:r>
              <a:rPr lang="en-US" sz="1400" b="1" i="0" u="none" strike="noStrike" kern="1200" dirty="0">
                <a:solidFill>
                  <a:schemeClr val="bg1"/>
                </a:solidFill>
                <a:effectLst/>
                <a:latin typeface="Arial" panose="020B0604020202020204" pitchFamily="34" charset="0"/>
                <a:ea typeface="+mn-ea"/>
                <a:cs typeface="Arial" panose="020B0604020202020204" pitchFamily="34" charset="0"/>
              </a:rPr>
              <a:t>Credit History, Credit Reports and Credit Scores</a:t>
            </a:r>
            <a:endParaRPr lang="en-US" sz="1400" b="1" dirty="0">
              <a:solidFill>
                <a:schemeClr val="bg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480BA2A0-C25B-462D-AE20-E8DD272FFBF9}"/>
              </a:ext>
            </a:extLst>
          </p:cNvPr>
          <p:cNvPicPr>
            <a:picLocks noChangeAspect="1"/>
          </p:cNvPicPr>
          <p:nvPr userDrawn="1"/>
        </p:nvPicPr>
        <p:blipFill>
          <a:blip r:embed="rId13"/>
          <a:stretch>
            <a:fillRect/>
          </a:stretch>
        </p:blipFill>
        <p:spPr>
          <a:xfrm>
            <a:off x="0" y="0"/>
            <a:ext cx="10160000" cy="685800"/>
          </a:xfrm>
          <a:prstGeom prst="rect">
            <a:avLst/>
          </a:prstGeom>
        </p:spPr>
      </p:pic>
    </p:spTree>
    <p:extLst>
      <p:ext uri="{BB962C8B-B14F-4D97-AF65-F5344CB8AC3E}">
        <p14:creationId xmlns:p14="http://schemas.microsoft.com/office/powerpoint/2010/main" val="13528818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hyperlink" Target="https://www.stlouisfed.org/education/continuing-feducation-video-series/episode-1-understanding-how-a-fico-credit-score-is-determined"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372" y="2971800"/>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193800" y="2929830"/>
            <a:ext cx="7924800" cy="1384995"/>
          </a:xfrm>
          <a:prstGeom prst="rect">
            <a:avLst/>
          </a:prstGeom>
          <a:noFill/>
        </p:spPr>
        <p:txBody>
          <a:bodyPr wrap="square" rtlCol="0">
            <a:spAutoFit/>
          </a:bodyPr>
          <a:lstStyle/>
          <a:p>
            <a:r>
              <a:rPr lang="en-US" sz="2800" b="1" dirty="0"/>
              <a:t>How would you obtain goods and services if you did not have any money?</a:t>
            </a:r>
          </a:p>
          <a:p>
            <a:endParaRPr lang="en-US" sz="2800" dirty="0"/>
          </a:p>
        </p:txBody>
      </p:sp>
    </p:spTree>
    <p:extLst>
      <p:ext uri="{BB962C8B-B14F-4D97-AF65-F5344CB8AC3E}">
        <p14:creationId xmlns:p14="http://schemas.microsoft.com/office/powerpoint/2010/main" val="955865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2"/>
          <p:cNvSpPr/>
          <p:nvPr/>
        </p:nvSpPr>
        <p:spPr>
          <a:xfrm>
            <a:off x="203200" y="990600"/>
            <a:ext cx="9956800" cy="523220"/>
          </a:xfrm>
          <a:prstGeom prst="rect">
            <a:avLst/>
          </a:prstGeom>
        </p:spPr>
        <p:txBody>
          <a:bodyPr wrap="square">
            <a:spAutoFit/>
          </a:bodyPr>
          <a:lstStyle/>
          <a:p>
            <a:r>
              <a:rPr lang="en-US" sz="2800" b="1" dirty="0">
                <a:solidFill>
                  <a:srgbClr val="336600"/>
                </a:solidFill>
              </a:rPr>
              <a:t>Keys to Establishing and Maintaining Credit (and Saving Money)</a:t>
            </a:r>
          </a:p>
        </p:txBody>
      </p:sp>
      <p:sp>
        <p:nvSpPr>
          <p:cNvPr id="4" name="Rectangle 3"/>
          <p:cNvSpPr/>
          <p:nvPr/>
        </p:nvSpPr>
        <p:spPr>
          <a:xfrm>
            <a:off x="1041400" y="1600200"/>
            <a:ext cx="8153400" cy="1461939"/>
          </a:xfrm>
          <a:prstGeom prst="rect">
            <a:avLst/>
          </a:prstGeom>
        </p:spPr>
        <p:txBody>
          <a:bodyPr wrap="square">
            <a:spAutoFit/>
          </a:bodyPr>
          <a:lstStyle/>
          <a:p>
            <a:pPr>
              <a:spcAft>
                <a:spcPts val="600"/>
              </a:spcAft>
            </a:pPr>
            <a:r>
              <a:rPr lang="en-US" sz="2800" b="1" dirty="0"/>
              <a:t>Establish a credit history.</a:t>
            </a:r>
          </a:p>
          <a:p>
            <a:pPr marL="457200" indent="-457200">
              <a:buFont typeface="Arial" panose="020B0604020202020204" pitchFamily="34" charset="0"/>
              <a:buChar char="•"/>
            </a:pPr>
            <a:r>
              <a:rPr lang="en-US" sz="2800" dirty="0"/>
              <a:t>For example, open a bank account or purchase a cell phone contract.</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 y="1600200"/>
            <a:ext cx="546538"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117600" y="3124200"/>
            <a:ext cx="8382000" cy="2400657"/>
          </a:xfrm>
          <a:prstGeom prst="rect">
            <a:avLst/>
          </a:prstGeom>
        </p:spPr>
        <p:txBody>
          <a:bodyPr wrap="square">
            <a:spAutoFit/>
          </a:bodyPr>
          <a:lstStyle/>
          <a:p>
            <a:pPr>
              <a:spcAft>
                <a:spcPts val="600"/>
              </a:spcAft>
            </a:pPr>
            <a:r>
              <a:rPr lang="en-US" sz="2800" b="1" dirty="0"/>
              <a:t>Pay </a:t>
            </a:r>
            <a:r>
              <a:rPr lang="en-US" sz="2800" b="1" i="1" dirty="0"/>
              <a:t>all</a:t>
            </a:r>
            <a:r>
              <a:rPr lang="en-US" sz="2800" b="1" dirty="0"/>
              <a:t> your bills on time each month.</a:t>
            </a:r>
          </a:p>
          <a:p>
            <a:pPr marL="457200" indent="-457200">
              <a:spcAft>
                <a:spcPts val="600"/>
              </a:spcAft>
              <a:buFont typeface="Arial" panose="020B0604020202020204" pitchFamily="34" charset="0"/>
              <a:buChar char="•"/>
            </a:pPr>
            <a:r>
              <a:rPr lang="en-US" sz="2800" dirty="0"/>
              <a:t>Payments 30 days or more late will be noted on your credit records.</a:t>
            </a:r>
          </a:p>
          <a:p>
            <a:pPr marL="457200" indent="-457200">
              <a:spcAft>
                <a:spcPts val="600"/>
              </a:spcAft>
              <a:buFont typeface="Arial" panose="020B0604020202020204" pitchFamily="34" charset="0"/>
              <a:buChar char="•"/>
            </a:pPr>
            <a:r>
              <a:rPr lang="en-US" sz="2800" dirty="0"/>
              <a:t>You will avoid expensive late fees if you pay your bills on time.</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 y="3124200"/>
            <a:ext cx="546538"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7412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2"/>
          <p:cNvSpPr/>
          <p:nvPr/>
        </p:nvSpPr>
        <p:spPr>
          <a:xfrm>
            <a:off x="203200" y="990600"/>
            <a:ext cx="9956800" cy="492443"/>
          </a:xfrm>
          <a:prstGeom prst="rect">
            <a:avLst/>
          </a:prstGeom>
        </p:spPr>
        <p:txBody>
          <a:bodyPr wrap="square">
            <a:spAutoFit/>
          </a:bodyPr>
          <a:lstStyle/>
          <a:p>
            <a:r>
              <a:rPr lang="en-US" sz="2600" b="1" dirty="0">
                <a:solidFill>
                  <a:srgbClr val="336600"/>
                </a:solidFill>
              </a:rPr>
              <a:t>Keys to Establishing and Maintaining Credit (and Saving Money) (cont.)</a:t>
            </a:r>
          </a:p>
        </p:txBody>
      </p:sp>
      <p:sp>
        <p:nvSpPr>
          <p:cNvPr id="4" name="Rectangle 3"/>
          <p:cNvSpPr/>
          <p:nvPr/>
        </p:nvSpPr>
        <p:spPr>
          <a:xfrm>
            <a:off x="1041400" y="1600200"/>
            <a:ext cx="8153400" cy="2400657"/>
          </a:xfrm>
          <a:prstGeom prst="rect">
            <a:avLst/>
          </a:prstGeom>
        </p:spPr>
        <p:txBody>
          <a:bodyPr wrap="square">
            <a:spAutoFit/>
          </a:bodyPr>
          <a:lstStyle/>
          <a:p>
            <a:pPr>
              <a:spcAft>
                <a:spcPts val="600"/>
              </a:spcAft>
            </a:pPr>
            <a:r>
              <a:rPr lang="en-US" sz="2800" b="1" dirty="0"/>
              <a:t>Pay all your bills in full each month.</a:t>
            </a:r>
          </a:p>
          <a:p>
            <a:pPr marL="457200" indent="-457200">
              <a:spcAft>
                <a:spcPts val="600"/>
              </a:spcAft>
              <a:buFont typeface="Arial" panose="020B0604020202020204" pitchFamily="34" charset="0"/>
              <a:buChar char="•"/>
            </a:pPr>
            <a:r>
              <a:rPr lang="en-US" sz="2800" dirty="0"/>
              <a:t>The less you owe, the better your credit history will look to potential creditors.</a:t>
            </a:r>
          </a:p>
          <a:p>
            <a:pPr marL="457200" indent="-457200">
              <a:spcAft>
                <a:spcPts val="600"/>
              </a:spcAft>
              <a:buFont typeface="Arial" panose="020B0604020202020204" pitchFamily="34" charset="0"/>
              <a:buChar char="•"/>
            </a:pPr>
            <a:r>
              <a:rPr lang="en-US" sz="2800" dirty="0"/>
              <a:t>You will avoid interest charges if you pay your bills in full each month.</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 y="1600200"/>
            <a:ext cx="546538"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117600" y="4076700"/>
            <a:ext cx="8382000" cy="3262432"/>
          </a:xfrm>
          <a:prstGeom prst="rect">
            <a:avLst/>
          </a:prstGeom>
        </p:spPr>
        <p:txBody>
          <a:bodyPr wrap="square">
            <a:spAutoFit/>
          </a:bodyPr>
          <a:lstStyle/>
          <a:p>
            <a:pPr>
              <a:spcAft>
                <a:spcPts val="600"/>
              </a:spcAft>
            </a:pPr>
            <a:r>
              <a:rPr lang="en-US" sz="2800" b="1" dirty="0"/>
              <a:t>Don’t open too many credit card accounts.</a:t>
            </a:r>
          </a:p>
          <a:p>
            <a:pPr marL="457200" indent="-457200">
              <a:spcAft>
                <a:spcPts val="600"/>
              </a:spcAft>
              <a:buFont typeface="Arial" panose="020B0604020202020204" pitchFamily="34" charset="0"/>
              <a:buChar char="•"/>
            </a:pPr>
            <a:r>
              <a:rPr lang="en-US" sz="2800" dirty="0"/>
              <a:t>Every credit card account you have appears on your credit report.</a:t>
            </a:r>
          </a:p>
          <a:p>
            <a:pPr marL="457200" indent="-457200">
              <a:spcAft>
                <a:spcPts val="600"/>
              </a:spcAft>
              <a:buFont typeface="Arial" panose="020B0604020202020204" pitchFamily="34" charset="0"/>
              <a:buChar char="•"/>
            </a:pPr>
            <a:r>
              <a:rPr lang="en-US" sz="2800" dirty="0"/>
              <a:t>Even if you don't use a credit account that appears on your credit report, creditors will consider how much you could potentially spend if you used all of your accounts.</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 y="4076700"/>
            <a:ext cx="546538"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9440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2"/>
          <p:cNvSpPr/>
          <p:nvPr/>
        </p:nvSpPr>
        <p:spPr>
          <a:xfrm>
            <a:off x="203200" y="990600"/>
            <a:ext cx="9956800" cy="492443"/>
          </a:xfrm>
          <a:prstGeom prst="rect">
            <a:avLst/>
          </a:prstGeom>
        </p:spPr>
        <p:txBody>
          <a:bodyPr wrap="square">
            <a:spAutoFit/>
          </a:bodyPr>
          <a:lstStyle/>
          <a:p>
            <a:r>
              <a:rPr lang="en-US" sz="2600" b="1" dirty="0">
                <a:solidFill>
                  <a:srgbClr val="336600"/>
                </a:solidFill>
              </a:rPr>
              <a:t>Keys to Establishing and Maintaining Credit (and Saving Money) (cont.)</a:t>
            </a:r>
          </a:p>
        </p:txBody>
      </p:sp>
      <p:sp>
        <p:nvSpPr>
          <p:cNvPr id="4" name="Rectangle 3"/>
          <p:cNvSpPr/>
          <p:nvPr/>
        </p:nvSpPr>
        <p:spPr>
          <a:xfrm>
            <a:off x="1041400" y="1600200"/>
            <a:ext cx="8153400" cy="4555093"/>
          </a:xfrm>
          <a:prstGeom prst="rect">
            <a:avLst/>
          </a:prstGeom>
        </p:spPr>
        <p:txBody>
          <a:bodyPr wrap="square">
            <a:spAutoFit/>
          </a:bodyPr>
          <a:lstStyle/>
          <a:p>
            <a:pPr>
              <a:spcAft>
                <a:spcPts val="600"/>
              </a:spcAft>
            </a:pPr>
            <a:r>
              <a:rPr lang="en-US" sz="2800" b="1" dirty="0"/>
              <a:t>Monitor your credit card usage.</a:t>
            </a:r>
          </a:p>
          <a:p>
            <a:pPr marL="457200" indent="-457200">
              <a:spcAft>
                <a:spcPts val="600"/>
              </a:spcAft>
              <a:buFont typeface="Arial" panose="020B0604020202020204" pitchFamily="34" charset="0"/>
              <a:buChar char="•"/>
            </a:pPr>
            <a:r>
              <a:rPr lang="en-US" sz="2800" dirty="0"/>
              <a:t>Check you monthly credit card statements to make sure that you have not been charged for something you did not purchase. If you have, call the credit card company immediately. Your credit card—or at least your account number—may have been stolen.</a:t>
            </a:r>
          </a:p>
          <a:p>
            <a:pPr marL="457200" indent="-457200">
              <a:spcAft>
                <a:spcPts val="600"/>
              </a:spcAft>
              <a:buFont typeface="Arial" panose="020B0604020202020204" pitchFamily="34" charset="0"/>
              <a:buChar char="•"/>
            </a:pPr>
            <a:r>
              <a:rPr lang="en-US" sz="2800" dirty="0"/>
              <a:t>Evaluate the interest you are charged each month (if you do not pay your credit cards in full each month) and create a plan so you can pay down your debt and then pay off your cards in full each month.</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 y="1600200"/>
            <a:ext cx="546538"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541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2"/>
          <p:cNvSpPr/>
          <p:nvPr/>
        </p:nvSpPr>
        <p:spPr>
          <a:xfrm>
            <a:off x="203200" y="990600"/>
            <a:ext cx="9956800" cy="492443"/>
          </a:xfrm>
          <a:prstGeom prst="rect">
            <a:avLst/>
          </a:prstGeom>
        </p:spPr>
        <p:txBody>
          <a:bodyPr wrap="square">
            <a:spAutoFit/>
          </a:bodyPr>
          <a:lstStyle/>
          <a:p>
            <a:r>
              <a:rPr lang="en-US" sz="2600" b="1" dirty="0">
                <a:solidFill>
                  <a:srgbClr val="336600"/>
                </a:solidFill>
              </a:rPr>
              <a:t>Keys to Establishing and Maintaining Credit (and Saving Money) (cont.)</a:t>
            </a:r>
          </a:p>
        </p:txBody>
      </p:sp>
      <p:sp>
        <p:nvSpPr>
          <p:cNvPr id="4" name="Rectangle 3"/>
          <p:cNvSpPr/>
          <p:nvPr/>
        </p:nvSpPr>
        <p:spPr>
          <a:xfrm>
            <a:off x="1041400" y="1600200"/>
            <a:ext cx="7467600" cy="2831544"/>
          </a:xfrm>
          <a:prstGeom prst="rect">
            <a:avLst/>
          </a:prstGeom>
        </p:spPr>
        <p:txBody>
          <a:bodyPr wrap="square">
            <a:spAutoFit/>
          </a:bodyPr>
          <a:lstStyle/>
          <a:p>
            <a:pPr>
              <a:spcAft>
                <a:spcPts val="600"/>
              </a:spcAft>
            </a:pPr>
            <a:r>
              <a:rPr lang="en-US" sz="2800" b="1" dirty="0"/>
              <a:t>Check you credit reports each year.</a:t>
            </a:r>
          </a:p>
          <a:p>
            <a:pPr marL="457200" indent="-457200">
              <a:spcAft>
                <a:spcPts val="600"/>
              </a:spcAft>
              <a:buFont typeface="Arial" panose="020B0604020202020204" pitchFamily="34" charset="0"/>
              <a:buChar char="•"/>
            </a:pPr>
            <a:r>
              <a:rPr lang="en-US" sz="2800" dirty="0"/>
              <a:t>Request a free copy of your credit report from each of the three credit bureaus annually.</a:t>
            </a:r>
          </a:p>
          <a:p>
            <a:pPr marL="457200" indent="-457200">
              <a:spcAft>
                <a:spcPts val="600"/>
              </a:spcAft>
              <a:buFont typeface="Arial" panose="020B0604020202020204" pitchFamily="34" charset="0"/>
              <a:buChar char="•"/>
            </a:pPr>
            <a:r>
              <a:rPr lang="en-US" sz="2800" dirty="0"/>
              <a:t>Clear up any inaccuracies on your credit reports.</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 y="1600200"/>
            <a:ext cx="546538"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227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3200" y="990600"/>
            <a:ext cx="9956800" cy="492443"/>
          </a:xfrm>
          <a:prstGeom prst="rect">
            <a:avLst/>
          </a:prstGeom>
        </p:spPr>
        <p:txBody>
          <a:bodyPr wrap="square">
            <a:spAutoFit/>
          </a:bodyPr>
          <a:lstStyle/>
          <a:p>
            <a:r>
              <a:rPr lang="en-US" sz="2600" b="1" dirty="0">
                <a:solidFill>
                  <a:srgbClr val="336600"/>
                </a:solidFill>
              </a:rPr>
              <a:t>Keys to Establishing and Maintaining Credit (and Saving Money) (cont.)</a:t>
            </a:r>
          </a:p>
        </p:txBody>
      </p:sp>
      <p:sp>
        <p:nvSpPr>
          <p:cNvPr id="4" name="Rectangle 3"/>
          <p:cNvSpPr/>
          <p:nvPr/>
        </p:nvSpPr>
        <p:spPr>
          <a:xfrm>
            <a:off x="1041400" y="1600200"/>
            <a:ext cx="8153400" cy="4939814"/>
          </a:xfrm>
          <a:prstGeom prst="rect">
            <a:avLst/>
          </a:prstGeom>
        </p:spPr>
        <p:txBody>
          <a:bodyPr wrap="square">
            <a:spAutoFit/>
          </a:bodyPr>
          <a:lstStyle/>
          <a:p>
            <a:pPr>
              <a:spcAft>
                <a:spcPts val="600"/>
              </a:spcAft>
            </a:pPr>
            <a:r>
              <a:rPr lang="en-US" sz="2800" b="1" dirty="0"/>
              <a:t>A good credit report is key to a good credit score.</a:t>
            </a:r>
          </a:p>
          <a:p>
            <a:pPr>
              <a:spcAft>
                <a:spcPts val="600"/>
              </a:spcAft>
            </a:pPr>
            <a:endParaRPr lang="en-US" sz="2800" b="1" dirty="0"/>
          </a:p>
          <a:p>
            <a:pPr>
              <a:spcAft>
                <a:spcPts val="600"/>
              </a:spcAft>
            </a:pPr>
            <a:r>
              <a:rPr lang="en-US" sz="2800" b="1" dirty="0"/>
              <a:t>Understand what a good credit score means for you.</a:t>
            </a:r>
          </a:p>
          <a:p>
            <a:pPr marL="914400" lvl="1" indent="-457200">
              <a:spcAft>
                <a:spcPts val="600"/>
              </a:spcAft>
              <a:buFont typeface="Arial" panose="020B0604020202020204" pitchFamily="34" charset="0"/>
              <a:buChar char="•"/>
            </a:pPr>
            <a:r>
              <a:rPr lang="en-US" sz="2800" dirty="0"/>
              <a:t>You will qualify for lower interest rates when purchasing large items such as a car or a house.</a:t>
            </a:r>
          </a:p>
          <a:p>
            <a:pPr marL="914400" lvl="1" indent="-457200">
              <a:spcAft>
                <a:spcPts val="600"/>
              </a:spcAft>
              <a:buFont typeface="Arial" panose="020B0604020202020204" pitchFamily="34" charset="0"/>
              <a:buChar char="•"/>
            </a:pPr>
            <a:r>
              <a:rPr lang="en-US" sz="2800" dirty="0"/>
              <a:t>You will have lower insurance rates.</a:t>
            </a:r>
          </a:p>
          <a:p>
            <a:pPr>
              <a:spcAft>
                <a:spcPts val="600"/>
              </a:spcAft>
            </a:pPr>
            <a:endParaRPr lang="en-US" sz="2800" dirty="0"/>
          </a:p>
          <a:p>
            <a:pPr>
              <a:spcAft>
                <a:spcPts val="600"/>
              </a:spcAft>
            </a:pPr>
            <a:r>
              <a:rPr lang="en-US" sz="2800" i="1" dirty="0"/>
              <a:t>A good credit score is important because it might help you get a job and rent an apartment.</a:t>
            </a:r>
          </a:p>
          <a:p>
            <a:pPr marL="914400" lvl="1" indent="-457200">
              <a:spcAft>
                <a:spcPts val="600"/>
              </a:spcAft>
              <a:buFont typeface="Arial" panose="020B0604020202020204" pitchFamily="34" charset="0"/>
              <a:buChar char="•"/>
            </a:pPr>
            <a:endParaRPr lang="en-US" sz="28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 y="1600200"/>
            <a:ext cx="546538"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a:extLst>
              <a:ext uri="{FF2B5EF4-FFF2-40B4-BE49-F238E27FC236}">
                <a16:creationId xmlns:a16="http://schemas.microsoft.com/office/drawing/2014/main" id="{39E0DFE3-D1A8-45BF-93F8-FDB0A1F659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662" y="2628900"/>
            <a:ext cx="546538"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726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2"/>
          <p:cNvSpPr/>
          <p:nvPr/>
        </p:nvSpPr>
        <p:spPr>
          <a:xfrm>
            <a:off x="508000" y="990600"/>
            <a:ext cx="9956800" cy="523220"/>
          </a:xfrm>
          <a:prstGeom prst="rect">
            <a:avLst/>
          </a:prstGeom>
        </p:spPr>
        <p:txBody>
          <a:bodyPr wrap="square">
            <a:spAutoFit/>
          </a:bodyPr>
          <a:lstStyle/>
          <a:p>
            <a:r>
              <a:rPr lang="en-US" sz="2800" b="1" dirty="0">
                <a:solidFill>
                  <a:srgbClr val="336600"/>
                </a:solidFill>
              </a:rPr>
              <a:t>Review</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371" y="1600200"/>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3" y="2205969"/>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142999" y="1617643"/>
            <a:ext cx="2760692" cy="523220"/>
          </a:xfrm>
          <a:prstGeom prst="rect">
            <a:avLst/>
          </a:prstGeom>
          <a:noFill/>
        </p:spPr>
        <p:txBody>
          <a:bodyPr wrap="none" rtlCol="0">
            <a:spAutoFit/>
          </a:bodyPr>
          <a:lstStyle/>
          <a:p>
            <a:r>
              <a:rPr lang="en-US" sz="2800" b="1" dirty="0"/>
              <a:t>What is credit?</a:t>
            </a:r>
          </a:p>
        </p:txBody>
      </p:sp>
      <p:sp>
        <p:nvSpPr>
          <p:cNvPr id="5" name="TextBox 4"/>
          <p:cNvSpPr txBox="1"/>
          <p:nvPr/>
        </p:nvSpPr>
        <p:spPr>
          <a:xfrm>
            <a:off x="1155699" y="2209800"/>
            <a:ext cx="8153400" cy="954107"/>
          </a:xfrm>
          <a:prstGeom prst="rect">
            <a:avLst/>
          </a:prstGeom>
          <a:noFill/>
        </p:spPr>
        <p:txBody>
          <a:bodyPr wrap="square" rtlCol="0">
            <a:spAutoFit/>
          </a:bodyPr>
          <a:lstStyle/>
          <a:p>
            <a:r>
              <a:rPr lang="en-US" sz="2800" dirty="0"/>
              <a:t>Credit is the granting of money or something else of value in exchange for a promise of future repayment.</a:t>
            </a:r>
          </a:p>
        </p:txBody>
      </p:sp>
      <p:sp>
        <p:nvSpPr>
          <p:cNvPr id="7" name="Rectangle 6"/>
          <p:cNvSpPr/>
          <p:nvPr/>
        </p:nvSpPr>
        <p:spPr>
          <a:xfrm>
            <a:off x="1177924" y="3667780"/>
            <a:ext cx="7407276" cy="523220"/>
          </a:xfrm>
          <a:prstGeom prst="rect">
            <a:avLst/>
          </a:prstGeom>
        </p:spPr>
        <p:txBody>
          <a:bodyPr wrap="square">
            <a:spAutoFit/>
          </a:bodyPr>
          <a:lstStyle/>
          <a:p>
            <a:r>
              <a:rPr lang="en-US" sz="2800" b="1" dirty="0"/>
              <a:t>Who are creditors? </a:t>
            </a:r>
          </a:p>
        </p:txBody>
      </p:sp>
      <p:sp>
        <p:nvSpPr>
          <p:cNvPr id="8" name="Rectangle 7"/>
          <p:cNvSpPr/>
          <p:nvPr/>
        </p:nvSpPr>
        <p:spPr>
          <a:xfrm>
            <a:off x="1193800" y="4306431"/>
            <a:ext cx="8039099" cy="954107"/>
          </a:xfrm>
          <a:prstGeom prst="rect">
            <a:avLst/>
          </a:prstGeom>
        </p:spPr>
        <p:txBody>
          <a:bodyPr wrap="square">
            <a:spAutoFit/>
          </a:bodyPr>
          <a:lstStyle/>
          <a:p>
            <a:r>
              <a:rPr lang="en-US" sz="2800" dirty="0"/>
              <a:t>Creditors are people, financial institutions, or businesses that lend money.</a:t>
            </a: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3" y="3657600"/>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775" y="4263369"/>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529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8000" y="990600"/>
            <a:ext cx="9956800" cy="523220"/>
          </a:xfrm>
          <a:prstGeom prst="rect">
            <a:avLst/>
          </a:prstGeom>
        </p:spPr>
        <p:txBody>
          <a:bodyPr wrap="square">
            <a:spAutoFit/>
          </a:bodyPr>
          <a:lstStyle/>
          <a:p>
            <a:r>
              <a:rPr lang="en-US" sz="2800" b="1" dirty="0">
                <a:solidFill>
                  <a:srgbClr val="336600"/>
                </a:solidFill>
              </a:rPr>
              <a:t>Review</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371" y="1600200"/>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3" y="2205969"/>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142999" y="1617643"/>
            <a:ext cx="2711127" cy="523220"/>
          </a:xfrm>
          <a:prstGeom prst="rect">
            <a:avLst/>
          </a:prstGeom>
          <a:noFill/>
        </p:spPr>
        <p:txBody>
          <a:bodyPr wrap="none" rtlCol="0">
            <a:spAutoFit/>
          </a:bodyPr>
          <a:lstStyle/>
          <a:p>
            <a:r>
              <a:rPr lang="en-US" sz="2800" b="1" dirty="0"/>
              <a:t>What is interest?</a:t>
            </a:r>
          </a:p>
        </p:txBody>
      </p:sp>
      <p:sp>
        <p:nvSpPr>
          <p:cNvPr id="5" name="TextBox 4"/>
          <p:cNvSpPr txBox="1"/>
          <p:nvPr/>
        </p:nvSpPr>
        <p:spPr>
          <a:xfrm>
            <a:off x="1155699" y="2209800"/>
            <a:ext cx="8153400" cy="523220"/>
          </a:xfrm>
          <a:prstGeom prst="rect">
            <a:avLst/>
          </a:prstGeom>
          <a:noFill/>
        </p:spPr>
        <p:txBody>
          <a:bodyPr wrap="square" rtlCol="0">
            <a:spAutoFit/>
          </a:bodyPr>
          <a:lstStyle/>
          <a:p>
            <a:r>
              <a:rPr lang="en-US" sz="2800" dirty="0"/>
              <a:t>Interest is the price of using someone else’s money.</a:t>
            </a:r>
          </a:p>
        </p:txBody>
      </p:sp>
      <p:sp>
        <p:nvSpPr>
          <p:cNvPr id="7" name="Rectangle 6"/>
          <p:cNvSpPr/>
          <p:nvPr/>
        </p:nvSpPr>
        <p:spPr>
          <a:xfrm>
            <a:off x="1177924" y="3667780"/>
            <a:ext cx="7407276" cy="523220"/>
          </a:xfrm>
          <a:prstGeom prst="rect">
            <a:avLst/>
          </a:prstGeom>
        </p:spPr>
        <p:txBody>
          <a:bodyPr wrap="square">
            <a:spAutoFit/>
          </a:bodyPr>
          <a:lstStyle/>
          <a:p>
            <a:r>
              <a:rPr lang="en-US" sz="2800" b="1" dirty="0"/>
              <a:t>What is an interest rate? </a:t>
            </a:r>
          </a:p>
        </p:txBody>
      </p:sp>
      <p:sp>
        <p:nvSpPr>
          <p:cNvPr id="8" name="Rectangle 7"/>
          <p:cNvSpPr/>
          <p:nvPr/>
        </p:nvSpPr>
        <p:spPr>
          <a:xfrm>
            <a:off x="1193800" y="4306431"/>
            <a:ext cx="8039099" cy="1384995"/>
          </a:xfrm>
          <a:prstGeom prst="rect">
            <a:avLst/>
          </a:prstGeom>
        </p:spPr>
        <p:txBody>
          <a:bodyPr wrap="square">
            <a:spAutoFit/>
          </a:bodyPr>
          <a:lstStyle/>
          <a:p>
            <a:r>
              <a:rPr lang="en-US" sz="2800" dirty="0"/>
              <a:t>An interest rate is the percentage of the amount of a loan that is charged for a loan. </a:t>
            </a:r>
            <a:endParaRPr lang="en-US" b="1" dirty="0"/>
          </a:p>
          <a:p>
            <a:endParaRPr lang="en-US" sz="2800" dirty="0"/>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3" y="3657600"/>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775" y="4263369"/>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763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2"/>
          <p:cNvSpPr/>
          <p:nvPr/>
        </p:nvSpPr>
        <p:spPr>
          <a:xfrm>
            <a:off x="508000" y="990600"/>
            <a:ext cx="9956800" cy="523220"/>
          </a:xfrm>
          <a:prstGeom prst="rect">
            <a:avLst/>
          </a:prstGeom>
        </p:spPr>
        <p:txBody>
          <a:bodyPr wrap="square">
            <a:spAutoFit/>
          </a:bodyPr>
          <a:lstStyle/>
          <a:p>
            <a:r>
              <a:rPr lang="en-US" sz="2800" b="1" dirty="0">
                <a:solidFill>
                  <a:srgbClr val="336600"/>
                </a:solidFill>
              </a:rPr>
              <a:t>Review</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371" y="1600200"/>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3" y="2205969"/>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142999" y="1617643"/>
            <a:ext cx="8795998" cy="523220"/>
          </a:xfrm>
          <a:prstGeom prst="rect">
            <a:avLst/>
          </a:prstGeom>
          <a:noFill/>
        </p:spPr>
        <p:txBody>
          <a:bodyPr wrap="none" rtlCol="0">
            <a:spAutoFit/>
          </a:bodyPr>
          <a:lstStyle/>
          <a:p>
            <a:r>
              <a:rPr lang="en-US" sz="2800" b="1" dirty="0"/>
              <a:t>What are some of the advantages of using credit? </a:t>
            </a:r>
          </a:p>
        </p:txBody>
      </p:sp>
      <p:sp>
        <p:nvSpPr>
          <p:cNvPr id="5" name="TextBox 4"/>
          <p:cNvSpPr txBox="1"/>
          <p:nvPr/>
        </p:nvSpPr>
        <p:spPr>
          <a:xfrm>
            <a:off x="1155699" y="2187574"/>
            <a:ext cx="8153400" cy="4401205"/>
          </a:xfrm>
          <a:prstGeom prst="rect">
            <a:avLst/>
          </a:prstGeom>
          <a:noFill/>
        </p:spPr>
        <p:txBody>
          <a:bodyPr wrap="square" rtlCol="0">
            <a:spAutoFit/>
          </a:bodyPr>
          <a:lstStyle/>
          <a:p>
            <a:r>
              <a:rPr lang="en-US" sz="2800" dirty="0"/>
              <a:t>Examples include the following:</a:t>
            </a:r>
          </a:p>
          <a:p>
            <a:pPr marL="457200" indent="-457200">
              <a:buFont typeface="Arial" panose="020B0604020202020204" pitchFamily="34" charset="0"/>
              <a:buChar char="•"/>
            </a:pPr>
            <a:r>
              <a:rPr lang="en-US" sz="2800" dirty="0"/>
              <a:t>Convenience</a:t>
            </a:r>
          </a:p>
          <a:p>
            <a:pPr marL="457200" indent="-457200">
              <a:buFont typeface="Arial" panose="020B0604020202020204" pitchFamily="34" charset="0"/>
              <a:buChar char="•"/>
            </a:pPr>
            <a:r>
              <a:rPr lang="en-US" sz="2800" dirty="0"/>
              <a:t>Buying and using things now while paying for them later</a:t>
            </a:r>
          </a:p>
          <a:p>
            <a:pPr marL="457200" indent="-457200">
              <a:buFont typeface="Arial" panose="020B0604020202020204" pitchFamily="34" charset="0"/>
              <a:buChar char="•"/>
            </a:pPr>
            <a:r>
              <a:rPr lang="en-US" sz="2800" dirty="0"/>
              <a:t>Buying more expensive items you couldn’t afford to pay for all at once (e.g., a car or house)</a:t>
            </a:r>
          </a:p>
          <a:p>
            <a:pPr marL="457200" indent="-457200">
              <a:buFont typeface="Arial" panose="020B0604020202020204" pitchFamily="34" charset="0"/>
              <a:buChar char="•"/>
            </a:pPr>
            <a:r>
              <a:rPr lang="en-US" sz="2800" dirty="0"/>
              <a:t>Not having to carry cash</a:t>
            </a:r>
          </a:p>
          <a:p>
            <a:pPr marL="457200" indent="-457200">
              <a:buFont typeface="Arial" panose="020B0604020202020204" pitchFamily="34" charset="0"/>
              <a:buChar char="•"/>
            </a:pPr>
            <a:r>
              <a:rPr lang="en-US" sz="2800" dirty="0"/>
              <a:t>Being able to pay for things in an emergency</a:t>
            </a:r>
          </a:p>
          <a:p>
            <a:pPr marL="457200" indent="-457200">
              <a:buFont typeface="Arial" panose="020B0604020202020204" pitchFamily="34" charset="0"/>
              <a:buChar char="•"/>
            </a:pPr>
            <a:r>
              <a:rPr lang="en-US" sz="2800" dirty="0"/>
              <a:t>Having expenditures tracked</a:t>
            </a:r>
          </a:p>
          <a:p>
            <a:pPr marL="457200" indent="-457200">
              <a:buFont typeface="Arial" panose="020B0604020202020204" pitchFamily="34" charset="0"/>
              <a:buChar char="•"/>
            </a:pPr>
            <a:r>
              <a:rPr lang="en-US" sz="2800" dirty="0"/>
              <a:t>Possibly receiving perks (e.g., cash back)</a:t>
            </a:r>
          </a:p>
        </p:txBody>
      </p:sp>
    </p:spTree>
    <p:extLst>
      <p:ext uri="{BB962C8B-B14F-4D97-AF65-F5344CB8AC3E}">
        <p14:creationId xmlns:p14="http://schemas.microsoft.com/office/powerpoint/2010/main" val="3829344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500"/>
                                        <p:tgtEl>
                                          <p:spTgt spid="5">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fade">
                                      <p:cBhvr>
                                        <p:cTn id="28"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2"/>
          <p:cNvSpPr/>
          <p:nvPr/>
        </p:nvSpPr>
        <p:spPr>
          <a:xfrm>
            <a:off x="508000" y="990600"/>
            <a:ext cx="9956800" cy="523220"/>
          </a:xfrm>
          <a:prstGeom prst="rect">
            <a:avLst/>
          </a:prstGeom>
        </p:spPr>
        <p:txBody>
          <a:bodyPr wrap="square">
            <a:spAutoFit/>
          </a:bodyPr>
          <a:lstStyle/>
          <a:p>
            <a:r>
              <a:rPr lang="en-US" sz="2800" b="1" dirty="0">
                <a:solidFill>
                  <a:srgbClr val="336600"/>
                </a:solidFill>
              </a:rPr>
              <a:t>Review</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371" y="1600200"/>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3" y="2438400"/>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142999" y="1617643"/>
            <a:ext cx="7975601" cy="954107"/>
          </a:xfrm>
          <a:prstGeom prst="rect">
            <a:avLst/>
          </a:prstGeom>
          <a:noFill/>
        </p:spPr>
        <p:txBody>
          <a:bodyPr wrap="square" rtlCol="0">
            <a:spAutoFit/>
          </a:bodyPr>
          <a:lstStyle/>
          <a:p>
            <a:r>
              <a:rPr lang="en-US" sz="2800" b="1" dirty="0"/>
              <a:t>What are some of the disadvantages of using credit?</a:t>
            </a:r>
          </a:p>
        </p:txBody>
      </p:sp>
      <p:sp>
        <p:nvSpPr>
          <p:cNvPr id="5" name="TextBox 4"/>
          <p:cNvSpPr txBox="1"/>
          <p:nvPr/>
        </p:nvSpPr>
        <p:spPr>
          <a:xfrm>
            <a:off x="1174749" y="2457888"/>
            <a:ext cx="8153400" cy="3108543"/>
          </a:xfrm>
          <a:prstGeom prst="rect">
            <a:avLst/>
          </a:prstGeom>
          <a:noFill/>
        </p:spPr>
        <p:txBody>
          <a:bodyPr wrap="square" rtlCol="0">
            <a:spAutoFit/>
          </a:bodyPr>
          <a:lstStyle/>
          <a:p>
            <a:r>
              <a:rPr lang="en-US" sz="2800" dirty="0"/>
              <a:t>Examples include the following:</a:t>
            </a:r>
          </a:p>
          <a:p>
            <a:pPr marL="457200" indent="-457200">
              <a:buFont typeface="Arial" panose="020B0604020202020204" pitchFamily="34" charset="0"/>
              <a:buChar char="•"/>
            </a:pPr>
            <a:r>
              <a:rPr lang="en-US" sz="2800" dirty="0"/>
              <a:t>Spending money you don’t have</a:t>
            </a:r>
          </a:p>
          <a:p>
            <a:pPr marL="457200" indent="-457200">
              <a:buFont typeface="Arial" panose="020B0604020202020204" pitchFamily="34" charset="0"/>
              <a:buChar char="•"/>
            </a:pPr>
            <a:r>
              <a:rPr lang="en-US" sz="2800" dirty="0"/>
              <a:t>Buying more than you can afford</a:t>
            </a:r>
          </a:p>
          <a:p>
            <a:pPr marL="457200" indent="-457200">
              <a:buFont typeface="Arial" panose="020B0604020202020204" pitchFamily="34" charset="0"/>
              <a:buChar char="•"/>
            </a:pPr>
            <a:r>
              <a:rPr lang="en-US" sz="2800" dirty="0"/>
              <a:t>Paying more than you would if you paid cash</a:t>
            </a:r>
          </a:p>
          <a:p>
            <a:pPr marL="457200" indent="-457200">
              <a:buFont typeface="Arial" panose="020B0604020202020204" pitchFamily="34" charset="0"/>
              <a:buChar char="•"/>
            </a:pPr>
            <a:r>
              <a:rPr lang="en-US" sz="2800" dirty="0"/>
              <a:t>Having a greater likelihood of identify theft</a:t>
            </a:r>
          </a:p>
          <a:p>
            <a:pPr marL="457200" indent="-457200">
              <a:buFont typeface="Arial" panose="020B0604020202020204" pitchFamily="34" charset="0"/>
              <a:buChar char="•"/>
            </a:pPr>
            <a:r>
              <a:rPr lang="en-US" sz="2800" dirty="0"/>
              <a:t>If you use credit poorly, the inability to get credit in the future or the loss of opportunities</a:t>
            </a:r>
          </a:p>
        </p:txBody>
      </p:sp>
    </p:spTree>
    <p:extLst>
      <p:ext uri="{BB962C8B-B14F-4D97-AF65-F5344CB8AC3E}">
        <p14:creationId xmlns:p14="http://schemas.microsoft.com/office/powerpoint/2010/main" val="106398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2"/>
          <p:cNvSpPr/>
          <p:nvPr/>
        </p:nvSpPr>
        <p:spPr>
          <a:xfrm>
            <a:off x="508000" y="990600"/>
            <a:ext cx="9956800" cy="523220"/>
          </a:xfrm>
          <a:prstGeom prst="rect">
            <a:avLst/>
          </a:prstGeom>
        </p:spPr>
        <p:txBody>
          <a:bodyPr wrap="square">
            <a:spAutoFit/>
          </a:bodyPr>
          <a:lstStyle/>
          <a:p>
            <a:r>
              <a:rPr lang="en-US" sz="2800" b="1" dirty="0">
                <a:solidFill>
                  <a:srgbClr val="336600"/>
                </a:solidFill>
              </a:rPr>
              <a:t>Review</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371" y="1600200"/>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3" y="2573574"/>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142999" y="1617643"/>
            <a:ext cx="8432801" cy="954107"/>
          </a:xfrm>
          <a:prstGeom prst="rect">
            <a:avLst/>
          </a:prstGeom>
          <a:noFill/>
        </p:spPr>
        <p:txBody>
          <a:bodyPr wrap="square" rtlCol="0">
            <a:spAutoFit/>
          </a:bodyPr>
          <a:lstStyle/>
          <a:p>
            <a:r>
              <a:rPr lang="en-US" sz="2800" b="1" dirty="0"/>
              <a:t>Why is it best to pay your credit card balance in full each month? </a:t>
            </a:r>
          </a:p>
        </p:txBody>
      </p:sp>
      <p:sp>
        <p:nvSpPr>
          <p:cNvPr id="5" name="TextBox 4"/>
          <p:cNvSpPr txBox="1"/>
          <p:nvPr/>
        </p:nvSpPr>
        <p:spPr>
          <a:xfrm>
            <a:off x="1155699" y="2577405"/>
            <a:ext cx="8153400" cy="1384995"/>
          </a:xfrm>
          <a:prstGeom prst="rect">
            <a:avLst/>
          </a:prstGeom>
          <a:noFill/>
        </p:spPr>
        <p:txBody>
          <a:bodyPr wrap="square" rtlCol="0">
            <a:spAutoFit/>
          </a:bodyPr>
          <a:lstStyle/>
          <a:p>
            <a:r>
              <a:rPr lang="en-US" sz="2800" dirty="0"/>
              <a:t>The less you owe, the better your credit history will look to potential creditors. You will avoid paying large amounts of interest.</a:t>
            </a:r>
          </a:p>
        </p:txBody>
      </p:sp>
      <p:sp>
        <p:nvSpPr>
          <p:cNvPr id="7" name="Rectangle 6"/>
          <p:cNvSpPr/>
          <p:nvPr/>
        </p:nvSpPr>
        <p:spPr>
          <a:xfrm>
            <a:off x="1177924" y="4114800"/>
            <a:ext cx="7407276" cy="954107"/>
          </a:xfrm>
          <a:prstGeom prst="rect">
            <a:avLst/>
          </a:prstGeom>
        </p:spPr>
        <p:txBody>
          <a:bodyPr wrap="square">
            <a:spAutoFit/>
          </a:bodyPr>
          <a:lstStyle/>
          <a:p>
            <a:r>
              <a:rPr lang="en-US" sz="2800" b="1" dirty="0"/>
              <a:t>If you can’t pay the entire balance each month, what should you do?</a:t>
            </a:r>
          </a:p>
        </p:txBody>
      </p:sp>
      <p:sp>
        <p:nvSpPr>
          <p:cNvPr id="8" name="Rectangle 7"/>
          <p:cNvSpPr/>
          <p:nvPr/>
        </p:nvSpPr>
        <p:spPr>
          <a:xfrm>
            <a:off x="1193800" y="5072262"/>
            <a:ext cx="8039099" cy="954107"/>
          </a:xfrm>
          <a:prstGeom prst="rect">
            <a:avLst/>
          </a:prstGeom>
        </p:spPr>
        <p:txBody>
          <a:bodyPr wrap="square">
            <a:spAutoFit/>
          </a:bodyPr>
          <a:lstStyle/>
          <a:p>
            <a:r>
              <a:rPr lang="en-US" sz="2800" dirty="0"/>
              <a:t>You should make the largest payment possible to avoid larger interest payments.</a:t>
            </a: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3" y="4114800"/>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775" y="5029200"/>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3575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Box 2"/>
          <p:cNvSpPr txBox="1"/>
          <p:nvPr/>
        </p:nvSpPr>
        <p:spPr>
          <a:xfrm>
            <a:off x="584200" y="914400"/>
            <a:ext cx="2323072" cy="954107"/>
          </a:xfrm>
          <a:prstGeom prst="rect">
            <a:avLst/>
          </a:prstGeom>
          <a:noFill/>
        </p:spPr>
        <p:txBody>
          <a:bodyPr wrap="none" rtlCol="0">
            <a:spAutoFit/>
          </a:bodyPr>
          <a:lstStyle/>
          <a:p>
            <a:r>
              <a:rPr lang="en-US" sz="2800" b="1" dirty="0">
                <a:solidFill>
                  <a:srgbClr val="336600"/>
                </a:solidFill>
              </a:rPr>
              <a:t>Credit Costs</a:t>
            </a:r>
          </a:p>
          <a:p>
            <a:endParaRPr lang="en-US" sz="2800" dirty="0">
              <a:solidFill>
                <a:srgbClr val="006600"/>
              </a:solidFill>
            </a:endParaRPr>
          </a:p>
        </p:txBody>
      </p:sp>
      <p:sp>
        <p:nvSpPr>
          <p:cNvPr id="4" name="TextBox 3"/>
          <p:cNvSpPr txBox="1"/>
          <p:nvPr/>
        </p:nvSpPr>
        <p:spPr>
          <a:xfrm>
            <a:off x="606425" y="1621334"/>
            <a:ext cx="8816975" cy="5693866"/>
          </a:xfrm>
          <a:prstGeom prst="rect">
            <a:avLst/>
          </a:prstGeom>
          <a:noFill/>
        </p:spPr>
        <p:txBody>
          <a:bodyPr wrap="square" rtlCol="0">
            <a:spAutoFit/>
          </a:bodyPr>
          <a:lstStyle/>
          <a:p>
            <a:r>
              <a:rPr lang="en-US" sz="2800" dirty="0"/>
              <a:t>Katarina </a:t>
            </a:r>
            <a:r>
              <a:rPr lang="en-US" sz="2800" dirty="0" err="1"/>
              <a:t>Smavern</a:t>
            </a:r>
            <a:r>
              <a:rPr lang="en-US" sz="2800" dirty="0"/>
              <a:t> is 18 and wants a new laptop that costs $500. She doesn’t have that much money saved. Her friend tells her, though, about a credit card promotion at a local electronics store. Katarina heads to the store and opens an account; she can buy the laptop and take it home with her that day. She is so excited that she doesn’t give much thought to the 21 percent interest rate. “I have a job now,” she thinks to herself, “So I’ll be able to pay this off in no time. The interest rate doesn’t really matter because the minimum monthly payment isn’t very much.” Katarina buys the laptop, takes it home, and pays only the minimum payment due each month.</a:t>
            </a:r>
          </a:p>
          <a:p>
            <a:endParaRPr lang="en-US" sz="2800" dirty="0"/>
          </a:p>
        </p:txBody>
      </p:sp>
    </p:spTree>
    <p:extLst>
      <p:ext uri="{BB962C8B-B14F-4D97-AF65-F5344CB8AC3E}">
        <p14:creationId xmlns:p14="http://schemas.microsoft.com/office/powerpoint/2010/main" val="1238469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2"/>
          <p:cNvSpPr/>
          <p:nvPr/>
        </p:nvSpPr>
        <p:spPr>
          <a:xfrm>
            <a:off x="508000" y="990600"/>
            <a:ext cx="9956800" cy="523220"/>
          </a:xfrm>
          <a:prstGeom prst="rect">
            <a:avLst/>
          </a:prstGeom>
        </p:spPr>
        <p:txBody>
          <a:bodyPr wrap="square">
            <a:spAutoFit/>
          </a:bodyPr>
          <a:lstStyle/>
          <a:p>
            <a:r>
              <a:rPr lang="en-US" sz="2800" b="1" dirty="0">
                <a:solidFill>
                  <a:srgbClr val="336600"/>
                </a:solidFill>
              </a:rPr>
              <a:t>Review</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371" y="1600200"/>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3" y="2205969"/>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142999" y="1617643"/>
            <a:ext cx="4458272" cy="523220"/>
          </a:xfrm>
          <a:prstGeom prst="rect">
            <a:avLst/>
          </a:prstGeom>
          <a:noFill/>
        </p:spPr>
        <p:txBody>
          <a:bodyPr wrap="none" rtlCol="0">
            <a:spAutoFit/>
          </a:bodyPr>
          <a:lstStyle/>
          <a:p>
            <a:r>
              <a:rPr lang="en-US" sz="2800" b="1" dirty="0"/>
              <a:t>What is a credit history? </a:t>
            </a:r>
          </a:p>
        </p:txBody>
      </p:sp>
      <p:sp>
        <p:nvSpPr>
          <p:cNvPr id="5" name="TextBox 4"/>
          <p:cNvSpPr txBox="1"/>
          <p:nvPr/>
        </p:nvSpPr>
        <p:spPr>
          <a:xfrm>
            <a:off x="1155699" y="2209800"/>
            <a:ext cx="8153400" cy="954107"/>
          </a:xfrm>
          <a:prstGeom prst="rect">
            <a:avLst/>
          </a:prstGeom>
          <a:noFill/>
        </p:spPr>
        <p:txBody>
          <a:bodyPr wrap="square" rtlCol="0">
            <a:spAutoFit/>
          </a:bodyPr>
          <a:lstStyle/>
          <a:p>
            <a:r>
              <a:rPr lang="en-US" sz="2800" dirty="0"/>
              <a:t>A credit history is a record of a person’s payment activity or behavior over a period of time.</a:t>
            </a:r>
          </a:p>
        </p:txBody>
      </p:sp>
      <p:sp>
        <p:nvSpPr>
          <p:cNvPr id="7" name="Rectangle 6"/>
          <p:cNvSpPr/>
          <p:nvPr/>
        </p:nvSpPr>
        <p:spPr>
          <a:xfrm>
            <a:off x="1177924" y="3276600"/>
            <a:ext cx="7407276" cy="954107"/>
          </a:xfrm>
          <a:prstGeom prst="rect">
            <a:avLst/>
          </a:prstGeom>
        </p:spPr>
        <p:txBody>
          <a:bodyPr wrap="square">
            <a:spAutoFit/>
          </a:bodyPr>
          <a:lstStyle/>
          <a:p>
            <a:r>
              <a:rPr lang="en-US" sz="2800" b="1" dirty="0"/>
              <a:t>Why is it important to establish and maintain a good credit history?</a:t>
            </a:r>
          </a:p>
        </p:txBody>
      </p:sp>
      <p:sp>
        <p:nvSpPr>
          <p:cNvPr id="8" name="Rectangle 7"/>
          <p:cNvSpPr/>
          <p:nvPr/>
        </p:nvSpPr>
        <p:spPr>
          <a:xfrm>
            <a:off x="1193800" y="4382631"/>
            <a:ext cx="8039099" cy="2246769"/>
          </a:xfrm>
          <a:prstGeom prst="rect">
            <a:avLst/>
          </a:prstGeom>
        </p:spPr>
        <p:txBody>
          <a:bodyPr wrap="square">
            <a:spAutoFit/>
          </a:bodyPr>
          <a:lstStyle/>
          <a:p>
            <a:r>
              <a:rPr lang="en-US" sz="2800" dirty="0"/>
              <a:t>Your credit history affects many aspects of your life. A poor credit history results in higher interest and difficulty obtaining credit in the future. It can also prevent you from renting an apartment or even getting a job.</a:t>
            </a: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3" y="3276600"/>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775" y="4339569"/>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7183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2"/>
          <p:cNvSpPr/>
          <p:nvPr/>
        </p:nvSpPr>
        <p:spPr>
          <a:xfrm>
            <a:off x="508000" y="990600"/>
            <a:ext cx="9956800" cy="523220"/>
          </a:xfrm>
          <a:prstGeom prst="rect">
            <a:avLst/>
          </a:prstGeom>
        </p:spPr>
        <p:txBody>
          <a:bodyPr wrap="square">
            <a:spAutoFit/>
          </a:bodyPr>
          <a:lstStyle/>
          <a:p>
            <a:r>
              <a:rPr lang="en-US" sz="2800" b="1" dirty="0">
                <a:solidFill>
                  <a:srgbClr val="336600"/>
                </a:solidFill>
              </a:rPr>
              <a:t>Review</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371" y="1600200"/>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3" y="2205969"/>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142999" y="1617643"/>
            <a:ext cx="4297971" cy="523220"/>
          </a:xfrm>
          <a:prstGeom prst="rect">
            <a:avLst/>
          </a:prstGeom>
          <a:noFill/>
        </p:spPr>
        <p:txBody>
          <a:bodyPr wrap="none" rtlCol="0">
            <a:spAutoFit/>
          </a:bodyPr>
          <a:lstStyle/>
          <a:p>
            <a:r>
              <a:rPr lang="en-US" sz="2800" b="1" dirty="0"/>
              <a:t>What is a credit report? </a:t>
            </a:r>
          </a:p>
        </p:txBody>
      </p:sp>
      <p:sp>
        <p:nvSpPr>
          <p:cNvPr id="5" name="TextBox 4"/>
          <p:cNvSpPr txBox="1"/>
          <p:nvPr/>
        </p:nvSpPr>
        <p:spPr>
          <a:xfrm>
            <a:off x="1155699" y="2209800"/>
            <a:ext cx="8153400" cy="954107"/>
          </a:xfrm>
          <a:prstGeom prst="rect">
            <a:avLst/>
          </a:prstGeom>
          <a:noFill/>
        </p:spPr>
        <p:txBody>
          <a:bodyPr wrap="square" rtlCol="0">
            <a:spAutoFit/>
          </a:bodyPr>
          <a:lstStyle/>
          <a:p>
            <a:r>
              <a:rPr lang="en-US" sz="2800" dirty="0"/>
              <a:t>A credit report is a loan and bill payment history kept by a credit bureau.</a:t>
            </a:r>
          </a:p>
        </p:txBody>
      </p:sp>
      <p:sp>
        <p:nvSpPr>
          <p:cNvPr id="7" name="Rectangle 6"/>
          <p:cNvSpPr/>
          <p:nvPr/>
        </p:nvSpPr>
        <p:spPr>
          <a:xfrm>
            <a:off x="1177924" y="3276600"/>
            <a:ext cx="7407276" cy="954107"/>
          </a:xfrm>
          <a:prstGeom prst="rect">
            <a:avLst/>
          </a:prstGeom>
        </p:spPr>
        <p:txBody>
          <a:bodyPr wrap="square">
            <a:spAutoFit/>
          </a:bodyPr>
          <a:lstStyle/>
          <a:p>
            <a:r>
              <a:rPr lang="en-US" sz="2800" b="1" dirty="0"/>
              <a:t>How are credit reports used by financial institutions and other potential creditors?</a:t>
            </a:r>
          </a:p>
        </p:txBody>
      </p:sp>
      <p:sp>
        <p:nvSpPr>
          <p:cNvPr id="8" name="Rectangle 7"/>
          <p:cNvSpPr/>
          <p:nvPr/>
        </p:nvSpPr>
        <p:spPr>
          <a:xfrm>
            <a:off x="1155701" y="4234062"/>
            <a:ext cx="8039099" cy="1384995"/>
          </a:xfrm>
          <a:prstGeom prst="rect">
            <a:avLst/>
          </a:prstGeom>
        </p:spPr>
        <p:txBody>
          <a:bodyPr wrap="square">
            <a:spAutoFit/>
          </a:bodyPr>
          <a:lstStyle/>
          <a:p>
            <a:r>
              <a:rPr lang="en-US" sz="2800" dirty="0"/>
              <a:t>They review credit reports of potential borrowers to determine the likelihood that a future debt will be repaid and may or may not grant credit.</a:t>
            </a: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3" y="3276600"/>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775" y="4191000"/>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214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2"/>
          <p:cNvSpPr/>
          <p:nvPr/>
        </p:nvSpPr>
        <p:spPr>
          <a:xfrm>
            <a:off x="508000" y="990600"/>
            <a:ext cx="9956800" cy="523220"/>
          </a:xfrm>
          <a:prstGeom prst="rect">
            <a:avLst/>
          </a:prstGeom>
        </p:spPr>
        <p:txBody>
          <a:bodyPr wrap="square">
            <a:spAutoFit/>
          </a:bodyPr>
          <a:lstStyle/>
          <a:p>
            <a:r>
              <a:rPr lang="en-US" sz="2800" b="1" dirty="0">
                <a:solidFill>
                  <a:srgbClr val="336600"/>
                </a:solidFill>
              </a:rPr>
              <a:t>Review</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371" y="1600200"/>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3" y="2205969"/>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142999" y="1617643"/>
            <a:ext cx="4358886" cy="523220"/>
          </a:xfrm>
          <a:prstGeom prst="rect">
            <a:avLst/>
          </a:prstGeom>
          <a:noFill/>
        </p:spPr>
        <p:txBody>
          <a:bodyPr wrap="none" rtlCol="0">
            <a:spAutoFit/>
          </a:bodyPr>
          <a:lstStyle/>
          <a:p>
            <a:r>
              <a:rPr lang="en-US" sz="2800" b="1" dirty="0"/>
              <a:t>What is a credit bureau?</a:t>
            </a:r>
          </a:p>
        </p:txBody>
      </p:sp>
      <p:sp>
        <p:nvSpPr>
          <p:cNvPr id="5" name="TextBox 4"/>
          <p:cNvSpPr txBox="1"/>
          <p:nvPr/>
        </p:nvSpPr>
        <p:spPr>
          <a:xfrm>
            <a:off x="1155699" y="2209800"/>
            <a:ext cx="8153400" cy="1384995"/>
          </a:xfrm>
          <a:prstGeom prst="rect">
            <a:avLst/>
          </a:prstGeom>
          <a:noFill/>
        </p:spPr>
        <p:txBody>
          <a:bodyPr wrap="square" rtlCol="0">
            <a:spAutoFit/>
          </a:bodyPr>
          <a:lstStyle/>
          <a:p>
            <a:r>
              <a:rPr lang="en-US" sz="2800" dirty="0"/>
              <a:t>A credit bureau is an organization that compiles credit information on individuals and makes it available to businesses for a fee.</a:t>
            </a:r>
          </a:p>
        </p:txBody>
      </p:sp>
      <p:sp>
        <p:nvSpPr>
          <p:cNvPr id="7" name="Rectangle 6"/>
          <p:cNvSpPr/>
          <p:nvPr/>
        </p:nvSpPr>
        <p:spPr>
          <a:xfrm>
            <a:off x="1177924" y="3677343"/>
            <a:ext cx="7407276" cy="523220"/>
          </a:xfrm>
          <a:prstGeom prst="rect">
            <a:avLst/>
          </a:prstGeom>
        </p:spPr>
        <p:txBody>
          <a:bodyPr wrap="square">
            <a:spAutoFit/>
          </a:bodyPr>
          <a:lstStyle/>
          <a:p>
            <a:r>
              <a:rPr lang="en-US" sz="2800" b="1" dirty="0"/>
              <a:t>What are the three credit bureaus?</a:t>
            </a:r>
          </a:p>
        </p:txBody>
      </p:sp>
      <p:sp>
        <p:nvSpPr>
          <p:cNvPr id="8" name="Rectangle 7"/>
          <p:cNvSpPr/>
          <p:nvPr/>
        </p:nvSpPr>
        <p:spPr>
          <a:xfrm>
            <a:off x="1155701" y="4267200"/>
            <a:ext cx="8039099" cy="523220"/>
          </a:xfrm>
          <a:prstGeom prst="rect">
            <a:avLst/>
          </a:prstGeom>
        </p:spPr>
        <p:txBody>
          <a:bodyPr wrap="square">
            <a:spAutoFit/>
          </a:bodyPr>
          <a:lstStyle/>
          <a:p>
            <a:r>
              <a:rPr lang="en-US" sz="2800" dirty="0"/>
              <a:t>Equifax, Experian, and TransUnion</a:t>
            </a: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3" y="3677343"/>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775" y="4234318"/>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2650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8000" y="990600"/>
            <a:ext cx="9956800" cy="523220"/>
          </a:xfrm>
          <a:prstGeom prst="rect">
            <a:avLst/>
          </a:prstGeom>
        </p:spPr>
        <p:txBody>
          <a:bodyPr wrap="square">
            <a:spAutoFit/>
          </a:bodyPr>
          <a:lstStyle/>
          <a:p>
            <a:r>
              <a:rPr lang="en-US" sz="2800" b="1" dirty="0">
                <a:solidFill>
                  <a:srgbClr val="336600"/>
                </a:solidFill>
              </a:rPr>
              <a:t>Review</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371" y="1600200"/>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3" y="2205969"/>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142999" y="1617643"/>
            <a:ext cx="3555460" cy="523220"/>
          </a:xfrm>
          <a:prstGeom prst="rect">
            <a:avLst/>
          </a:prstGeom>
          <a:noFill/>
        </p:spPr>
        <p:txBody>
          <a:bodyPr wrap="none" rtlCol="0">
            <a:spAutoFit/>
          </a:bodyPr>
          <a:lstStyle/>
          <a:p>
            <a:r>
              <a:rPr lang="en-US" sz="2800" b="1" dirty="0"/>
              <a:t>What is a credit score?</a:t>
            </a:r>
          </a:p>
        </p:txBody>
      </p:sp>
      <p:sp>
        <p:nvSpPr>
          <p:cNvPr id="5" name="TextBox 4"/>
          <p:cNvSpPr txBox="1"/>
          <p:nvPr/>
        </p:nvSpPr>
        <p:spPr>
          <a:xfrm>
            <a:off x="1155699" y="2209800"/>
            <a:ext cx="8153400" cy="954107"/>
          </a:xfrm>
          <a:prstGeom prst="rect">
            <a:avLst/>
          </a:prstGeom>
          <a:noFill/>
        </p:spPr>
        <p:txBody>
          <a:bodyPr wrap="square" rtlCol="0">
            <a:spAutoFit/>
          </a:bodyPr>
          <a:lstStyle/>
          <a:p>
            <a:r>
              <a:rPr lang="en-US" sz="2800" dirty="0"/>
              <a:t>A credit score is a number based on information in a credit report that indicates a person’s credit risk.</a:t>
            </a:r>
          </a:p>
        </p:txBody>
      </p:sp>
      <p:sp>
        <p:nvSpPr>
          <p:cNvPr id="7" name="Rectangle 6"/>
          <p:cNvSpPr/>
          <p:nvPr/>
        </p:nvSpPr>
        <p:spPr>
          <a:xfrm>
            <a:off x="1177924" y="3743980"/>
            <a:ext cx="7483476" cy="523220"/>
          </a:xfrm>
          <a:prstGeom prst="rect">
            <a:avLst/>
          </a:prstGeom>
        </p:spPr>
        <p:txBody>
          <a:bodyPr wrap="square">
            <a:spAutoFit/>
          </a:bodyPr>
          <a:lstStyle/>
          <a:p>
            <a:r>
              <a:rPr lang="en-US" sz="2800" b="1" dirty="0"/>
              <a:t>How can you establish and maintain good credit?</a:t>
            </a:r>
          </a:p>
        </p:txBody>
      </p:sp>
      <p:sp>
        <p:nvSpPr>
          <p:cNvPr id="8" name="Rectangle 7"/>
          <p:cNvSpPr/>
          <p:nvPr/>
        </p:nvSpPr>
        <p:spPr>
          <a:xfrm>
            <a:off x="1177924" y="4495800"/>
            <a:ext cx="8039099" cy="1815882"/>
          </a:xfrm>
          <a:prstGeom prst="rect">
            <a:avLst/>
          </a:prstGeom>
        </p:spPr>
        <p:txBody>
          <a:bodyPr wrap="square">
            <a:spAutoFit/>
          </a:bodyPr>
          <a:lstStyle/>
          <a:p>
            <a:r>
              <a:rPr lang="en-US" sz="2800" dirty="0"/>
              <a:t>You can establish a credit history, pay your bills on time and in full, not open too many credit card accounts, monitor credit card usage, and check your credit report.</a:t>
            </a: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3" y="3677343"/>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568" y="4455563"/>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235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F008-00EA-4FA5-96D0-3B6EF62BB466}"/>
              </a:ext>
            </a:extLst>
          </p:cNvPr>
          <p:cNvSpPr>
            <a:spLocks noGrp="1"/>
          </p:cNvSpPr>
          <p:nvPr>
            <p:ph type="title"/>
          </p:nvPr>
        </p:nvSpPr>
        <p:spPr>
          <a:xfrm>
            <a:off x="693010" y="698166"/>
            <a:ext cx="8763000" cy="147161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336600"/>
                </a:solidFill>
                <a:effectLst/>
                <a:uLnTx/>
                <a:uFillTx/>
                <a:latin typeface="Calibri" panose="020F0502020204030204"/>
                <a:ea typeface="+mn-ea"/>
                <a:cs typeface="+mn-cs"/>
              </a:rPr>
              <a:t>Credit Costs (cont.)</a:t>
            </a:r>
          </a:p>
        </p:txBody>
      </p:sp>
      <p:sp>
        <p:nvSpPr>
          <p:cNvPr id="3" name="Content Placeholder 2">
            <a:extLst>
              <a:ext uri="{FF2B5EF4-FFF2-40B4-BE49-F238E27FC236}">
                <a16:creationId xmlns:a16="http://schemas.microsoft.com/office/drawing/2014/main" id="{51E9E6EB-F312-4363-9889-D89AEB48472B}"/>
              </a:ext>
            </a:extLst>
          </p:cNvPr>
          <p:cNvSpPr>
            <a:spLocks noGrp="1"/>
          </p:cNvSpPr>
          <p:nvPr>
            <p:ph idx="1"/>
          </p:nvPr>
        </p:nvSpPr>
        <p:spPr>
          <a:xfrm>
            <a:off x="698910" y="2057400"/>
            <a:ext cx="8763000" cy="4833938"/>
          </a:xfrm>
        </p:spPr>
        <p:txBody>
          <a:bodyPr/>
          <a:lstStyle/>
          <a:p>
            <a:r>
              <a:rPr lang="en-US" dirty="0"/>
              <a:t>What interest rate was Katarina charged for using the credit card? </a:t>
            </a:r>
            <a:r>
              <a:rPr lang="en-US" i="1" dirty="0"/>
              <a:t>21 percent</a:t>
            </a:r>
          </a:p>
          <a:p>
            <a:r>
              <a:rPr lang="en-US" dirty="0"/>
              <a:t>An interest rate is the percentage of the amount of a loan that is charged for the loan.</a:t>
            </a:r>
          </a:p>
          <a:p>
            <a:r>
              <a:rPr lang="en-US" dirty="0"/>
              <a:t>Once Katerina pays off the laptop, how much interest will she have paid? $</a:t>
            </a:r>
            <a:r>
              <a:rPr lang="en-US" i="1" dirty="0"/>
              <a:t>197.00 ($697.00 − $500.00 = $197.00)</a:t>
            </a:r>
          </a:p>
          <a:p>
            <a:r>
              <a:rPr lang="en-US" dirty="0"/>
              <a:t>What could Katarina have done to reduce the amount of interest she paid? </a:t>
            </a:r>
            <a:r>
              <a:rPr lang="en-US" i="1" dirty="0"/>
              <a:t>Paid more than the minimum payment each month or obtained a lower interest rate</a:t>
            </a:r>
          </a:p>
        </p:txBody>
      </p:sp>
    </p:spTree>
    <p:extLst>
      <p:ext uri="{BB962C8B-B14F-4D97-AF65-F5344CB8AC3E}">
        <p14:creationId xmlns:p14="http://schemas.microsoft.com/office/powerpoint/2010/main" val="401451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F008-00EA-4FA5-96D0-3B6EF62BB466}"/>
              </a:ext>
            </a:extLst>
          </p:cNvPr>
          <p:cNvSpPr>
            <a:spLocks noGrp="1"/>
          </p:cNvSpPr>
          <p:nvPr>
            <p:ph type="title"/>
          </p:nvPr>
        </p:nvSpPr>
        <p:spPr>
          <a:xfrm>
            <a:off x="698500" y="703246"/>
            <a:ext cx="8763000" cy="117476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336600"/>
                </a:solidFill>
                <a:effectLst/>
                <a:uLnTx/>
                <a:uFillTx/>
                <a:latin typeface="Calibri" panose="020F0502020204030204"/>
                <a:ea typeface="+mn-ea"/>
                <a:cs typeface="+mn-cs"/>
              </a:rPr>
              <a:t>Credit Costs (cont.)</a:t>
            </a:r>
          </a:p>
        </p:txBody>
      </p:sp>
      <p:sp>
        <p:nvSpPr>
          <p:cNvPr id="3" name="Content Placeholder 2">
            <a:extLst>
              <a:ext uri="{FF2B5EF4-FFF2-40B4-BE49-F238E27FC236}">
                <a16:creationId xmlns:a16="http://schemas.microsoft.com/office/drawing/2014/main" id="{51E9E6EB-F312-4363-9889-D89AEB48472B}"/>
              </a:ext>
            </a:extLst>
          </p:cNvPr>
          <p:cNvSpPr>
            <a:spLocks noGrp="1"/>
          </p:cNvSpPr>
          <p:nvPr>
            <p:ph idx="1"/>
          </p:nvPr>
        </p:nvSpPr>
        <p:spPr>
          <a:xfrm>
            <a:off x="698910" y="1981200"/>
            <a:ext cx="8763000" cy="4833938"/>
          </a:xfrm>
        </p:spPr>
        <p:txBody>
          <a:bodyPr/>
          <a:lstStyle/>
          <a:p>
            <a:r>
              <a:rPr lang="en-US" dirty="0"/>
              <a:t>If Katarina had paid only $10 more each month, she would have made only 31 payments. She would have spent only $605 for the $500 laptop.</a:t>
            </a:r>
            <a:endParaRPr lang="en-US" i="1" dirty="0"/>
          </a:p>
          <a:p>
            <a:r>
              <a:rPr lang="en-US" dirty="0"/>
              <a:t>How might missing a payment affect Katarina’s ability to get credit in the future? </a:t>
            </a:r>
            <a:r>
              <a:rPr lang="en-US" i="1" dirty="0"/>
              <a:t>Creditors look at credit history, so not paying bills on time could negatively affect Katarina’s ability to get credit in the future.</a:t>
            </a:r>
            <a:endParaRPr lang="en-US" dirty="0"/>
          </a:p>
          <a:p>
            <a:endParaRPr lang="en-US" i="1" dirty="0"/>
          </a:p>
        </p:txBody>
      </p:sp>
    </p:spTree>
    <p:extLst>
      <p:ext uri="{BB962C8B-B14F-4D97-AF65-F5344CB8AC3E}">
        <p14:creationId xmlns:p14="http://schemas.microsoft.com/office/powerpoint/2010/main" val="289365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tretch/>
        </p:blipFill>
        <p:spPr bwMode="auto">
          <a:xfrm>
            <a:off x="2279650" y="703246"/>
            <a:ext cx="5075201" cy="690503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928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60865" y="1143000"/>
            <a:ext cx="9795935" cy="3657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4084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501508" y="753022"/>
            <a:ext cx="8617092" cy="6866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8304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203200" y="1066800"/>
            <a:ext cx="9719041"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5546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97FD6F9-CA89-4CDA-BD17-028976D8B14B}"/>
              </a:ext>
            </a:extLst>
          </p:cNvPr>
          <p:cNvSpPr>
            <a:spLocks noGrp="1"/>
          </p:cNvSpPr>
          <p:nvPr>
            <p:ph idx="1"/>
          </p:nvPr>
        </p:nvSpPr>
        <p:spPr/>
        <p:txBody>
          <a:bodyPr/>
          <a:lstStyle/>
          <a:p>
            <a:pPr marL="0" indent="0">
              <a:buNone/>
            </a:pPr>
            <a:r>
              <a:rPr lang="en-US" b="1" dirty="0">
                <a:solidFill>
                  <a:srgbClr val="336600"/>
                </a:solidFill>
              </a:rPr>
              <a:t>Credit score </a:t>
            </a:r>
            <a:r>
              <a:rPr lang="en-US" dirty="0"/>
              <a:t>‒ A number based on the information provided in a credit report that indicates a person’s credit risk.</a:t>
            </a:r>
          </a:p>
          <a:p>
            <a:pPr marL="0" indent="0">
              <a:buNone/>
            </a:pPr>
            <a:endParaRPr lang="en-US" b="1" dirty="0"/>
          </a:p>
          <a:p>
            <a:pPr marL="0" indent="0">
              <a:buNone/>
            </a:pPr>
            <a:r>
              <a:rPr lang="en-US" b="1" dirty="0"/>
              <a:t>Understanding How a FICO Credit Score is Determined</a:t>
            </a:r>
          </a:p>
          <a:p>
            <a:pPr marL="0" indent="0">
              <a:buNone/>
            </a:pPr>
            <a:r>
              <a:rPr lang="en-US" sz="2400" dirty="0">
                <a:hlinkClick r:id="rId2"/>
              </a:rPr>
              <a:t>https://www.stlouisfed.org/education/continuing-feducation-video-series/episode-1-understanding-how-a-fico-credit-score-is-determined</a:t>
            </a:r>
            <a:r>
              <a:rPr lang="en-US" sz="2400" dirty="0"/>
              <a:t> </a:t>
            </a:r>
          </a:p>
        </p:txBody>
      </p:sp>
    </p:spTree>
    <p:extLst>
      <p:ext uri="{BB962C8B-B14F-4D97-AF65-F5344CB8AC3E}">
        <p14:creationId xmlns:p14="http://schemas.microsoft.com/office/powerpoint/2010/main" val="41785072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98395A-F4B8-4771-8E57-D616574D15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5CA621C4-22D5-47EA-A215-B941A617770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AC71C01-B87A-4A77-9FD6-5495A27C0B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1046</TotalTime>
  <Words>1327</Words>
  <Application>Microsoft Office PowerPoint</Application>
  <PresentationFormat>Custom</PresentationFormat>
  <Paragraphs>97</Paragraphs>
  <Slides>23</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23</vt:i4>
      </vt:variant>
    </vt:vector>
  </HeadingPairs>
  <TitlesOfParts>
    <vt:vector size="28" baseType="lpstr">
      <vt:lpstr>Calibri</vt:lpstr>
      <vt:lpstr>Arial</vt:lpstr>
      <vt:lpstr>Calibri Light</vt:lpstr>
      <vt:lpstr>Office Theme</vt:lpstr>
      <vt:lpstr>Custom Design</vt:lpstr>
      <vt:lpstr>PowerPoint Presentation</vt:lpstr>
      <vt:lpstr>PowerPoint Presentation</vt:lpstr>
      <vt:lpstr>Credit Costs (cont.)</vt:lpstr>
      <vt:lpstr>Credit Costs (cont.)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Federal Reserve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Barbara Flowers</dc:creator>
  <cp:lastModifiedBy>Ives, Jennifer M</cp:lastModifiedBy>
  <cp:revision>91</cp:revision>
  <dcterms:created xsi:type="dcterms:W3CDTF">2011-09-01T14:09:57Z</dcterms:created>
  <dcterms:modified xsi:type="dcterms:W3CDTF">2022-03-15T14:56:40Z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2f5c4a4b-4f6b-4954-b2d7-2fd3088190e0</vt:lpwstr>
  </property>
  <property fmtid="{D5CDD505-2E9C-101B-9397-08002B2CF9AE}" pid="3" name="MSIP_Label_b51c2f0d-b3ff-4d77-9838-7b0e82bdd7ab_Enabled">
    <vt:lpwstr>true</vt:lpwstr>
  </property>
  <property fmtid="{D5CDD505-2E9C-101B-9397-08002B2CF9AE}" pid="4" name="MSIP_Label_b51c2f0d-b3ff-4d77-9838-7b0e82bdd7ab_SetDate">
    <vt:lpwstr>2022-03-15T14:56:40Z</vt:lpwstr>
  </property>
  <property fmtid="{D5CDD505-2E9C-101B-9397-08002B2CF9AE}" pid="5" name="MSIP_Label_b51c2f0d-b3ff-4d77-9838-7b0e82bdd7ab_Method">
    <vt:lpwstr>Privileged</vt:lpwstr>
  </property>
  <property fmtid="{D5CDD505-2E9C-101B-9397-08002B2CF9AE}" pid="6" name="MSIP_Label_b51c2f0d-b3ff-4d77-9838-7b0e82bdd7ab_Name">
    <vt:lpwstr>b51c2f0d-b3ff-4d77-9838-7b0e82bdd7ab</vt:lpwstr>
  </property>
  <property fmtid="{D5CDD505-2E9C-101B-9397-08002B2CF9AE}" pid="7" name="MSIP_Label_b51c2f0d-b3ff-4d77-9838-7b0e82bdd7ab_SiteId">
    <vt:lpwstr>b397c653-5b19-463f-b9fc-af658ded9128</vt:lpwstr>
  </property>
  <property fmtid="{D5CDD505-2E9C-101B-9397-08002B2CF9AE}" pid="8" name="MSIP_Label_b51c2f0d-b3ff-4d77-9838-7b0e82bdd7ab_ActionId">
    <vt:lpwstr>3173363c-9f16-4c4f-9d2b-6ec766640819</vt:lpwstr>
  </property>
  <property fmtid="{D5CDD505-2E9C-101B-9397-08002B2CF9AE}" pid="9" name="MSIP_Label_b51c2f0d-b3ff-4d77-9838-7b0e82bdd7ab_ContentBits">
    <vt:lpwstr>1</vt:lpwstr>
  </property>
</Properties>
</file>