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1" r:id="rId6"/>
    <p:sldId id="315" r:id="rId7"/>
    <p:sldId id="282" r:id="rId8"/>
    <p:sldId id="283" r:id="rId9"/>
    <p:sldId id="284" r:id="rId10"/>
    <p:sldId id="285" r:id="rId11"/>
    <p:sldId id="286" r:id="rId12"/>
    <p:sldId id="324" r:id="rId13"/>
    <p:sldId id="287" r:id="rId14"/>
    <p:sldId id="288" r:id="rId15"/>
    <p:sldId id="290" r:id="rId16"/>
    <p:sldId id="291" r:id="rId17"/>
    <p:sldId id="292" r:id="rId18"/>
    <p:sldId id="294" r:id="rId19"/>
    <p:sldId id="295" r:id="rId20"/>
    <p:sldId id="296" r:id="rId21"/>
    <p:sldId id="297" r:id="rId22"/>
    <p:sldId id="293" r:id="rId23"/>
    <p:sldId id="298" r:id="rId24"/>
    <p:sldId id="299" r:id="rId25"/>
    <p:sldId id="300" r:id="rId26"/>
    <p:sldId id="301" r:id="rId27"/>
    <p:sldId id="302" r:id="rId28"/>
    <p:sldId id="303" r:id="rId29"/>
    <p:sldId id="316" r:id="rId30"/>
    <p:sldId id="317" r:id="rId31"/>
    <p:sldId id="304" r:id="rId32"/>
    <p:sldId id="305" r:id="rId33"/>
    <p:sldId id="306" r:id="rId34"/>
    <p:sldId id="308" r:id="rId35"/>
    <p:sldId id="307" r:id="rId36"/>
    <p:sldId id="309" r:id="rId37"/>
    <p:sldId id="310" r:id="rId38"/>
    <p:sldId id="311" r:id="rId39"/>
    <p:sldId id="312" r:id="rId40"/>
    <p:sldId id="313" r:id="rId41"/>
    <p:sldId id="318" r:id="rId42"/>
    <p:sldId id="319" r:id="rId43"/>
    <p:sldId id="314" r:id="rId44"/>
    <p:sldId id="321" r:id="rId45"/>
    <p:sldId id="320" r:id="rId46"/>
    <p:sldId id="322" r:id="rId47"/>
    <p:sldId id="323" r:id="rId4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6" autoAdjust="0"/>
    <p:restoredTop sz="94670"/>
  </p:normalViewPr>
  <p:slideViewPr>
    <p:cSldViewPr>
      <p:cViewPr varScale="1">
        <p:scale>
          <a:sx n="84" d="100"/>
          <a:sy n="84" d="100"/>
        </p:scale>
        <p:origin x="11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57AC1D-8052-4971-A124-94DEA73BFD2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57AC1D-8052-4971-A124-94DEA73BFD2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57AC1D-8052-4971-A124-94DEA73BFD2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204C-DC69-2C41-B4FE-BE05ABDE3B6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F0F4D8-680A-5846-A2C2-CD9E882E4D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841590-D1A9-694E-AA72-3C0B0981E378}"/>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CF788386-91F9-524E-AF94-83B08CFF42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2B788-0B44-8447-9DEF-14EA18B2F4FB}"/>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866945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26D5-3360-A549-AB4B-4A64FC8E57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BDCE78-A124-A546-8F48-22B3415EC6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87FFA-A5F0-DD4B-B276-19AD41F9BD8B}"/>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6EBD3C06-8464-004D-8FE1-EE584108CF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11BA4-B7F6-C74A-B9EE-9A93072D4268}"/>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386481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251D-9A34-2A42-B6A5-7410613DCC6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AC9728-D856-E04A-AB00-F4C9B860F64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FB9210-802A-5F43-A3C9-E37F0FBBA2E2}"/>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E4C8C346-2DCB-2948-B5CA-F230CB3A3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B31D7-1FE0-6E42-93D9-8DA264B9A43E}"/>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3748226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84ED5-C611-4D46-BE2E-6553F163B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F4CF9E-D46D-4047-A92A-EF5DE404F7B0}"/>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BB51F6-7282-C246-9187-F28E0637DB6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D9DC7B-139E-3145-A34A-5071D9372663}"/>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6" name="Footer Placeholder 5">
            <a:extLst>
              <a:ext uri="{FF2B5EF4-FFF2-40B4-BE49-F238E27FC236}">
                <a16:creationId xmlns:a16="http://schemas.microsoft.com/office/drawing/2014/main" id="{B1EF4A75-2AD2-9D46-A1EF-DD6F2FFB2B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7D7C4D-09BF-364D-A9C2-1A5C1A55CA66}"/>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4247994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A280-C74A-094D-B113-6E89DF7BBB1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AB0874-43A9-BF46-832D-77CFEFC3117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9BB3E52-1A15-A44C-9970-D7634506164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6B644C-D4F6-1041-AE38-D1EEAB1C1F8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D50F151-994C-AA41-848D-773F3AE1AA33}"/>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9F3803-7267-3649-9AAD-3BCEC1314911}"/>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8" name="Footer Placeholder 7">
            <a:extLst>
              <a:ext uri="{FF2B5EF4-FFF2-40B4-BE49-F238E27FC236}">
                <a16:creationId xmlns:a16="http://schemas.microsoft.com/office/drawing/2014/main" id="{A47EEED3-A0A8-F747-9D53-59EE972E16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2ED3F2-EA9E-7C4B-B42A-E930BA0A9CEE}"/>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359378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2C73-3B07-9748-AEEB-FD75832B15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9CCB8F-3579-7E4B-8965-44FCEE075F0F}"/>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4" name="Footer Placeholder 3">
            <a:extLst>
              <a:ext uri="{FF2B5EF4-FFF2-40B4-BE49-F238E27FC236}">
                <a16:creationId xmlns:a16="http://schemas.microsoft.com/office/drawing/2014/main" id="{FBA60A4F-E8D0-DC4A-BD4D-1177954B27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ADF729-A222-CB40-9854-700D87BD5935}"/>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3229668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499C9-1368-0E4F-9321-0A0613F17C43}"/>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3" name="Footer Placeholder 2">
            <a:extLst>
              <a:ext uri="{FF2B5EF4-FFF2-40B4-BE49-F238E27FC236}">
                <a16:creationId xmlns:a16="http://schemas.microsoft.com/office/drawing/2014/main" id="{DEC170C8-7A89-4044-B8F8-24092E5974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EAA6C2-B825-AF4D-8AEB-7DD94A12361F}"/>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19176965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99933-0692-2341-B34A-76A62FE4730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17FD2B-F3EA-C94E-9B22-8E350D406A5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27E8BC-8A13-FA4A-825F-1FFC6198FD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70F303-5C49-FB48-B6B5-D3B78676E0BE}"/>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6" name="Footer Placeholder 5">
            <a:extLst>
              <a:ext uri="{FF2B5EF4-FFF2-40B4-BE49-F238E27FC236}">
                <a16:creationId xmlns:a16="http://schemas.microsoft.com/office/drawing/2014/main" id="{964C5A1C-BA78-A841-8F1D-BCA22A372C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3C2403-45EB-8C4D-9863-85E69BA455CF}"/>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41695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57AC1D-8052-4971-A124-94DEA73BFD2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D53C-6AA8-FB46-9DDE-2755AACF1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0843B1-8CAD-4344-94B1-899EAF8EDA2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177829-6460-1D40-BB21-2EC037766F7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615E4E-74F3-0C4F-B391-FB58B9B0ECD9}"/>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6" name="Footer Placeholder 5">
            <a:extLst>
              <a:ext uri="{FF2B5EF4-FFF2-40B4-BE49-F238E27FC236}">
                <a16:creationId xmlns:a16="http://schemas.microsoft.com/office/drawing/2014/main" id="{97293947-8976-7E4C-A31D-4AA1C7E481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FA0F7-ECA9-EF41-98DB-7A18E1B80116}"/>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4226873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CFE5-7F64-714E-A1BE-462865982C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B6BABC-77CA-5D47-98AC-7503C156CBF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EC2EDB-E3FA-6B4B-A650-76AB0642B342}"/>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967EB4B2-BA10-464E-AC28-CBE7E7C1B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3EA11-AA5E-994B-A8FE-4A48F304C437}"/>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17967445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FBA47D-4B69-5343-AA5C-8656D4012C6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F36B77-0C85-0344-A63F-45B92145F49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F0FB8-D806-F648-BAD1-E75861B66419}"/>
              </a:ext>
            </a:extLst>
          </p:cNvPr>
          <p:cNvSpPr>
            <a:spLocks noGrp="1"/>
          </p:cNvSpPr>
          <p:nvPr>
            <p:ph type="dt" sz="half" idx="10"/>
          </p:nvPr>
        </p:nvSpPr>
        <p:spPr/>
        <p:txBody>
          <a:body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59BB044F-4E08-2E4E-83CC-64A2415667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B4C0A-5813-3D46-A411-1A6062CEA09E}"/>
              </a:ext>
            </a:extLst>
          </p:cNvPr>
          <p:cNvSpPr>
            <a:spLocks noGrp="1"/>
          </p:cNvSpPr>
          <p:nvPr>
            <p:ph type="sldNum" sz="quarter" idx="12"/>
          </p:nvPr>
        </p:nvSpPr>
        <p:spPr/>
        <p:txBody>
          <a:bodyPr/>
          <a:lstStyle/>
          <a:p>
            <a:fld id="{C90CD2A2-5A2A-2948-A3EB-96EB32A3519B}" type="slidenum">
              <a:rPr lang="en-US" smtClean="0"/>
              <a:t>‹#›</a:t>
            </a:fld>
            <a:endParaRPr lang="en-US"/>
          </a:p>
        </p:txBody>
      </p:sp>
    </p:spTree>
    <p:extLst>
      <p:ext uri="{BB962C8B-B14F-4D97-AF65-F5344CB8AC3E}">
        <p14:creationId xmlns:p14="http://schemas.microsoft.com/office/powerpoint/2010/main" val="2985724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57AC1D-8052-4971-A124-94DEA73BFD2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57AC1D-8052-4971-A124-94DEA73BFD2C}"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57AC1D-8052-4971-A124-94DEA73BFD2C}" type="datetimeFigureOut">
              <a:rPr lang="en-US" smtClean="0"/>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57AC1D-8052-4971-A124-94DEA73BFD2C}" type="datetimeFigureOut">
              <a:rPr lang="en-US" smtClean="0"/>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7AC1D-8052-4971-A124-94DEA73BFD2C}" type="datetimeFigureOut">
              <a:rPr lang="en-US" smtClean="0"/>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57AC1D-8052-4971-A124-94DEA73BFD2C}"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57AC1D-8052-4971-A124-94DEA73BFD2C}"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E868E-1526-4496-9E0D-006DCFB0C8D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7AC1D-8052-4971-A124-94DEA73BFD2C}" type="datetimeFigureOut">
              <a:rPr lang="en-US" smtClean="0"/>
              <a:t>3/9/2022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E868E-1526-4496-9E0D-006DCFB0C8D6}" type="slidenum">
              <a:rPr lang="en-US" smtClean="0"/>
              <a:t>‹#›</a:t>
            </a:fld>
            <a:endParaRPr lang="en-US"/>
          </a:p>
        </p:txBody>
      </p:sp>
      <p:pic>
        <p:nvPicPr>
          <p:cNvPr id="8" name="Picture 7">
            <a:extLst>
              <a:ext uri="{FF2B5EF4-FFF2-40B4-BE49-F238E27FC236}">
                <a16:creationId xmlns:a16="http://schemas.microsoft.com/office/drawing/2014/main" id="{D4645800-6D0A-E94C-A7F5-AD1217499EC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2133600"/>
          </a:xfrm>
          <a:prstGeom prst="rect">
            <a:avLst/>
          </a:prstGeom>
        </p:spPr>
      </p:pic>
      <p:sp>
        <p:nvSpPr>
          <p:cNvPr id="7" name="MSIPCMContentMarking" descr="{&quot;HashCode&quot;:320688167,&quot;Placement&quot;:&quot;Header&quot;,&quot;Top&quot;:0.0,&quot;Left&quot;:0.0,&quot;SlideWidth&quot;:720,&quot;SlideHeight&quot;:540}">
            <a:extLst>
              <a:ext uri="{FF2B5EF4-FFF2-40B4-BE49-F238E27FC236}">
                <a16:creationId xmlns:a16="http://schemas.microsoft.com/office/drawing/2014/main" id="{4DE68F41-CA54-484B-A669-91631D087A8F}"/>
              </a:ext>
            </a:extLst>
          </p:cNvPr>
          <p:cNvSpPr txBox="1"/>
          <p:nvPr userDrawn="1"/>
        </p:nvSpPr>
        <p:spPr>
          <a:xfrm>
            <a:off x="0" y="0"/>
            <a:ext cx="2204311" cy="279435"/>
          </a:xfrm>
          <a:prstGeom prst="rect">
            <a:avLst/>
          </a:prstGeom>
          <a:noFill/>
        </p:spPr>
        <p:txBody>
          <a:bodyPr vert="horz" wrap="square" lIns="0" tIns="0" rIns="0" bIns="0" rtlCol="0" anchor="ctr" anchorCtr="1">
            <a:spAutoFit/>
          </a:bodyPr>
          <a:lstStyle/>
          <a:p>
            <a:pPr algn="l">
              <a:spcBef>
                <a:spcPts val="0"/>
              </a:spcBef>
              <a:spcAft>
                <a:spcPts val="0"/>
              </a:spcAft>
            </a:pPr>
            <a:r>
              <a:rPr lang="en-US" sz="1100">
                <a:solidFill>
                  <a:srgbClr val="000000"/>
                </a:solidFill>
                <a:latin typeface="Calibri" panose="020F0502020204030204" pitchFamily="34" charset="0"/>
              </a:rPr>
              <a:t>NONCONFIDENTIAL // EXTERNAL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70E7B5-DBA0-A841-9C6C-30E259C92E3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34F0AD-EBEF-B946-85C5-E32FD84215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711B1-5217-1C4A-A6B6-2FE9F4B2D18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70155-57B6-544E-B9F5-82C74FDB6F0F}" type="datetimeFigureOut">
              <a:rPr lang="en-US" smtClean="0"/>
              <a:t>3/9/2022</a:t>
            </a:fld>
            <a:endParaRPr lang="en-US"/>
          </a:p>
        </p:txBody>
      </p:sp>
      <p:sp>
        <p:nvSpPr>
          <p:cNvPr id="5" name="Footer Placeholder 4">
            <a:extLst>
              <a:ext uri="{FF2B5EF4-FFF2-40B4-BE49-F238E27FC236}">
                <a16:creationId xmlns:a16="http://schemas.microsoft.com/office/drawing/2014/main" id="{6A1942D6-76C9-EB4F-9284-1F3D3BAFB88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C572B3-2490-EB49-B01E-852A5CAF778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CD2A2-5A2A-2948-A3EB-96EB32A3519B}" type="slidenum">
              <a:rPr lang="en-US" smtClean="0"/>
              <a:t>‹#›</a:t>
            </a:fld>
            <a:endParaRPr lang="en-US"/>
          </a:p>
        </p:txBody>
      </p:sp>
      <p:sp>
        <p:nvSpPr>
          <p:cNvPr id="7" name="MSIPCMContentMarking" descr="{&quot;HashCode&quot;:320688167,&quot;Placement&quot;:&quot;Header&quot;,&quot;Top&quot;:0.0,&quot;Left&quot;:0.0,&quot;SlideWidth&quot;:720,&quot;SlideHeight&quot;:540}">
            <a:extLst>
              <a:ext uri="{FF2B5EF4-FFF2-40B4-BE49-F238E27FC236}">
                <a16:creationId xmlns:a16="http://schemas.microsoft.com/office/drawing/2014/main" id="{080B5B65-F8D0-4391-9FD2-0C278729195D}"/>
              </a:ext>
            </a:extLst>
          </p:cNvPr>
          <p:cNvSpPr txBox="1"/>
          <p:nvPr userDrawn="1"/>
        </p:nvSpPr>
        <p:spPr>
          <a:xfrm>
            <a:off x="0" y="0"/>
            <a:ext cx="2204311" cy="279435"/>
          </a:xfrm>
          <a:prstGeom prst="rect">
            <a:avLst/>
          </a:prstGeom>
          <a:noFill/>
        </p:spPr>
        <p:txBody>
          <a:bodyPr vert="horz" wrap="square" lIns="0" tIns="0" rIns="0" bIns="0" rtlCol="0" anchor="ctr" anchorCtr="1">
            <a:spAutoFit/>
          </a:bodyPr>
          <a:lstStyle/>
          <a:p>
            <a:pPr algn="l">
              <a:spcBef>
                <a:spcPts val="0"/>
              </a:spcBef>
              <a:spcAft>
                <a:spcPts val="0"/>
              </a:spcAft>
            </a:pPr>
            <a:r>
              <a:rPr lang="en-US" sz="1100">
                <a:solidFill>
                  <a:srgbClr val="000000"/>
                </a:solidFill>
                <a:latin typeface="Calibri" panose="020F0502020204030204" pitchFamily="34" charset="0"/>
              </a:rPr>
              <a:t>NONCONFIDENTIAL // EXTERNAL</a:t>
            </a:r>
          </a:p>
        </p:txBody>
      </p:sp>
    </p:spTree>
    <p:extLst>
      <p:ext uri="{BB962C8B-B14F-4D97-AF65-F5344CB8AC3E}">
        <p14:creationId xmlns:p14="http://schemas.microsoft.com/office/powerpoint/2010/main" val="3487489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2514599"/>
            <a:ext cx="7848600" cy="2862322"/>
          </a:xfrm>
          <a:prstGeom prst="rect">
            <a:avLst/>
          </a:prstGeom>
          <a:noFill/>
        </p:spPr>
        <p:txBody>
          <a:bodyPr wrap="square" rtlCol="0">
            <a:spAutoFit/>
          </a:bodyPr>
          <a:lstStyle/>
          <a:p>
            <a:r>
              <a:rPr lang="en-US" sz="3600" b="1" dirty="0">
                <a:solidFill>
                  <a:srgbClr val="336600"/>
                </a:solidFill>
              </a:rPr>
              <a:t>What does it mean to be a saver?</a:t>
            </a:r>
          </a:p>
          <a:p>
            <a:endParaRPr lang="en-US" sz="3600" b="1" dirty="0">
              <a:solidFill>
                <a:srgbClr val="336600"/>
              </a:solidFill>
            </a:endParaRPr>
          </a:p>
          <a:p>
            <a:endParaRPr lang="en-US" sz="3600" b="1" dirty="0">
              <a:solidFill>
                <a:srgbClr val="336600"/>
              </a:solidFill>
            </a:endParaRPr>
          </a:p>
          <a:p>
            <a:r>
              <a:rPr lang="en-US" sz="3600" b="1" dirty="0">
                <a:solidFill>
                  <a:srgbClr val="336600"/>
                </a:solidFill>
              </a:rPr>
              <a:t>What do you suppose it means to be a savvy saver?</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301657"/>
            <a:ext cx="8534400" cy="3108543"/>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4: Add the principal and interest to get the new principal.  </a:t>
            </a:r>
          </a:p>
        </p:txBody>
      </p:sp>
      <p:sp>
        <p:nvSpPr>
          <p:cNvPr id="2" name="TextBox 1"/>
          <p:cNvSpPr txBox="1"/>
          <p:nvPr/>
        </p:nvSpPr>
        <p:spPr>
          <a:xfrm>
            <a:off x="1101346" y="5486400"/>
            <a:ext cx="7103227" cy="800219"/>
          </a:xfrm>
          <a:prstGeom prst="rect">
            <a:avLst/>
          </a:prstGeom>
          <a:noFill/>
        </p:spPr>
        <p:txBody>
          <a:bodyPr wrap="none" rtlCol="0">
            <a:spAutoFit/>
          </a:bodyPr>
          <a:lstStyle/>
          <a:p>
            <a:r>
              <a:rPr lang="en-US" sz="2800" b="1" dirty="0">
                <a:solidFill>
                  <a:srgbClr val="336600"/>
                </a:solidFill>
              </a:rPr>
              <a:t>At 6 months: $1,000.00 + $25.00 = $1,025</a:t>
            </a:r>
          </a:p>
          <a:p>
            <a:endParaRPr lang="en-US" dirty="0"/>
          </a:p>
        </p:txBody>
      </p:sp>
    </p:spTree>
    <p:extLst>
      <p:ext uri="{BB962C8B-B14F-4D97-AF65-F5344CB8AC3E}">
        <p14:creationId xmlns:p14="http://schemas.microsoft.com/office/powerpoint/2010/main" val="73446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301657"/>
            <a:ext cx="8534400" cy="3108543"/>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5: Repeat steps 2 and 3 to calculate interest and principal for each six-month time period. </a:t>
            </a:r>
          </a:p>
        </p:txBody>
      </p:sp>
    </p:spTree>
    <p:extLst>
      <p:ext uri="{BB962C8B-B14F-4D97-AF65-F5344CB8AC3E}">
        <p14:creationId xmlns:p14="http://schemas.microsoft.com/office/powerpoint/2010/main" val="254080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251770"/>
            <a:ext cx="8534400" cy="3539430"/>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3 (repeated): Multiply the principal by the interest rate to get the amount paid in dollars. Round to the nearest hundredth.</a:t>
            </a:r>
          </a:p>
        </p:txBody>
      </p:sp>
      <p:sp>
        <p:nvSpPr>
          <p:cNvPr id="5" name="TextBox 4"/>
          <p:cNvSpPr txBox="1"/>
          <p:nvPr/>
        </p:nvSpPr>
        <p:spPr>
          <a:xfrm>
            <a:off x="1172786" y="5829181"/>
            <a:ext cx="7103227" cy="523220"/>
          </a:xfrm>
          <a:prstGeom prst="rect">
            <a:avLst/>
          </a:prstGeom>
          <a:noFill/>
        </p:spPr>
        <p:txBody>
          <a:bodyPr wrap="none" rtlCol="0">
            <a:spAutoFit/>
          </a:bodyPr>
          <a:lstStyle/>
          <a:p>
            <a:r>
              <a:rPr lang="en-US" sz="2800" b="1" dirty="0">
                <a:solidFill>
                  <a:srgbClr val="336600"/>
                </a:solidFill>
              </a:rPr>
              <a:t>At 12 months: $1,025.00 × 0.025 = $25.63</a:t>
            </a:r>
          </a:p>
        </p:txBody>
      </p:sp>
    </p:spTree>
    <p:extLst>
      <p:ext uri="{BB962C8B-B14F-4D97-AF65-F5344CB8AC3E}">
        <p14:creationId xmlns:p14="http://schemas.microsoft.com/office/powerpoint/2010/main" val="934768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225457"/>
            <a:ext cx="8534400" cy="3108543"/>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4 (repeated): Add the principal and interest to get the new principal.  </a:t>
            </a:r>
          </a:p>
        </p:txBody>
      </p:sp>
      <p:sp>
        <p:nvSpPr>
          <p:cNvPr id="5" name="TextBox 4"/>
          <p:cNvSpPr txBox="1"/>
          <p:nvPr/>
        </p:nvSpPr>
        <p:spPr>
          <a:xfrm>
            <a:off x="822530" y="5572780"/>
            <a:ext cx="7803739" cy="523220"/>
          </a:xfrm>
          <a:prstGeom prst="rect">
            <a:avLst/>
          </a:prstGeom>
          <a:noFill/>
        </p:spPr>
        <p:txBody>
          <a:bodyPr wrap="none" rtlCol="0">
            <a:spAutoFit/>
          </a:bodyPr>
          <a:lstStyle/>
          <a:p>
            <a:r>
              <a:rPr lang="en-US" sz="2800" b="1" dirty="0">
                <a:solidFill>
                  <a:srgbClr val="336600"/>
                </a:solidFill>
              </a:rPr>
              <a:t>At 12 months: $1,025.00 + $25.63 = $1,050.63</a:t>
            </a:r>
          </a:p>
        </p:txBody>
      </p:sp>
    </p:spTree>
    <p:extLst>
      <p:ext uri="{BB962C8B-B14F-4D97-AF65-F5344CB8AC3E}">
        <p14:creationId xmlns:p14="http://schemas.microsoft.com/office/powerpoint/2010/main" val="76016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296180"/>
            <a:ext cx="8534400" cy="523220"/>
          </a:xfrm>
          <a:prstGeom prst="rect">
            <a:avLst/>
          </a:prstGeom>
          <a:noFill/>
        </p:spPr>
        <p:txBody>
          <a:bodyPr wrap="square" rtlCol="0">
            <a:spAutoFit/>
          </a:bodyPr>
          <a:lstStyle/>
          <a:p>
            <a:r>
              <a:rPr lang="en-US" sz="2800" b="1" dirty="0">
                <a:solidFill>
                  <a:srgbClr val="336600"/>
                </a:solidFill>
              </a:rPr>
              <a:t>Interest Compounded Semiannually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247" y="2943225"/>
            <a:ext cx="8765353"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3965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372380"/>
            <a:ext cx="8763000" cy="523220"/>
          </a:xfrm>
          <a:prstGeom prst="rect">
            <a:avLst/>
          </a:prstGeom>
          <a:noFill/>
        </p:spPr>
        <p:txBody>
          <a:bodyPr wrap="square" rtlCol="0">
            <a:spAutoFit/>
          </a:bodyPr>
          <a:lstStyle/>
          <a:p>
            <a:r>
              <a:rPr lang="en-US" sz="2800" b="1" dirty="0"/>
              <a:t>2. Fill in the chart for Maria’s two savings options.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200400"/>
            <a:ext cx="8534400" cy="3324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4960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2375118"/>
            <a:ext cx="8153400" cy="1815882"/>
          </a:xfrm>
          <a:prstGeom prst="rect">
            <a:avLst/>
          </a:prstGeom>
          <a:noFill/>
        </p:spPr>
        <p:txBody>
          <a:bodyPr wrap="square" rtlCol="0">
            <a:spAutoFit/>
          </a:bodyPr>
          <a:lstStyle/>
          <a:p>
            <a:r>
              <a:rPr lang="en-US" sz="2800" b="1" dirty="0"/>
              <a:t>3. Maria lost $_______ by keeping her money in a non-interest-bearing account rather than putting it in an account that paid a 5% interest rate compounded semiannually.</a:t>
            </a:r>
          </a:p>
        </p:txBody>
      </p:sp>
    </p:spTree>
    <p:extLst>
      <p:ext uri="{BB962C8B-B14F-4D97-AF65-F5344CB8AC3E}">
        <p14:creationId xmlns:p14="http://schemas.microsoft.com/office/powerpoint/2010/main" val="3544692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5854" y="2246293"/>
            <a:ext cx="8772292" cy="523220"/>
          </a:xfrm>
          <a:prstGeom prst="rect">
            <a:avLst/>
          </a:prstGeom>
          <a:noFill/>
        </p:spPr>
        <p:txBody>
          <a:bodyPr wrap="square" rtlCol="0">
            <a:spAutoFit/>
          </a:bodyPr>
          <a:lstStyle/>
          <a:p>
            <a:r>
              <a:rPr lang="en-US" sz="2800" b="1" dirty="0"/>
              <a:t>4. Completed chart: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854" y="2971800"/>
            <a:ext cx="8772292" cy="2869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5776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93543"/>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138" y="4661118"/>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93543"/>
            <a:ext cx="7551615" cy="1815882"/>
          </a:xfrm>
          <a:prstGeom prst="rect">
            <a:avLst/>
          </a:prstGeom>
          <a:noFill/>
        </p:spPr>
        <p:txBody>
          <a:bodyPr wrap="square" rtlCol="0">
            <a:spAutoFit/>
          </a:bodyPr>
          <a:lstStyle/>
          <a:p>
            <a:r>
              <a:rPr lang="en-US" sz="2800" b="1" dirty="0"/>
              <a:t>What could Maria have bought with the $50.63 of interest she might have earned on her savings?</a:t>
            </a:r>
          </a:p>
          <a:p>
            <a:endParaRPr lang="en-US" sz="2800" dirty="0"/>
          </a:p>
        </p:txBody>
      </p:sp>
      <p:sp>
        <p:nvSpPr>
          <p:cNvPr id="9" name="Rectangle 8"/>
          <p:cNvSpPr/>
          <p:nvPr/>
        </p:nvSpPr>
        <p:spPr>
          <a:xfrm>
            <a:off x="1066800" y="3728425"/>
            <a:ext cx="7010400" cy="954107"/>
          </a:xfrm>
          <a:prstGeom prst="rect">
            <a:avLst/>
          </a:prstGeom>
        </p:spPr>
        <p:txBody>
          <a:bodyPr wrap="square">
            <a:spAutoFit/>
          </a:bodyPr>
          <a:lstStyle/>
          <a:p>
            <a:r>
              <a:rPr lang="en-US" sz="2800" b="1" dirty="0"/>
              <a:t>Would Maria be classified as a saver or a savvy saver? Why?</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3728425"/>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a:off x="1093150" y="4661118"/>
            <a:ext cx="7669850" cy="1815882"/>
          </a:xfrm>
          <a:prstGeom prst="rect">
            <a:avLst/>
          </a:prstGeom>
        </p:spPr>
        <p:txBody>
          <a:bodyPr wrap="square">
            <a:spAutoFit/>
          </a:bodyPr>
          <a:lstStyle/>
          <a:p>
            <a:r>
              <a:rPr lang="en-US" sz="2800" dirty="0"/>
              <a:t>Saver. She didn’t invest her money in a way that would give her a return on her investment—that is, an account that would pay her interest on her principal.</a:t>
            </a:r>
          </a:p>
        </p:txBody>
      </p:sp>
    </p:spTree>
    <p:extLst>
      <p:ext uri="{BB962C8B-B14F-4D97-AF65-F5344CB8AC3E}">
        <p14:creationId xmlns:p14="http://schemas.microsoft.com/office/powerpoint/2010/main" val="90973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954107"/>
          </a:xfrm>
          <a:prstGeom prst="rect">
            <a:avLst/>
          </a:prstGeom>
          <a:noFill/>
        </p:spPr>
        <p:txBody>
          <a:bodyPr wrap="square" rtlCol="0">
            <a:spAutoFit/>
          </a:bodyPr>
          <a:lstStyle/>
          <a:p>
            <a:r>
              <a:rPr lang="en-US" sz="2800" b="1" dirty="0"/>
              <a:t>Why might Maria have kept her $1,000 in a non-interest-bearing account?</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327660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066800" y="3276600"/>
            <a:ext cx="8077200" cy="1384995"/>
          </a:xfrm>
          <a:prstGeom prst="rect">
            <a:avLst/>
          </a:prstGeom>
        </p:spPr>
        <p:txBody>
          <a:bodyPr wrap="square">
            <a:spAutoFit/>
          </a:bodyPr>
          <a:lstStyle/>
          <a:p>
            <a:r>
              <a:rPr lang="en-US" sz="2800" dirty="0"/>
              <a:t>Possibilities: She was financially lazy—not proactive. She may not understand the importance of compound interest.</a:t>
            </a:r>
          </a:p>
        </p:txBody>
      </p:sp>
    </p:spTree>
    <p:extLst>
      <p:ext uri="{BB962C8B-B14F-4D97-AF65-F5344CB8AC3E}">
        <p14:creationId xmlns:p14="http://schemas.microsoft.com/office/powerpoint/2010/main" val="8954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2514599"/>
            <a:ext cx="7848600" cy="954107"/>
          </a:xfrm>
          <a:prstGeom prst="rect">
            <a:avLst/>
          </a:prstGeom>
          <a:noFill/>
        </p:spPr>
        <p:txBody>
          <a:bodyPr wrap="square" rtlCol="0">
            <a:spAutoFit/>
          </a:bodyPr>
          <a:lstStyle/>
          <a:p>
            <a:r>
              <a:rPr lang="en-US" sz="2800" b="1" dirty="0">
                <a:solidFill>
                  <a:srgbClr val="336600"/>
                </a:solidFill>
              </a:rPr>
              <a:t>Saving</a:t>
            </a:r>
            <a:r>
              <a:rPr lang="en-US" sz="2800" b="1" dirty="0"/>
              <a:t> </a:t>
            </a:r>
            <a:r>
              <a:rPr lang="en-US" sz="2800" dirty="0"/>
              <a:t>– Not spending on current consumption or taxes.</a:t>
            </a:r>
          </a:p>
        </p:txBody>
      </p:sp>
    </p:spTree>
    <p:extLst>
      <p:ext uri="{BB962C8B-B14F-4D97-AF65-F5344CB8AC3E}">
        <p14:creationId xmlns:p14="http://schemas.microsoft.com/office/powerpoint/2010/main" val="3855455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2246769"/>
          </a:xfrm>
          <a:prstGeom prst="rect">
            <a:avLst/>
          </a:prstGeom>
          <a:noFill/>
        </p:spPr>
        <p:txBody>
          <a:bodyPr wrap="square" rtlCol="0">
            <a:spAutoFit/>
          </a:bodyPr>
          <a:lstStyle/>
          <a:p>
            <a:r>
              <a:rPr lang="en-US" sz="2800" b="1" dirty="0"/>
              <a:t>Imagine that instead of $1,000, Maria’s grandmother had given her $10,000. After three years, how much interest would $10,000 earn at a 5% interest rate compounded semiannually? </a:t>
            </a:r>
          </a:p>
        </p:txBody>
      </p:sp>
      <p:sp>
        <p:nvSpPr>
          <p:cNvPr id="11" name="Rectangle 10"/>
          <p:cNvSpPr/>
          <p:nvPr/>
        </p:nvSpPr>
        <p:spPr>
          <a:xfrm>
            <a:off x="1066800" y="4533481"/>
            <a:ext cx="7669850" cy="523220"/>
          </a:xfrm>
          <a:prstGeom prst="rect">
            <a:avLst/>
          </a:prstGeom>
        </p:spPr>
        <p:txBody>
          <a:bodyPr wrap="square">
            <a:spAutoFit/>
          </a:bodyPr>
          <a:lstStyle/>
          <a:p>
            <a:r>
              <a:rPr lang="en-US" sz="2800" dirty="0"/>
              <a:t>$1,596.93</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4504283"/>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449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1815882"/>
          </a:xfrm>
          <a:prstGeom prst="rect">
            <a:avLst/>
          </a:prstGeom>
          <a:noFill/>
        </p:spPr>
        <p:txBody>
          <a:bodyPr wrap="square" rtlCol="0">
            <a:spAutoFit/>
          </a:bodyPr>
          <a:lstStyle/>
          <a:p>
            <a:r>
              <a:rPr lang="en-US" sz="2800" b="1" dirty="0"/>
              <a:t>Why is time—that is, the number of months you have your money in an interest-bearing account—a very important factor in accumulating savings?</a:t>
            </a:r>
          </a:p>
        </p:txBody>
      </p:sp>
      <p:sp>
        <p:nvSpPr>
          <p:cNvPr id="11" name="Rectangle 10"/>
          <p:cNvSpPr/>
          <p:nvPr/>
        </p:nvSpPr>
        <p:spPr>
          <a:xfrm>
            <a:off x="1066800" y="4127718"/>
            <a:ext cx="7669850" cy="1815882"/>
          </a:xfrm>
          <a:prstGeom prst="rect">
            <a:avLst/>
          </a:prstGeom>
        </p:spPr>
        <p:txBody>
          <a:bodyPr wrap="square">
            <a:spAutoFit/>
          </a:bodyPr>
          <a:lstStyle/>
          <a:p>
            <a:r>
              <a:rPr lang="en-US" sz="2800" dirty="0"/>
              <a:t>The sooner you start saving, the sooner you start earning interest—not only on your principal but also on accrued interest. Your money works for you over time. </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409852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256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1384995"/>
          </a:xfrm>
          <a:prstGeom prst="rect">
            <a:avLst/>
          </a:prstGeom>
          <a:noFill/>
        </p:spPr>
        <p:txBody>
          <a:bodyPr wrap="square" rtlCol="0">
            <a:spAutoFit/>
          </a:bodyPr>
          <a:lstStyle/>
          <a:p>
            <a:r>
              <a:rPr lang="en-US" sz="2800" b="1" dirty="0"/>
              <a:t>How long would it take for Maria’s $1,000 to double if she kept the money in a </a:t>
            </a:r>
          </a:p>
          <a:p>
            <a:r>
              <a:rPr lang="en-US" sz="2800" b="1" dirty="0"/>
              <a:t>non-interest-bearing account?</a:t>
            </a:r>
          </a:p>
        </p:txBody>
      </p:sp>
      <p:sp>
        <p:nvSpPr>
          <p:cNvPr id="11" name="Rectangle 10"/>
          <p:cNvSpPr/>
          <p:nvPr/>
        </p:nvSpPr>
        <p:spPr>
          <a:xfrm>
            <a:off x="1066800" y="3667780"/>
            <a:ext cx="7669850" cy="523220"/>
          </a:xfrm>
          <a:prstGeom prst="rect">
            <a:avLst/>
          </a:prstGeom>
        </p:spPr>
        <p:txBody>
          <a:bodyPr wrap="square">
            <a:spAutoFit/>
          </a:bodyPr>
          <a:lstStyle/>
          <a:p>
            <a:r>
              <a:rPr lang="en-US" sz="2800" dirty="0"/>
              <a:t>It would never double.</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3704841"/>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066800" y="4508718"/>
            <a:ext cx="7551615" cy="1815882"/>
          </a:xfrm>
          <a:prstGeom prst="rect">
            <a:avLst/>
          </a:prstGeom>
          <a:noFill/>
        </p:spPr>
        <p:txBody>
          <a:bodyPr wrap="square" rtlCol="0">
            <a:spAutoFit/>
          </a:bodyPr>
          <a:lstStyle/>
          <a:p>
            <a:r>
              <a:rPr lang="en-US" sz="2800" b="1" dirty="0"/>
              <a:t>How long do you think it will take Maria’s </a:t>
            </a:r>
          </a:p>
          <a:p>
            <a:r>
              <a:rPr lang="en-US" sz="2800" b="1" dirty="0"/>
              <a:t>$1,000 to double if she puts the money in a savings account that pays compound interest?</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44958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960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2362200"/>
            <a:ext cx="8153400" cy="2246769"/>
          </a:xfrm>
          <a:prstGeom prst="rect">
            <a:avLst/>
          </a:prstGeom>
          <a:noFill/>
        </p:spPr>
        <p:txBody>
          <a:bodyPr wrap="square" rtlCol="0">
            <a:spAutoFit/>
          </a:bodyPr>
          <a:lstStyle/>
          <a:p>
            <a:r>
              <a:rPr lang="en-US" sz="2800" b="1" dirty="0">
                <a:solidFill>
                  <a:srgbClr val="336600"/>
                </a:solidFill>
              </a:rPr>
              <a:t>The rule of 72 </a:t>
            </a:r>
            <a:r>
              <a:rPr lang="en-US" sz="2800" dirty="0"/>
              <a:t>– A method to estimate the number of years it will take for a financial investment (or debt) to double in value at a given annual interest rate.</a:t>
            </a:r>
          </a:p>
          <a:p>
            <a:endParaRPr lang="en-US" sz="2800" b="1" dirty="0"/>
          </a:p>
        </p:txBody>
      </p:sp>
    </p:spTree>
    <p:extLst>
      <p:ext uri="{BB962C8B-B14F-4D97-AF65-F5344CB8AC3E}">
        <p14:creationId xmlns:p14="http://schemas.microsoft.com/office/powerpoint/2010/main" val="1178044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33600" y="2650621"/>
            <a:ext cx="8153400" cy="1015663"/>
          </a:xfrm>
          <a:prstGeom prst="rect">
            <a:avLst/>
          </a:prstGeom>
          <a:noFill/>
        </p:spPr>
        <p:txBody>
          <a:bodyPr wrap="square" rtlCol="0">
            <a:spAutoFit/>
          </a:bodyPr>
          <a:lstStyle/>
          <a:p>
            <a:r>
              <a:rPr lang="en-US" sz="6000" b="1" dirty="0">
                <a:solidFill>
                  <a:srgbClr val="336600"/>
                </a:solidFill>
              </a:rPr>
              <a:t>72 ÷ 5 = 14.4 </a:t>
            </a:r>
          </a:p>
        </p:txBody>
      </p:sp>
    </p:spTree>
    <p:extLst>
      <p:ext uri="{BB962C8B-B14F-4D97-AF65-F5344CB8AC3E}">
        <p14:creationId xmlns:p14="http://schemas.microsoft.com/office/powerpoint/2010/main" val="835395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2427744"/>
            <a:ext cx="8305800" cy="2677656"/>
          </a:xfrm>
          <a:prstGeom prst="rect">
            <a:avLst/>
          </a:prstGeom>
          <a:noFill/>
        </p:spPr>
        <p:txBody>
          <a:bodyPr wrap="square" rtlCol="0">
            <a:spAutoFit/>
          </a:bodyPr>
          <a:lstStyle/>
          <a:p>
            <a:r>
              <a:rPr lang="en-US" sz="2800" b="1" dirty="0">
                <a:solidFill>
                  <a:srgbClr val="336600"/>
                </a:solidFill>
              </a:rPr>
              <a:t>The rule of 72</a:t>
            </a:r>
          </a:p>
          <a:p>
            <a:pPr marL="457200" indent="-457200">
              <a:buFont typeface="Arial" panose="020B0604020202020204" pitchFamily="34" charset="0"/>
              <a:buChar char="•"/>
            </a:pPr>
            <a:r>
              <a:rPr lang="en-US" sz="2800" dirty="0">
                <a:solidFill>
                  <a:srgbClr val="336600"/>
                </a:solidFill>
              </a:rPr>
              <a:t>assumes people leave their money in an account without taking away from or adding to it,</a:t>
            </a:r>
          </a:p>
          <a:p>
            <a:pPr marL="457200" indent="-457200">
              <a:buFont typeface="Arial" panose="020B0604020202020204" pitchFamily="34" charset="0"/>
              <a:buChar char="•"/>
            </a:pPr>
            <a:r>
              <a:rPr lang="en-US" sz="2800" dirty="0">
                <a:solidFill>
                  <a:srgbClr val="336600"/>
                </a:solidFill>
              </a:rPr>
              <a:t>is not an exact number, and</a:t>
            </a:r>
          </a:p>
          <a:p>
            <a:pPr marL="457200" indent="-457200">
              <a:buFont typeface="Arial" panose="020B0604020202020204" pitchFamily="34" charset="0"/>
              <a:buChar char="•"/>
            </a:pPr>
            <a:r>
              <a:rPr lang="en-US" sz="2800" dirty="0">
                <a:solidFill>
                  <a:srgbClr val="336600"/>
                </a:solidFill>
              </a:rPr>
              <a:t>serves as a good estimate.</a:t>
            </a:r>
            <a:endParaRPr lang="en-US" sz="2800" dirty="0"/>
          </a:p>
          <a:p>
            <a:endParaRPr lang="en-US" sz="2800" b="1" dirty="0"/>
          </a:p>
        </p:txBody>
      </p:sp>
    </p:spTree>
    <p:extLst>
      <p:ext uri="{BB962C8B-B14F-4D97-AF65-F5344CB8AC3E}">
        <p14:creationId xmlns:p14="http://schemas.microsoft.com/office/powerpoint/2010/main" val="2298090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398693"/>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398693"/>
            <a:ext cx="7551615" cy="954107"/>
          </a:xfrm>
          <a:prstGeom prst="rect">
            <a:avLst/>
          </a:prstGeom>
          <a:noFill/>
        </p:spPr>
        <p:txBody>
          <a:bodyPr wrap="square" rtlCol="0">
            <a:spAutoFit/>
          </a:bodyPr>
          <a:lstStyle/>
          <a:p>
            <a:r>
              <a:rPr lang="en-US" sz="2800" b="1" dirty="0"/>
              <a:t>How can compound interest help people achieve their financial goals?</a:t>
            </a:r>
          </a:p>
        </p:txBody>
      </p:sp>
      <p:sp>
        <p:nvSpPr>
          <p:cNvPr id="11" name="Rectangle 10"/>
          <p:cNvSpPr/>
          <p:nvPr/>
        </p:nvSpPr>
        <p:spPr>
          <a:xfrm>
            <a:off x="990601" y="3657600"/>
            <a:ext cx="7669850" cy="1815882"/>
          </a:xfrm>
          <a:prstGeom prst="rect">
            <a:avLst/>
          </a:prstGeom>
        </p:spPr>
        <p:txBody>
          <a:bodyPr wrap="square">
            <a:spAutoFit/>
          </a:bodyPr>
          <a:lstStyle/>
          <a:p>
            <a:r>
              <a:rPr lang="en-US" sz="2800" dirty="0"/>
              <a:t>Investing savings in accounts that earn compound interest allows savings to grow faster. More savings helps people achieve financial goals. </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49" y="3698192"/>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504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8032" y="2133600"/>
            <a:ext cx="8153400" cy="523220"/>
          </a:xfrm>
          <a:prstGeom prst="rect">
            <a:avLst/>
          </a:prstGeom>
          <a:noFill/>
        </p:spPr>
        <p:txBody>
          <a:bodyPr wrap="square" rtlCol="0">
            <a:spAutoFit/>
          </a:bodyPr>
          <a:lstStyle/>
          <a:p>
            <a:r>
              <a:rPr lang="en-US" sz="2800" b="1" dirty="0">
                <a:solidFill>
                  <a:srgbClr val="336600"/>
                </a:solidFill>
              </a:rPr>
              <a:t>The Rule of 72</a:t>
            </a:r>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04" y="2667000"/>
            <a:ext cx="7593096" cy="4083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923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8032" y="2133600"/>
            <a:ext cx="8153400" cy="523220"/>
          </a:xfrm>
          <a:prstGeom prst="rect">
            <a:avLst/>
          </a:prstGeom>
          <a:noFill/>
        </p:spPr>
        <p:txBody>
          <a:bodyPr wrap="square" rtlCol="0">
            <a:spAutoFit/>
          </a:bodyPr>
          <a:lstStyle/>
          <a:p>
            <a:r>
              <a:rPr lang="en-US" sz="2800" b="1" dirty="0">
                <a:solidFill>
                  <a:srgbClr val="336600"/>
                </a:solidFill>
              </a:rPr>
              <a:t>The Rule of 72—Answer Key</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129" y="2641865"/>
            <a:ext cx="7620000" cy="4122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714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1384995"/>
          </a:xfrm>
          <a:prstGeom prst="rect">
            <a:avLst/>
          </a:prstGeom>
          <a:noFill/>
        </p:spPr>
        <p:txBody>
          <a:bodyPr wrap="square" rtlCol="0">
            <a:spAutoFit/>
          </a:bodyPr>
          <a:lstStyle/>
          <a:p>
            <a:r>
              <a:rPr lang="en-US" sz="2800" b="1" dirty="0"/>
              <a:t>Does the amount of interest an account pays have much of an impact on how long it will take for your money to double?</a:t>
            </a:r>
          </a:p>
        </p:txBody>
      </p:sp>
      <p:sp>
        <p:nvSpPr>
          <p:cNvPr id="11" name="Rectangle 10"/>
          <p:cNvSpPr/>
          <p:nvPr/>
        </p:nvSpPr>
        <p:spPr>
          <a:xfrm>
            <a:off x="1066800" y="3704841"/>
            <a:ext cx="7669850" cy="954107"/>
          </a:xfrm>
          <a:prstGeom prst="rect">
            <a:avLst/>
          </a:prstGeom>
        </p:spPr>
        <p:txBody>
          <a:bodyPr wrap="square">
            <a:spAutoFit/>
          </a:bodyPr>
          <a:lstStyle/>
          <a:p>
            <a:r>
              <a:rPr lang="en-US" sz="2800" dirty="0"/>
              <a:t>Yes. The higher the interest rate, the less time it will take for your money to double.</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3704841"/>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886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2530257"/>
            <a:ext cx="7848600" cy="2677656"/>
          </a:xfrm>
          <a:prstGeom prst="rect">
            <a:avLst/>
          </a:prstGeom>
          <a:noFill/>
        </p:spPr>
        <p:txBody>
          <a:bodyPr wrap="square" rtlCol="0">
            <a:spAutoFit/>
          </a:bodyPr>
          <a:lstStyle/>
          <a:p>
            <a:r>
              <a:rPr lang="en-US" sz="2800" b="1" dirty="0">
                <a:solidFill>
                  <a:srgbClr val="336600"/>
                </a:solidFill>
              </a:rPr>
              <a:t>Non-interest-bearing account</a:t>
            </a:r>
            <a:r>
              <a:rPr lang="en-US" sz="2800" b="1" dirty="0"/>
              <a:t> </a:t>
            </a:r>
            <a:r>
              <a:rPr lang="en-US" sz="2800" dirty="0"/>
              <a:t>– An account in which no interest is paid on the principal; also called a zero-interest account.</a:t>
            </a:r>
          </a:p>
          <a:p>
            <a:endParaRPr lang="en-US" sz="2800" b="1" dirty="0"/>
          </a:p>
          <a:p>
            <a:r>
              <a:rPr lang="en-US" sz="2800" b="1" dirty="0">
                <a:solidFill>
                  <a:srgbClr val="336600"/>
                </a:solidFill>
              </a:rPr>
              <a:t>Principal</a:t>
            </a:r>
            <a:r>
              <a:rPr lang="en-US" sz="2800" b="1" dirty="0"/>
              <a:t> </a:t>
            </a:r>
            <a:r>
              <a:rPr lang="en-US" sz="2800" dirty="0"/>
              <a:t>– The original amount of money deposited or invested, excluding any interest.</a:t>
            </a:r>
          </a:p>
        </p:txBody>
      </p:sp>
    </p:spTree>
    <p:extLst>
      <p:ext uri="{BB962C8B-B14F-4D97-AF65-F5344CB8AC3E}">
        <p14:creationId xmlns:p14="http://schemas.microsoft.com/office/powerpoint/2010/main" val="2127214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2362200"/>
            <a:ext cx="8153400" cy="3108543"/>
          </a:xfrm>
          <a:prstGeom prst="rect">
            <a:avLst/>
          </a:prstGeom>
          <a:noFill/>
        </p:spPr>
        <p:txBody>
          <a:bodyPr wrap="square" rtlCol="0">
            <a:spAutoFit/>
          </a:bodyPr>
          <a:lstStyle/>
          <a:p>
            <a:r>
              <a:rPr lang="en-US" sz="2800" b="1" dirty="0">
                <a:solidFill>
                  <a:srgbClr val="336600"/>
                </a:solidFill>
              </a:rPr>
              <a:t>The risk-reward relationship </a:t>
            </a:r>
            <a:r>
              <a:rPr lang="en-US" sz="2800" dirty="0"/>
              <a:t>– The idea that there is a direct relationship between risk of the loss of principal and the expected rate of return. The higher the risk of loss of principal for an investment, the greater the potential reward. Conversely, the lower the risk of loss of principal for an investment, the lower the potential reward.</a:t>
            </a:r>
          </a:p>
        </p:txBody>
      </p:sp>
    </p:spTree>
    <p:extLst>
      <p:ext uri="{BB962C8B-B14F-4D97-AF65-F5344CB8AC3E}">
        <p14:creationId xmlns:p14="http://schemas.microsoft.com/office/powerpoint/2010/main" val="4239457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954107"/>
          </a:xfrm>
          <a:prstGeom prst="rect">
            <a:avLst/>
          </a:prstGeom>
          <a:noFill/>
        </p:spPr>
        <p:txBody>
          <a:bodyPr wrap="square" rtlCol="0">
            <a:spAutoFit/>
          </a:bodyPr>
          <a:lstStyle/>
          <a:p>
            <a:r>
              <a:rPr lang="en-US" sz="2800" b="1" dirty="0"/>
              <a:t>What annual interest rate do credit cards charge?</a:t>
            </a:r>
          </a:p>
        </p:txBody>
      </p:sp>
      <p:sp>
        <p:nvSpPr>
          <p:cNvPr id="11" name="Rectangle 10"/>
          <p:cNvSpPr/>
          <p:nvPr/>
        </p:nvSpPr>
        <p:spPr>
          <a:xfrm>
            <a:off x="1066800" y="3200400"/>
            <a:ext cx="7669850" cy="1815882"/>
          </a:xfrm>
          <a:prstGeom prst="rect">
            <a:avLst/>
          </a:prstGeom>
        </p:spPr>
        <p:txBody>
          <a:bodyPr wrap="square">
            <a:spAutoFit/>
          </a:bodyPr>
          <a:lstStyle/>
          <a:p>
            <a:r>
              <a:rPr lang="en-US" sz="2800" dirty="0"/>
              <a:t>Interest rates on credit cards vary over time and under different financial conditions in the economy, but generally credit cards charge a relatively high interest rate.</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320040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249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2246769"/>
          </a:xfrm>
          <a:prstGeom prst="rect">
            <a:avLst/>
          </a:prstGeom>
          <a:noFill/>
        </p:spPr>
        <p:txBody>
          <a:bodyPr wrap="square" rtlCol="0">
            <a:spAutoFit/>
          </a:bodyPr>
          <a:lstStyle/>
          <a:p>
            <a:r>
              <a:rPr lang="en-US" sz="2800" b="1" dirty="0"/>
              <a:t>If a credit card charges an 18% annual interest rate, approximately how long will it take for your debt to double if you made no payment or only the minimum payment on the debt?</a:t>
            </a:r>
          </a:p>
        </p:txBody>
      </p:sp>
      <p:sp>
        <p:nvSpPr>
          <p:cNvPr id="11" name="Rectangle 10"/>
          <p:cNvSpPr/>
          <p:nvPr/>
        </p:nvSpPr>
        <p:spPr>
          <a:xfrm>
            <a:off x="1066800" y="4582180"/>
            <a:ext cx="7669850" cy="523220"/>
          </a:xfrm>
          <a:prstGeom prst="rect">
            <a:avLst/>
          </a:prstGeom>
        </p:spPr>
        <p:txBody>
          <a:bodyPr wrap="square">
            <a:spAutoFit/>
          </a:bodyPr>
          <a:lstStyle/>
          <a:p>
            <a:r>
              <a:rPr lang="en-US" sz="2800" dirty="0"/>
              <a:t>4 years; 72 ÷ 18 = 4</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458218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870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0578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905780"/>
            <a:ext cx="7551615" cy="523220"/>
          </a:xfrm>
          <a:prstGeom prst="rect">
            <a:avLst/>
          </a:prstGeom>
          <a:noFill/>
        </p:spPr>
        <p:txBody>
          <a:bodyPr wrap="square" rtlCol="0">
            <a:spAutoFit/>
          </a:bodyPr>
          <a:lstStyle/>
          <a:p>
            <a:r>
              <a:rPr lang="en-US" sz="2800" b="1" dirty="0"/>
              <a:t>What is a non-interest-bearing account?</a:t>
            </a:r>
          </a:p>
        </p:txBody>
      </p:sp>
      <p:sp>
        <p:nvSpPr>
          <p:cNvPr id="11" name="Rectangle 10"/>
          <p:cNvSpPr/>
          <p:nvPr/>
        </p:nvSpPr>
        <p:spPr>
          <a:xfrm>
            <a:off x="1066800" y="3541693"/>
            <a:ext cx="7669850" cy="954107"/>
          </a:xfrm>
          <a:prstGeom prst="rect">
            <a:avLst/>
          </a:prstGeom>
        </p:spPr>
        <p:txBody>
          <a:bodyPr wrap="square">
            <a:spAutoFit/>
          </a:bodyPr>
          <a:lstStyle/>
          <a:p>
            <a:r>
              <a:rPr lang="en-US" sz="2800" dirty="0"/>
              <a:t>A non-interest-bearing account is one that pays zero interest on principal.</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3541693"/>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05012" y="2286000"/>
            <a:ext cx="1423788" cy="523220"/>
          </a:xfrm>
          <a:prstGeom prst="rect">
            <a:avLst/>
          </a:prstGeom>
        </p:spPr>
        <p:txBody>
          <a:bodyPr wrap="none">
            <a:spAutoFit/>
          </a:bodyPr>
          <a:lstStyle/>
          <a:p>
            <a:r>
              <a:rPr lang="en-US" sz="2800" b="1" dirty="0">
                <a:solidFill>
                  <a:srgbClr val="336600"/>
                </a:solidFill>
              </a:rPr>
              <a:t>Review</a:t>
            </a:r>
          </a:p>
        </p:txBody>
      </p:sp>
      <p:sp>
        <p:nvSpPr>
          <p:cNvPr id="5" name="Rectangle 4"/>
          <p:cNvSpPr/>
          <p:nvPr/>
        </p:nvSpPr>
        <p:spPr>
          <a:xfrm>
            <a:off x="1058985" y="4658380"/>
            <a:ext cx="3081293" cy="523220"/>
          </a:xfrm>
          <a:prstGeom prst="rect">
            <a:avLst/>
          </a:prstGeom>
        </p:spPr>
        <p:txBody>
          <a:bodyPr wrap="none">
            <a:spAutoFit/>
          </a:bodyPr>
          <a:lstStyle/>
          <a:p>
            <a:r>
              <a:rPr lang="en-US" sz="2800" b="1" dirty="0"/>
              <a:t>What is interest?</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7" y="4652222"/>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954" y="5288135"/>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058985" y="5294293"/>
            <a:ext cx="7314232" cy="954107"/>
          </a:xfrm>
          <a:prstGeom prst="rect">
            <a:avLst/>
          </a:prstGeom>
        </p:spPr>
        <p:txBody>
          <a:bodyPr wrap="square">
            <a:spAutoFit/>
          </a:bodyPr>
          <a:lstStyle/>
          <a:p>
            <a:r>
              <a:rPr lang="en-US" sz="2800" dirty="0"/>
              <a:t>Interest is the price of using someone else’s money.</a:t>
            </a:r>
          </a:p>
        </p:txBody>
      </p:sp>
    </p:spTree>
    <p:extLst>
      <p:ext uri="{BB962C8B-B14F-4D97-AF65-F5344CB8AC3E}">
        <p14:creationId xmlns:p14="http://schemas.microsoft.com/office/powerpoint/2010/main" val="310471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0578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905780"/>
            <a:ext cx="7551615" cy="523220"/>
          </a:xfrm>
          <a:prstGeom prst="rect">
            <a:avLst/>
          </a:prstGeom>
          <a:noFill/>
        </p:spPr>
        <p:txBody>
          <a:bodyPr wrap="square" rtlCol="0">
            <a:spAutoFit/>
          </a:bodyPr>
          <a:lstStyle/>
          <a:p>
            <a:r>
              <a:rPr lang="en-US" sz="2800" b="1" dirty="0"/>
              <a:t>What is compound interest?</a:t>
            </a:r>
          </a:p>
        </p:txBody>
      </p:sp>
      <p:sp>
        <p:nvSpPr>
          <p:cNvPr id="11" name="Rectangle 10"/>
          <p:cNvSpPr/>
          <p:nvPr/>
        </p:nvSpPr>
        <p:spPr>
          <a:xfrm>
            <a:off x="1066800" y="3541693"/>
            <a:ext cx="7669850" cy="954107"/>
          </a:xfrm>
          <a:prstGeom prst="rect">
            <a:avLst/>
          </a:prstGeom>
        </p:spPr>
        <p:txBody>
          <a:bodyPr wrap="square">
            <a:spAutoFit/>
          </a:bodyPr>
          <a:lstStyle/>
          <a:p>
            <a:r>
              <a:rPr lang="en-US" sz="2800" dirty="0"/>
              <a:t>Compound interest is interest computed on the original principal and accrued interest.</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3628641"/>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05012" y="2286000"/>
            <a:ext cx="1423788" cy="523220"/>
          </a:xfrm>
          <a:prstGeom prst="rect">
            <a:avLst/>
          </a:prstGeom>
        </p:spPr>
        <p:txBody>
          <a:bodyPr wrap="none">
            <a:spAutoFit/>
          </a:bodyPr>
          <a:lstStyle/>
          <a:p>
            <a:r>
              <a:rPr lang="en-US" sz="2800" b="1" dirty="0">
                <a:solidFill>
                  <a:srgbClr val="336600"/>
                </a:solidFill>
              </a:rPr>
              <a:t>Review</a:t>
            </a:r>
          </a:p>
        </p:txBody>
      </p:sp>
    </p:spTree>
    <p:extLst>
      <p:ext uri="{BB962C8B-B14F-4D97-AF65-F5344CB8AC3E}">
        <p14:creationId xmlns:p14="http://schemas.microsoft.com/office/powerpoint/2010/main" val="25927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14261"/>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809082"/>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05012" y="2286000"/>
            <a:ext cx="1423788" cy="523220"/>
          </a:xfrm>
          <a:prstGeom prst="rect">
            <a:avLst/>
          </a:prstGeom>
        </p:spPr>
        <p:txBody>
          <a:bodyPr wrap="none">
            <a:spAutoFit/>
          </a:bodyPr>
          <a:lstStyle/>
          <a:p>
            <a:r>
              <a:rPr lang="en-US" sz="2800" b="1" dirty="0">
                <a:solidFill>
                  <a:srgbClr val="336600"/>
                </a:solidFill>
              </a:rPr>
              <a:t>Review</a:t>
            </a:r>
          </a:p>
        </p:txBody>
      </p:sp>
      <p:sp>
        <p:nvSpPr>
          <p:cNvPr id="6" name="Rectangle 5"/>
          <p:cNvSpPr/>
          <p:nvPr/>
        </p:nvSpPr>
        <p:spPr>
          <a:xfrm>
            <a:off x="1084147" y="4837093"/>
            <a:ext cx="7314232" cy="954107"/>
          </a:xfrm>
          <a:prstGeom prst="rect">
            <a:avLst/>
          </a:prstGeom>
        </p:spPr>
        <p:txBody>
          <a:bodyPr wrap="square">
            <a:spAutoFit/>
          </a:bodyPr>
          <a:lstStyle/>
          <a:p>
            <a:r>
              <a:rPr lang="en-US" sz="2800" dirty="0"/>
              <a:t>They would each pay a low interest rate because of the risk-reward relationship.</a:t>
            </a:r>
          </a:p>
        </p:txBody>
      </p:sp>
      <p:sp>
        <p:nvSpPr>
          <p:cNvPr id="8" name="Rectangle 7"/>
          <p:cNvSpPr/>
          <p:nvPr/>
        </p:nvSpPr>
        <p:spPr>
          <a:xfrm>
            <a:off x="1123315" y="2832318"/>
            <a:ext cx="7341294" cy="1815882"/>
          </a:xfrm>
          <a:prstGeom prst="rect">
            <a:avLst/>
          </a:prstGeom>
        </p:spPr>
        <p:txBody>
          <a:bodyPr wrap="square">
            <a:spAutoFit/>
          </a:bodyPr>
          <a:lstStyle/>
          <a:p>
            <a:r>
              <a:rPr lang="en-US" sz="2800" b="1" dirty="0"/>
              <a:t>What interest rate would a savings account or a low-risk investment likely pay—would it be a low, medium, or high interest rate—and why?</a:t>
            </a:r>
          </a:p>
        </p:txBody>
      </p:sp>
    </p:spTree>
    <p:extLst>
      <p:ext uri="{BB962C8B-B14F-4D97-AF65-F5344CB8AC3E}">
        <p14:creationId xmlns:p14="http://schemas.microsoft.com/office/powerpoint/2010/main" val="131908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882205"/>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518119"/>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05012" y="2286000"/>
            <a:ext cx="1423788" cy="523220"/>
          </a:xfrm>
          <a:prstGeom prst="rect">
            <a:avLst/>
          </a:prstGeom>
        </p:spPr>
        <p:txBody>
          <a:bodyPr wrap="none">
            <a:spAutoFit/>
          </a:bodyPr>
          <a:lstStyle/>
          <a:p>
            <a:r>
              <a:rPr lang="en-US" sz="2800" b="1" dirty="0">
                <a:solidFill>
                  <a:srgbClr val="336600"/>
                </a:solidFill>
              </a:rPr>
              <a:t>Review</a:t>
            </a:r>
          </a:p>
        </p:txBody>
      </p:sp>
      <p:sp>
        <p:nvSpPr>
          <p:cNvPr id="6" name="Rectangle 5"/>
          <p:cNvSpPr/>
          <p:nvPr/>
        </p:nvSpPr>
        <p:spPr>
          <a:xfrm>
            <a:off x="1143968" y="3518118"/>
            <a:ext cx="7314232" cy="1815882"/>
          </a:xfrm>
          <a:prstGeom prst="rect">
            <a:avLst/>
          </a:prstGeom>
        </p:spPr>
        <p:txBody>
          <a:bodyPr wrap="square">
            <a:spAutoFit/>
          </a:bodyPr>
          <a:lstStyle/>
          <a:p>
            <a:r>
              <a:rPr lang="en-US" sz="2800" dirty="0"/>
              <a:t>The rule of 72 estimates the number of years it will take for a financial investment—or debt—to double in value at a given interest rate.</a:t>
            </a:r>
          </a:p>
        </p:txBody>
      </p:sp>
      <p:sp>
        <p:nvSpPr>
          <p:cNvPr id="8" name="Rectangle 7"/>
          <p:cNvSpPr/>
          <p:nvPr/>
        </p:nvSpPr>
        <p:spPr>
          <a:xfrm>
            <a:off x="1123315" y="2895600"/>
            <a:ext cx="7341294" cy="523220"/>
          </a:xfrm>
          <a:prstGeom prst="rect">
            <a:avLst/>
          </a:prstGeom>
        </p:spPr>
        <p:txBody>
          <a:bodyPr wrap="square">
            <a:spAutoFit/>
          </a:bodyPr>
          <a:lstStyle/>
          <a:p>
            <a:r>
              <a:rPr lang="en-US" sz="2800" b="1" dirty="0"/>
              <a:t>What does the rule of 72 estimate?</a:t>
            </a:r>
          </a:p>
        </p:txBody>
      </p:sp>
    </p:spTree>
    <p:extLst>
      <p:ext uri="{BB962C8B-B14F-4D97-AF65-F5344CB8AC3E}">
        <p14:creationId xmlns:p14="http://schemas.microsoft.com/office/powerpoint/2010/main" val="114868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496352"/>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474893"/>
            <a:ext cx="7551615" cy="954107"/>
          </a:xfrm>
          <a:prstGeom prst="rect">
            <a:avLst/>
          </a:prstGeom>
          <a:noFill/>
        </p:spPr>
        <p:txBody>
          <a:bodyPr wrap="square" rtlCol="0">
            <a:spAutoFit/>
          </a:bodyPr>
          <a:lstStyle/>
          <a:p>
            <a:r>
              <a:rPr lang="en-US" sz="2800" b="1" dirty="0"/>
              <a:t>How can compound interest help people achieve their financial goals? </a:t>
            </a:r>
          </a:p>
        </p:txBody>
      </p:sp>
      <p:sp>
        <p:nvSpPr>
          <p:cNvPr id="11" name="Rectangle 10"/>
          <p:cNvSpPr/>
          <p:nvPr/>
        </p:nvSpPr>
        <p:spPr>
          <a:xfrm>
            <a:off x="994016" y="3617894"/>
            <a:ext cx="7669850" cy="1384995"/>
          </a:xfrm>
          <a:prstGeom prst="rect">
            <a:avLst/>
          </a:prstGeom>
        </p:spPr>
        <p:txBody>
          <a:bodyPr wrap="square">
            <a:spAutoFit/>
          </a:bodyPr>
          <a:lstStyle/>
          <a:p>
            <a:r>
              <a:rPr lang="en-US" sz="2800" dirty="0"/>
              <a:t>Compound interest allows savings to grow more quickly. This means people have more saving to put toward their financial goals. </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617894"/>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202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286000"/>
            <a:ext cx="7551615" cy="1815882"/>
          </a:xfrm>
          <a:prstGeom prst="rect">
            <a:avLst/>
          </a:prstGeom>
          <a:noFill/>
        </p:spPr>
        <p:txBody>
          <a:bodyPr wrap="square" rtlCol="0">
            <a:spAutoFit/>
          </a:bodyPr>
          <a:lstStyle/>
          <a:p>
            <a:r>
              <a:rPr lang="en-US" sz="2800" b="1" dirty="0"/>
              <a:t>Why is time—that is, the number of months you have your money in an interest-bearing account—a very important factor in accumulating savings?</a:t>
            </a:r>
          </a:p>
        </p:txBody>
      </p:sp>
      <p:sp>
        <p:nvSpPr>
          <p:cNvPr id="11" name="Rectangle 10"/>
          <p:cNvSpPr/>
          <p:nvPr/>
        </p:nvSpPr>
        <p:spPr>
          <a:xfrm>
            <a:off x="1066800" y="4127718"/>
            <a:ext cx="7669850" cy="1815882"/>
          </a:xfrm>
          <a:prstGeom prst="rect">
            <a:avLst/>
          </a:prstGeom>
        </p:spPr>
        <p:txBody>
          <a:bodyPr wrap="square">
            <a:spAutoFit/>
          </a:bodyPr>
          <a:lstStyle/>
          <a:p>
            <a:r>
              <a:rPr lang="en-US" sz="2800" dirty="0"/>
              <a:t>The sooner you start saving, the sooner you start earning interest—not only on your principal but also on accrued interest. Your money works for you over time. </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7" y="409852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355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253" y="2247544"/>
            <a:ext cx="8614859" cy="938719"/>
          </a:xfrm>
          <a:prstGeom prst="rect">
            <a:avLst/>
          </a:prstGeom>
        </p:spPr>
        <p:txBody>
          <a:bodyPr wrap="none">
            <a:spAutoFit/>
          </a:bodyPr>
          <a:lstStyle/>
          <a:p>
            <a:r>
              <a:rPr lang="en-US" sz="2700" b="1" dirty="0">
                <a:solidFill>
                  <a:srgbClr val="336600"/>
                </a:solidFill>
              </a:rPr>
              <a:t>Handout 5.3: Charlie’s Financial Goal—Answer Key</a:t>
            </a:r>
          </a:p>
          <a:p>
            <a:endParaRPr lang="en-US" sz="2800" b="1" dirty="0">
              <a:solidFill>
                <a:srgbClr val="33660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424" y="2895600"/>
            <a:ext cx="8800688" cy="2850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226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2424157"/>
            <a:ext cx="7848600" cy="954107"/>
          </a:xfrm>
          <a:prstGeom prst="rect">
            <a:avLst/>
          </a:prstGeom>
          <a:noFill/>
        </p:spPr>
        <p:txBody>
          <a:bodyPr wrap="square" rtlCol="0">
            <a:spAutoFit/>
          </a:bodyPr>
          <a:lstStyle/>
          <a:p>
            <a:r>
              <a:rPr lang="en-US" sz="2800" b="1" dirty="0">
                <a:solidFill>
                  <a:srgbClr val="336600"/>
                </a:solidFill>
              </a:rPr>
              <a:t>Interest</a:t>
            </a:r>
            <a:r>
              <a:rPr lang="en-US" sz="2800" dirty="0"/>
              <a:t> – The price of using someone else’s money.</a:t>
            </a:r>
          </a:p>
        </p:txBody>
      </p:sp>
    </p:spTree>
    <p:extLst>
      <p:ext uri="{BB962C8B-B14F-4D97-AF65-F5344CB8AC3E}">
        <p14:creationId xmlns:p14="http://schemas.microsoft.com/office/powerpoint/2010/main" val="1242630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14261"/>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138" y="4530456"/>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067768" y="4547472"/>
            <a:ext cx="7314232" cy="523220"/>
          </a:xfrm>
          <a:prstGeom prst="rect">
            <a:avLst/>
          </a:prstGeom>
        </p:spPr>
        <p:txBody>
          <a:bodyPr wrap="square">
            <a:spAutoFit/>
          </a:bodyPr>
          <a:lstStyle/>
          <a:p>
            <a:r>
              <a:rPr lang="en-US" sz="2800" dirty="0"/>
              <a:t>36 years (72 ÷ 2 = 36)</a:t>
            </a:r>
          </a:p>
        </p:txBody>
      </p:sp>
      <p:sp>
        <p:nvSpPr>
          <p:cNvPr id="8" name="Rectangle 7"/>
          <p:cNvSpPr/>
          <p:nvPr/>
        </p:nvSpPr>
        <p:spPr>
          <a:xfrm>
            <a:off x="1123315" y="2882205"/>
            <a:ext cx="7341294" cy="1384995"/>
          </a:xfrm>
          <a:prstGeom prst="rect">
            <a:avLst/>
          </a:prstGeom>
        </p:spPr>
        <p:txBody>
          <a:bodyPr wrap="square">
            <a:spAutoFit/>
          </a:bodyPr>
          <a:lstStyle/>
          <a:p>
            <a:r>
              <a:rPr lang="en-US" sz="2800" b="1" dirty="0"/>
              <a:t>How long will it take Charlie’s money to double with a 2% interest rate compounded quarterly?</a:t>
            </a:r>
          </a:p>
        </p:txBody>
      </p:sp>
    </p:spTree>
    <p:extLst>
      <p:ext uri="{BB962C8B-B14F-4D97-AF65-F5344CB8AC3E}">
        <p14:creationId xmlns:p14="http://schemas.microsoft.com/office/powerpoint/2010/main" val="159039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0578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58985" y="2819400"/>
            <a:ext cx="7551615" cy="954107"/>
          </a:xfrm>
          <a:prstGeom prst="rect">
            <a:avLst/>
          </a:prstGeom>
          <a:noFill/>
        </p:spPr>
        <p:txBody>
          <a:bodyPr wrap="square" rtlCol="0">
            <a:spAutoFit/>
          </a:bodyPr>
          <a:lstStyle/>
          <a:p>
            <a:r>
              <a:rPr lang="en-US" sz="2800" b="1" dirty="0"/>
              <a:t>How will compound interest help Charlie meet his financial goal?</a:t>
            </a:r>
          </a:p>
        </p:txBody>
      </p:sp>
      <p:sp>
        <p:nvSpPr>
          <p:cNvPr id="11" name="Rectangle 10"/>
          <p:cNvSpPr/>
          <p:nvPr/>
        </p:nvSpPr>
        <p:spPr>
          <a:xfrm>
            <a:off x="1058985" y="3905435"/>
            <a:ext cx="7669850" cy="2677656"/>
          </a:xfrm>
          <a:prstGeom prst="rect">
            <a:avLst/>
          </a:prstGeom>
        </p:spPr>
        <p:txBody>
          <a:bodyPr wrap="square">
            <a:spAutoFit/>
          </a:bodyPr>
          <a:lstStyle/>
          <a:p>
            <a:r>
              <a:rPr lang="en-US" sz="2800" dirty="0"/>
              <a:t>Even 2% interest compounded quarterly allows Charlie’s savings to grow. He’ll earn interest on the principal in his account and on the interest he earns. He’ll have more money in two years than he would if he had the money in a non-interest-bearing account.</a:t>
            </a: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654" y="388620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92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05780"/>
            <a:ext cx="533401" cy="53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062295" y="2746683"/>
            <a:ext cx="7551615" cy="2246769"/>
          </a:xfrm>
          <a:prstGeom prst="rect">
            <a:avLst/>
          </a:prstGeom>
          <a:noFill/>
        </p:spPr>
        <p:txBody>
          <a:bodyPr wrap="square" rtlCol="0">
            <a:spAutoFit/>
          </a:bodyPr>
          <a:lstStyle/>
          <a:p>
            <a:r>
              <a:rPr lang="en-US" sz="2800" b="1" dirty="0"/>
              <a:t>Charlie wants to explain the risk-reward relationship to his nephew, who is a sophomore in high school. If you were Charlie, how would you explain the relationship?</a:t>
            </a:r>
          </a:p>
        </p:txBody>
      </p:sp>
    </p:spTree>
    <p:extLst>
      <p:ext uri="{BB962C8B-B14F-4D97-AF65-F5344CB8AC3E}">
        <p14:creationId xmlns:p14="http://schemas.microsoft.com/office/powerpoint/2010/main" val="16237373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143000" y="2590800"/>
            <a:ext cx="7669850" cy="3539430"/>
          </a:xfrm>
          <a:prstGeom prst="rect">
            <a:avLst/>
          </a:prstGeom>
        </p:spPr>
        <p:txBody>
          <a:bodyPr wrap="square">
            <a:spAutoFit/>
          </a:bodyPr>
          <a:lstStyle/>
          <a:p>
            <a:r>
              <a:rPr lang="en-US" sz="2800" dirty="0"/>
              <a:t>When you invest your money, the higher the risk of losing your principal (the money you deposit) for an investment, the higher the potential reward. So, relatively safe places to put your money—in a savings account at a bank, for example—yield a relatively low reward because the risk of losing your principal is very low. </a:t>
            </a:r>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667000"/>
            <a:ext cx="517524" cy="48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147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2501205"/>
            <a:ext cx="7848600" cy="1384995"/>
          </a:xfrm>
          <a:prstGeom prst="rect">
            <a:avLst/>
          </a:prstGeom>
          <a:noFill/>
        </p:spPr>
        <p:txBody>
          <a:bodyPr wrap="square" rtlCol="0">
            <a:spAutoFit/>
          </a:bodyPr>
          <a:lstStyle/>
          <a:p>
            <a:r>
              <a:rPr lang="en-US" sz="2800" b="1" dirty="0">
                <a:solidFill>
                  <a:srgbClr val="336600"/>
                </a:solidFill>
              </a:rPr>
              <a:t>Compound interest </a:t>
            </a:r>
            <a:r>
              <a:rPr lang="en-US" sz="2800" dirty="0"/>
              <a:t>–</a:t>
            </a:r>
            <a:r>
              <a:rPr lang="en-US" sz="2800" b="1" dirty="0"/>
              <a:t> </a:t>
            </a:r>
            <a:r>
              <a:rPr lang="en-US" sz="2800" dirty="0"/>
              <a:t>Interest paid on the sum of the original principal and accrued (accumulated or earned) interest.</a:t>
            </a:r>
          </a:p>
        </p:txBody>
      </p:sp>
    </p:spTree>
    <p:extLst>
      <p:ext uri="{BB962C8B-B14F-4D97-AF65-F5344CB8AC3E}">
        <p14:creationId xmlns:p14="http://schemas.microsoft.com/office/powerpoint/2010/main" val="166785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2228195"/>
            <a:ext cx="8763000" cy="4185761"/>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pPr marL="514350" indent="-514350">
              <a:buAutoNum type="arabicPeriod"/>
            </a:pPr>
            <a:r>
              <a:rPr lang="en-US" sz="2800" b="1" dirty="0"/>
              <a:t>Interest compounded semiannually is added to the principal in an account every six months.</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1: Convert the annual interest rate to a decimal:</a:t>
            </a:r>
          </a:p>
          <a:p>
            <a:r>
              <a:rPr lang="en-US" sz="2800" dirty="0"/>
              <a:t>                       	   </a:t>
            </a:r>
            <a:r>
              <a:rPr lang="en-US" sz="2800" b="1" dirty="0">
                <a:solidFill>
                  <a:srgbClr val="336600"/>
                </a:solidFill>
              </a:rPr>
              <a:t>5% = 0.05</a:t>
            </a:r>
          </a:p>
        </p:txBody>
      </p:sp>
    </p:spTree>
    <p:extLst>
      <p:ext uri="{BB962C8B-B14F-4D97-AF65-F5344CB8AC3E}">
        <p14:creationId xmlns:p14="http://schemas.microsoft.com/office/powerpoint/2010/main" val="766732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251770"/>
            <a:ext cx="8534400" cy="3539430"/>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2: Divide the annual interest rate (as a decimal) by 2 to determine the interest paid every six months:</a:t>
            </a:r>
            <a:r>
              <a:rPr lang="en-US" sz="2800" dirty="0"/>
              <a:t> </a:t>
            </a:r>
          </a:p>
        </p:txBody>
      </p:sp>
      <p:sp>
        <p:nvSpPr>
          <p:cNvPr id="2" name="TextBox 1"/>
          <p:cNvSpPr txBox="1"/>
          <p:nvPr/>
        </p:nvSpPr>
        <p:spPr>
          <a:xfrm>
            <a:off x="3008832" y="5801380"/>
            <a:ext cx="2791149" cy="523220"/>
          </a:xfrm>
          <a:prstGeom prst="rect">
            <a:avLst/>
          </a:prstGeom>
          <a:noFill/>
        </p:spPr>
        <p:txBody>
          <a:bodyPr wrap="none" rtlCol="0">
            <a:spAutoFit/>
          </a:bodyPr>
          <a:lstStyle/>
          <a:p>
            <a:r>
              <a:rPr lang="en-US" sz="2800" b="1" dirty="0">
                <a:solidFill>
                  <a:srgbClr val="336600"/>
                </a:solidFill>
              </a:rPr>
              <a:t>0.05 ÷ 2 = 0.025</a:t>
            </a:r>
          </a:p>
        </p:txBody>
      </p:sp>
    </p:spTree>
    <p:extLst>
      <p:ext uri="{BB962C8B-B14F-4D97-AF65-F5344CB8AC3E}">
        <p14:creationId xmlns:p14="http://schemas.microsoft.com/office/powerpoint/2010/main" val="3679209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2301657"/>
            <a:ext cx="8534400" cy="3108543"/>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b="1" dirty="0"/>
              <a:t>If interest were compounded quarterly, you would divide the interest rate by 4. If interest were compounded every two months, you would divide the rate by 6. If interest were compounded every month, you would divide by 12. </a:t>
            </a:r>
          </a:p>
          <a:p>
            <a:endParaRPr lang="en-US" sz="1400" b="1" dirty="0"/>
          </a:p>
        </p:txBody>
      </p:sp>
    </p:spTree>
    <p:extLst>
      <p:ext uri="{BB962C8B-B14F-4D97-AF65-F5344CB8AC3E}">
        <p14:creationId xmlns:p14="http://schemas.microsoft.com/office/powerpoint/2010/main" val="374787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251770"/>
            <a:ext cx="8534400" cy="3539430"/>
          </a:xfrm>
          <a:prstGeom prst="rect">
            <a:avLst/>
          </a:prstGeom>
          <a:noFill/>
        </p:spPr>
        <p:txBody>
          <a:bodyPr wrap="square" rtlCol="0">
            <a:spAutoFit/>
          </a:bodyPr>
          <a:lstStyle/>
          <a:p>
            <a:r>
              <a:rPr lang="en-US" sz="2800" b="1" dirty="0">
                <a:solidFill>
                  <a:srgbClr val="336600"/>
                </a:solidFill>
              </a:rPr>
              <a:t>Maria’s Savings Decision</a:t>
            </a:r>
          </a:p>
          <a:p>
            <a:endParaRPr lang="en-US" sz="1400" b="1" dirty="0"/>
          </a:p>
          <a:p>
            <a:r>
              <a:rPr lang="en-US" sz="2800" dirty="0"/>
              <a:t>Principal = $1,000</a:t>
            </a:r>
          </a:p>
          <a:p>
            <a:r>
              <a:rPr lang="en-US" sz="2800" dirty="0"/>
              <a:t>Interest rate = 5% paid semiannually (every 6 months)</a:t>
            </a:r>
          </a:p>
          <a:p>
            <a:endParaRPr lang="en-US" sz="1400" b="1" dirty="0"/>
          </a:p>
          <a:p>
            <a:r>
              <a:rPr lang="en-US" sz="2800" b="1" dirty="0"/>
              <a:t>Step 3: Multiply the principal by the interest rate to get the amount paid in dollars. Round to the nearest hundredth.</a:t>
            </a:r>
          </a:p>
        </p:txBody>
      </p:sp>
      <p:sp>
        <p:nvSpPr>
          <p:cNvPr id="2" name="TextBox 1"/>
          <p:cNvSpPr txBox="1"/>
          <p:nvPr/>
        </p:nvSpPr>
        <p:spPr>
          <a:xfrm>
            <a:off x="1120574" y="5829181"/>
            <a:ext cx="6902852" cy="523220"/>
          </a:xfrm>
          <a:prstGeom prst="rect">
            <a:avLst/>
          </a:prstGeom>
          <a:noFill/>
        </p:spPr>
        <p:txBody>
          <a:bodyPr wrap="none" rtlCol="0">
            <a:spAutoFit/>
          </a:bodyPr>
          <a:lstStyle/>
          <a:p>
            <a:r>
              <a:rPr lang="en-US" sz="2800" b="1" dirty="0">
                <a:solidFill>
                  <a:srgbClr val="336600"/>
                </a:solidFill>
              </a:rPr>
              <a:t>At 6 months: $1,000.00 × 0.025 = $25.00</a:t>
            </a:r>
          </a:p>
        </p:txBody>
      </p:sp>
    </p:spTree>
    <p:extLst>
      <p:ext uri="{BB962C8B-B14F-4D97-AF65-F5344CB8AC3E}">
        <p14:creationId xmlns:p14="http://schemas.microsoft.com/office/powerpoint/2010/main" val="1339271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4D5730-BA0F-43AB-AC6D-A80647BE55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183DE02-BDAD-49FE-830B-8E4AF0B2E23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EAE1EFD-DE27-4D7F-A5FC-42344A443B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1767</TotalTime>
  <Words>1517</Words>
  <Application>Microsoft Office PowerPoint</Application>
  <PresentationFormat>On-screen Show (4:3)</PresentationFormat>
  <Paragraphs>123</Paragraphs>
  <Slides>43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43</vt:i4>
      </vt:variant>
    </vt:vector>
  </HeadingPairs>
  <TitlesOfParts>
    <vt:vector size="48" baseType="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Ives, Jennifer M</cp:lastModifiedBy>
  <cp:revision>198</cp:revision>
  <cp:lastPrinted>2014-08-11T21:35:07Z</cp:lastPrinted>
  <dcterms:created xsi:type="dcterms:W3CDTF">2011-08-16T15:27:06Z</dcterms:created>
  <dcterms:modified xsi:type="dcterms:W3CDTF">2022-03-09T15:12:34Z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87e31b24-b582-4bc6-8fd4-442b900ccba6</vt:lpwstr>
  </property>
  <property fmtid="{D5CDD505-2E9C-101B-9397-08002B2CF9AE}" pid="3" name="MSIP_Label_b51c2f0d-b3ff-4d77-9838-7b0e82bdd7ab_Enabled">
    <vt:lpwstr>true</vt:lpwstr>
  </property>
  <property fmtid="{D5CDD505-2E9C-101B-9397-08002B2CF9AE}" pid="4" name="MSIP_Label_b51c2f0d-b3ff-4d77-9838-7b0e82bdd7ab_SetDate">
    <vt:lpwstr>2022-03-09T15:12:34Z</vt:lpwstr>
  </property>
  <property fmtid="{D5CDD505-2E9C-101B-9397-08002B2CF9AE}" pid="5" name="MSIP_Label_b51c2f0d-b3ff-4d77-9838-7b0e82bdd7ab_Method">
    <vt:lpwstr>Privileged</vt:lpwstr>
  </property>
  <property fmtid="{D5CDD505-2E9C-101B-9397-08002B2CF9AE}" pid="6" name="MSIP_Label_b51c2f0d-b3ff-4d77-9838-7b0e82bdd7ab_Name">
    <vt:lpwstr>b51c2f0d-b3ff-4d77-9838-7b0e82bdd7ab</vt:lpwstr>
  </property>
  <property fmtid="{D5CDD505-2E9C-101B-9397-08002B2CF9AE}" pid="7" name="MSIP_Label_b51c2f0d-b3ff-4d77-9838-7b0e82bdd7ab_SiteId">
    <vt:lpwstr>b397c653-5b19-463f-b9fc-af658ded9128</vt:lpwstr>
  </property>
  <property fmtid="{D5CDD505-2E9C-101B-9397-08002B2CF9AE}" pid="8" name="MSIP_Label_b51c2f0d-b3ff-4d77-9838-7b0e82bdd7ab_ActionId">
    <vt:lpwstr>23ba725c-2190-4482-a86a-5b216d09e91a</vt:lpwstr>
  </property>
  <property fmtid="{D5CDD505-2E9C-101B-9397-08002B2CF9AE}" pid="9" name="MSIP_Label_b51c2f0d-b3ff-4d77-9838-7b0e82bdd7ab_ContentBits">
    <vt:lpwstr>1</vt:lpwstr>
  </property>
</Properties>
</file>