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60" r:id="rId5"/>
  </p:sldMasterIdLst>
  <p:notesMasterIdLst>
    <p:notesMasterId r:id="rId28"/>
  </p:notesMasterIdLst>
  <p:sldIdLst>
    <p:sldId id="270" r:id="rId6"/>
    <p:sldId id="272" r:id="rId7"/>
    <p:sldId id="274" r:id="rId8"/>
    <p:sldId id="273" r:id="rId9"/>
    <p:sldId id="286" r:id="rId10"/>
    <p:sldId id="287" r:id="rId11"/>
    <p:sldId id="290" r:id="rId12"/>
    <p:sldId id="291" r:id="rId13"/>
    <p:sldId id="268" r:id="rId14"/>
    <p:sldId id="275" r:id="rId15"/>
    <p:sldId id="276" r:id="rId16"/>
    <p:sldId id="289" r:id="rId17"/>
    <p:sldId id="264" r:id="rId18"/>
    <p:sldId id="265" r:id="rId19"/>
    <p:sldId id="277" r:id="rId20"/>
    <p:sldId id="281" r:id="rId21"/>
    <p:sldId id="280" r:id="rId22"/>
    <p:sldId id="283" r:id="rId23"/>
    <p:sldId id="284" r:id="rId24"/>
    <p:sldId id="285" r:id="rId25"/>
    <p:sldId id="292" r:id="rId26"/>
    <p:sldId id="293" r:id="rId27"/>
  </p:sldIdLst>
  <p:sldSz cx="10160000" cy="9436100"/>
  <p:notesSz cx="6881813" cy="9296400"/>
  <p:embeddedFontLst>
    <p:embeddedFont>
      <p:font typeface="Calibri" panose="020F0502020204030204" pitchFamily="34" charset="0"/>
      <p:regular r:id="rId29"/>
      <p:bold r:id="rId30"/>
      <p:italic r:id="rId31"/>
      <p:boldItalic r:id="rId32"/>
    </p:embeddedFont>
    <p:embeddedFont>
      <p:font typeface="Calibri Light" panose="020F0302020204030204" pitchFamily="34" charset="0"/>
      <p:regular r:id="rId33"/>
      <p: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72">
          <p15:clr>
            <a:srgbClr val="A4A3A4"/>
          </p15:clr>
        </p15:guide>
        <p15:guide id="2" pos="32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00"/>
    <a:srgbClr val="006600"/>
    <a:srgbClr val="1F24F5"/>
    <a:srgbClr val="080C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p:restoredTop sz="94670"/>
  </p:normalViewPr>
  <p:slideViewPr>
    <p:cSldViewPr>
      <p:cViewPr varScale="1">
        <p:scale>
          <a:sx n="57" d="100"/>
          <a:sy n="57" d="100"/>
        </p:scale>
        <p:origin x="1842" y="84"/>
      </p:cViewPr>
      <p:guideLst>
        <p:guide orient="horz" pos="2972"/>
        <p:guide pos="320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font" Target="fonts/font6.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5.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4.fntdata"/><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font" Target="fonts/font2.fntdata"/><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7313" y="0"/>
            <a:ext cx="2982912" cy="465138"/>
          </a:xfrm>
          <a:prstGeom prst="rect">
            <a:avLst/>
          </a:prstGeom>
        </p:spPr>
        <p:txBody>
          <a:bodyPr vert="horz" lIns="91440" tIns="45720" rIns="91440" bIns="45720" rtlCol="0"/>
          <a:lstStyle>
            <a:lvl1pPr algn="r">
              <a:defRPr sz="1200"/>
            </a:lvl1pPr>
          </a:lstStyle>
          <a:p>
            <a:fld id="{E518BCFA-AA25-4B04-80D9-139698B464C7}" type="datetimeFigureOut">
              <a:rPr lang="en-US" smtClean="0"/>
              <a:t>3/8/2022</a:t>
            </a:fld>
            <a:endParaRPr lang="en-US"/>
          </a:p>
        </p:txBody>
      </p:sp>
      <p:sp>
        <p:nvSpPr>
          <p:cNvPr id="4" name="Slide Image Placeholder 3"/>
          <p:cNvSpPr>
            <a:spLocks noGrp="1" noRot="1" noChangeAspect="1"/>
          </p:cNvSpPr>
          <p:nvPr>
            <p:ph type="sldImg" idx="2"/>
          </p:nvPr>
        </p:nvSpPr>
        <p:spPr>
          <a:xfrm>
            <a:off x="1565275" y="696913"/>
            <a:ext cx="375285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975" y="4416425"/>
            <a:ext cx="55054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7313" y="8829675"/>
            <a:ext cx="2982912" cy="465138"/>
          </a:xfrm>
          <a:prstGeom prst="rect">
            <a:avLst/>
          </a:prstGeom>
        </p:spPr>
        <p:txBody>
          <a:bodyPr vert="horz" lIns="91440" tIns="45720" rIns="91440" bIns="45720" rtlCol="0" anchor="b"/>
          <a:lstStyle>
            <a:lvl1pPr algn="r">
              <a:defRPr sz="1200"/>
            </a:lvl1pPr>
          </a:lstStyle>
          <a:p>
            <a:fld id="{18A3B932-15DA-42FC-8AD7-3409F69BCA7E}" type="slidenum">
              <a:rPr lang="en-US" smtClean="0"/>
              <a:t>‹#›</a:t>
            </a:fld>
            <a:endParaRPr lang="en-US"/>
          </a:p>
        </p:txBody>
      </p:sp>
    </p:spTree>
    <p:extLst>
      <p:ext uri="{BB962C8B-B14F-4D97-AF65-F5344CB8AC3E}">
        <p14:creationId xmlns:p14="http://schemas.microsoft.com/office/powerpoint/2010/main" val="4979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A3B932-15DA-42FC-8AD7-3409F69BCA7E}" type="slidenum">
              <a:rPr lang="en-US" smtClean="0"/>
              <a:t>17</a:t>
            </a:fld>
            <a:endParaRPr lang="en-US"/>
          </a:p>
        </p:txBody>
      </p:sp>
    </p:spTree>
    <p:extLst>
      <p:ext uri="{BB962C8B-B14F-4D97-AF65-F5344CB8AC3E}">
        <p14:creationId xmlns:p14="http://schemas.microsoft.com/office/powerpoint/2010/main" val="2143800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1" y="2931310"/>
            <a:ext cx="8636000" cy="2022646"/>
          </a:xfrm>
        </p:spPr>
        <p:txBody>
          <a:bodyPr/>
          <a:lstStyle/>
          <a:p>
            <a:r>
              <a:rPr lang="en-US"/>
              <a:t>Click to edit Master title style</a:t>
            </a:r>
          </a:p>
        </p:txBody>
      </p:sp>
      <p:sp>
        <p:nvSpPr>
          <p:cNvPr id="3" name="Subtitle 2"/>
          <p:cNvSpPr>
            <a:spLocks noGrp="1"/>
          </p:cNvSpPr>
          <p:nvPr>
            <p:ph type="subTitle" idx="1"/>
          </p:nvPr>
        </p:nvSpPr>
        <p:spPr>
          <a:xfrm>
            <a:off x="1524000" y="5347124"/>
            <a:ext cx="7112000" cy="241144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4A7E537-6438-472B-BBEA-53D1E59C89C0}" type="datetimeFigureOut">
              <a:rPr lang="en-US" smtClean="0"/>
              <a:pPr/>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92DB9-FE4E-4EF9-8FCA-6826EB2DCF6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A7E537-6438-472B-BBEA-53D1E59C89C0}" type="datetimeFigureOut">
              <a:rPr lang="en-US" smtClean="0"/>
              <a:pPr/>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92DB9-FE4E-4EF9-8FCA-6826EB2DCF6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377884"/>
            <a:ext cx="2286001" cy="805126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8003" y="377884"/>
            <a:ext cx="6688666" cy="80512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A7E537-6438-472B-BBEA-53D1E59C89C0}" type="datetimeFigureOut">
              <a:rPr lang="en-US" smtClean="0"/>
              <a:pPr/>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92DB9-FE4E-4EF9-8FCA-6826EB2DCF6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78868-483D-C24F-AABD-D415C554F9BB}"/>
              </a:ext>
            </a:extLst>
          </p:cNvPr>
          <p:cNvSpPr>
            <a:spLocks noGrp="1"/>
          </p:cNvSpPr>
          <p:nvPr>
            <p:ph type="ctrTitle"/>
          </p:nvPr>
        </p:nvSpPr>
        <p:spPr>
          <a:xfrm>
            <a:off x="1270000" y="1544638"/>
            <a:ext cx="7620000" cy="3284537"/>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A72AFC-8A94-7041-AA63-F105518052A0}"/>
              </a:ext>
            </a:extLst>
          </p:cNvPr>
          <p:cNvSpPr>
            <a:spLocks noGrp="1"/>
          </p:cNvSpPr>
          <p:nvPr>
            <p:ph type="subTitle" idx="1"/>
          </p:nvPr>
        </p:nvSpPr>
        <p:spPr>
          <a:xfrm>
            <a:off x="1270000" y="4956175"/>
            <a:ext cx="7620000" cy="22780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66F9DF-CE4B-0148-A7BC-4DE723BA756A}"/>
              </a:ext>
            </a:extLst>
          </p:cNvPr>
          <p:cNvSpPr>
            <a:spLocks noGrp="1"/>
          </p:cNvSpPr>
          <p:nvPr>
            <p:ph type="dt" sz="half" idx="10"/>
          </p:nvPr>
        </p:nvSpPr>
        <p:spPr/>
        <p:txBody>
          <a:bodyPr/>
          <a:lstStyle/>
          <a:p>
            <a:fld id="{D13566D3-4E2F-DF41-88FA-C1FF7D39C689}" type="datetimeFigureOut">
              <a:rPr lang="en-US" smtClean="0"/>
              <a:t>3/8/2022</a:t>
            </a:fld>
            <a:endParaRPr lang="en-US"/>
          </a:p>
        </p:txBody>
      </p:sp>
      <p:sp>
        <p:nvSpPr>
          <p:cNvPr id="5" name="Footer Placeholder 4">
            <a:extLst>
              <a:ext uri="{FF2B5EF4-FFF2-40B4-BE49-F238E27FC236}">
                <a16:creationId xmlns:a16="http://schemas.microsoft.com/office/drawing/2014/main" id="{3D8B48AB-CE1A-E945-B24C-F346523668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2FE7BD-16CC-8B43-AFD5-126F596ABCFC}"/>
              </a:ext>
            </a:extLst>
          </p:cNvPr>
          <p:cNvSpPr>
            <a:spLocks noGrp="1"/>
          </p:cNvSpPr>
          <p:nvPr>
            <p:ph type="sldNum" sz="quarter" idx="12"/>
          </p:nvPr>
        </p:nvSpPr>
        <p:spPr/>
        <p:txBody>
          <a:bodyPr/>
          <a:lstStyle/>
          <a:p>
            <a:fld id="{05D3CE3C-0014-FA46-A4CF-D198F1CBA306}" type="slidenum">
              <a:rPr lang="en-US" smtClean="0"/>
              <a:t>‹#›</a:t>
            </a:fld>
            <a:endParaRPr lang="en-US"/>
          </a:p>
        </p:txBody>
      </p:sp>
    </p:spTree>
    <p:extLst>
      <p:ext uri="{BB962C8B-B14F-4D97-AF65-F5344CB8AC3E}">
        <p14:creationId xmlns:p14="http://schemas.microsoft.com/office/powerpoint/2010/main" val="18816030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51A94-B088-594F-A3A6-65BB8D9196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B224EB-A32F-8945-B14F-8898FC49BAD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73B157-E0DB-9447-ADE9-CF57D9A4511E}"/>
              </a:ext>
            </a:extLst>
          </p:cNvPr>
          <p:cNvSpPr>
            <a:spLocks noGrp="1"/>
          </p:cNvSpPr>
          <p:nvPr>
            <p:ph type="dt" sz="half" idx="10"/>
          </p:nvPr>
        </p:nvSpPr>
        <p:spPr/>
        <p:txBody>
          <a:bodyPr/>
          <a:lstStyle/>
          <a:p>
            <a:fld id="{D13566D3-4E2F-DF41-88FA-C1FF7D39C689}" type="datetimeFigureOut">
              <a:rPr lang="en-US" smtClean="0"/>
              <a:t>3/8/2022</a:t>
            </a:fld>
            <a:endParaRPr lang="en-US"/>
          </a:p>
        </p:txBody>
      </p:sp>
      <p:sp>
        <p:nvSpPr>
          <p:cNvPr id="5" name="Footer Placeholder 4">
            <a:extLst>
              <a:ext uri="{FF2B5EF4-FFF2-40B4-BE49-F238E27FC236}">
                <a16:creationId xmlns:a16="http://schemas.microsoft.com/office/drawing/2014/main" id="{D6FF7ADB-D9EE-194D-8C41-5913E64674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699746-DD5E-D24E-AE1E-620F3049EE0E}"/>
              </a:ext>
            </a:extLst>
          </p:cNvPr>
          <p:cNvSpPr>
            <a:spLocks noGrp="1"/>
          </p:cNvSpPr>
          <p:nvPr>
            <p:ph type="sldNum" sz="quarter" idx="12"/>
          </p:nvPr>
        </p:nvSpPr>
        <p:spPr/>
        <p:txBody>
          <a:bodyPr/>
          <a:lstStyle/>
          <a:p>
            <a:fld id="{05D3CE3C-0014-FA46-A4CF-D198F1CBA306}" type="slidenum">
              <a:rPr lang="en-US" smtClean="0"/>
              <a:t>‹#›</a:t>
            </a:fld>
            <a:endParaRPr lang="en-US"/>
          </a:p>
        </p:txBody>
      </p:sp>
    </p:spTree>
    <p:extLst>
      <p:ext uri="{BB962C8B-B14F-4D97-AF65-F5344CB8AC3E}">
        <p14:creationId xmlns:p14="http://schemas.microsoft.com/office/powerpoint/2010/main" val="1047353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2DCDE-5DD3-EA47-877D-DB3422C65101}"/>
              </a:ext>
            </a:extLst>
          </p:cNvPr>
          <p:cNvSpPr>
            <a:spLocks noGrp="1"/>
          </p:cNvSpPr>
          <p:nvPr>
            <p:ph type="title"/>
          </p:nvPr>
        </p:nvSpPr>
        <p:spPr>
          <a:xfrm>
            <a:off x="693738" y="2352675"/>
            <a:ext cx="8763000" cy="392430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84C761-A620-DD48-8ADA-A8262E608545}"/>
              </a:ext>
            </a:extLst>
          </p:cNvPr>
          <p:cNvSpPr>
            <a:spLocks noGrp="1"/>
          </p:cNvSpPr>
          <p:nvPr>
            <p:ph type="body" idx="1"/>
          </p:nvPr>
        </p:nvSpPr>
        <p:spPr>
          <a:xfrm>
            <a:off x="693738" y="6315075"/>
            <a:ext cx="8763000" cy="20637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AA8E697-75F7-D146-A17A-E3A532D4D140}"/>
              </a:ext>
            </a:extLst>
          </p:cNvPr>
          <p:cNvSpPr>
            <a:spLocks noGrp="1"/>
          </p:cNvSpPr>
          <p:nvPr>
            <p:ph type="dt" sz="half" idx="10"/>
          </p:nvPr>
        </p:nvSpPr>
        <p:spPr/>
        <p:txBody>
          <a:bodyPr/>
          <a:lstStyle/>
          <a:p>
            <a:fld id="{D13566D3-4E2F-DF41-88FA-C1FF7D39C689}" type="datetimeFigureOut">
              <a:rPr lang="en-US" smtClean="0"/>
              <a:t>3/8/2022</a:t>
            </a:fld>
            <a:endParaRPr lang="en-US"/>
          </a:p>
        </p:txBody>
      </p:sp>
      <p:sp>
        <p:nvSpPr>
          <p:cNvPr id="5" name="Footer Placeholder 4">
            <a:extLst>
              <a:ext uri="{FF2B5EF4-FFF2-40B4-BE49-F238E27FC236}">
                <a16:creationId xmlns:a16="http://schemas.microsoft.com/office/drawing/2014/main" id="{D79DDF4B-3ADC-2B48-B3B3-DB95241E2B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EC87E5-9DFA-0B4E-9142-ECB55E38B930}"/>
              </a:ext>
            </a:extLst>
          </p:cNvPr>
          <p:cNvSpPr>
            <a:spLocks noGrp="1"/>
          </p:cNvSpPr>
          <p:nvPr>
            <p:ph type="sldNum" sz="quarter" idx="12"/>
          </p:nvPr>
        </p:nvSpPr>
        <p:spPr/>
        <p:txBody>
          <a:bodyPr/>
          <a:lstStyle/>
          <a:p>
            <a:fld id="{05D3CE3C-0014-FA46-A4CF-D198F1CBA306}" type="slidenum">
              <a:rPr lang="en-US" smtClean="0"/>
              <a:t>‹#›</a:t>
            </a:fld>
            <a:endParaRPr lang="en-US"/>
          </a:p>
        </p:txBody>
      </p:sp>
    </p:spTree>
    <p:extLst>
      <p:ext uri="{BB962C8B-B14F-4D97-AF65-F5344CB8AC3E}">
        <p14:creationId xmlns:p14="http://schemas.microsoft.com/office/powerpoint/2010/main" val="7547817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19A90-AC41-8648-A08F-70533A0F93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7EBF35-E8FF-5C4F-A646-58FCAA6F3D6E}"/>
              </a:ext>
            </a:extLst>
          </p:cNvPr>
          <p:cNvSpPr>
            <a:spLocks noGrp="1"/>
          </p:cNvSpPr>
          <p:nvPr>
            <p:ph sz="half" idx="1"/>
          </p:nvPr>
        </p:nvSpPr>
        <p:spPr>
          <a:xfrm>
            <a:off x="698500" y="2511425"/>
            <a:ext cx="4305300" cy="5988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D3C697-9BAB-CF49-BFFF-A96585B83FED}"/>
              </a:ext>
            </a:extLst>
          </p:cNvPr>
          <p:cNvSpPr>
            <a:spLocks noGrp="1"/>
          </p:cNvSpPr>
          <p:nvPr>
            <p:ph sz="half" idx="2"/>
          </p:nvPr>
        </p:nvSpPr>
        <p:spPr>
          <a:xfrm>
            <a:off x="5156200" y="2511425"/>
            <a:ext cx="4305300" cy="5988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F42EDE-2990-0A44-8DA0-56086FFA5FBD}"/>
              </a:ext>
            </a:extLst>
          </p:cNvPr>
          <p:cNvSpPr>
            <a:spLocks noGrp="1"/>
          </p:cNvSpPr>
          <p:nvPr>
            <p:ph type="dt" sz="half" idx="10"/>
          </p:nvPr>
        </p:nvSpPr>
        <p:spPr/>
        <p:txBody>
          <a:bodyPr/>
          <a:lstStyle/>
          <a:p>
            <a:fld id="{D13566D3-4E2F-DF41-88FA-C1FF7D39C689}" type="datetimeFigureOut">
              <a:rPr lang="en-US" smtClean="0"/>
              <a:t>3/8/2022</a:t>
            </a:fld>
            <a:endParaRPr lang="en-US"/>
          </a:p>
        </p:txBody>
      </p:sp>
      <p:sp>
        <p:nvSpPr>
          <p:cNvPr id="6" name="Footer Placeholder 5">
            <a:extLst>
              <a:ext uri="{FF2B5EF4-FFF2-40B4-BE49-F238E27FC236}">
                <a16:creationId xmlns:a16="http://schemas.microsoft.com/office/drawing/2014/main" id="{ACCDD586-B51F-E74D-9F28-3871375EA4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550013-D23C-B943-B281-3039BF4F9043}"/>
              </a:ext>
            </a:extLst>
          </p:cNvPr>
          <p:cNvSpPr>
            <a:spLocks noGrp="1"/>
          </p:cNvSpPr>
          <p:nvPr>
            <p:ph type="sldNum" sz="quarter" idx="12"/>
          </p:nvPr>
        </p:nvSpPr>
        <p:spPr/>
        <p:txBody>
          <a:bodyPr/>
          <a:lstStyle/>
          <a:p>
            <a:fld id="{05D3CE3C-0014-FA46-A4CF-D198F1CBA306}" type="slidenum">
              <a:rPr lang="en-US" smtClean="0"/>
              <a:t>‹#›</a:t>
            </a:fld>
            <a:endParaRPr lang="en-US"/>
          </a:p>
        </p:txBody>
      </p:sp>
    </p:spTree>
    <p:extLst>
      <p:ext uri="{BB962C8B-B14F-4D97-AF65-F5344CB8AC3E}">
        <p14:creationId xmlns:p14="http://schemas.microsoft.com/office/powerpoint/2010/main" val="251909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10FA4-49B2-9F44-A5E8-69D40DB8B85B}"/>
              </a:ext>
            </a:extLst>
          </p:cNvPr>
          <p:cNvSpPr>
            <a:spLocks noGrp="1"/>
          </p:cNvSpPr>
          <p:nvPr>
            <p:ph type="title"/>
          </p:nvPr>
        </p:nvSpPr>
        <p:spPr>
          <a:xfrm>
            <a:off x="700088" y="501650"/>
            <a:ext cx="8763000" cy="1824038"/>
          </a:xfrm>
        </p:spPr>
        <p:txBody>
          <a:bodyPr/>
          <a:lstStyle/>
          <a:p>
            <a:r>
              <a:rPr lang="en-US"/>
              <a:t>Click to edit Master title style</a:t>
            </a:r>
          </a:p>
        </p:txBody>
      </p:sp>
      <p:sp>
        <p:nvSpPr>
          <p:cNvPr id="3" name="Text Placeholder 2">
            <a:extLst>
              <a:ext uri="{FF2B5EF4-FFF2-40B4-BE49-F238E27FC236}">
                <a16:creationId xmlns:a16="http://schemas.microsoft.com/office/drawing/2014/main" id="{58B0D108-2FB9-E342-B99A-01D58B81E6DA}"/>
              </a:ext>
            </a:extLst>
          </p:cNvPr>
          <p:cNvSpPr>
            <a:spLocks noGrp="1"/>
          </p:cNvSpPr>
          <p:nvPr>
            <p:ph type="body" idx="1"/>
          </p:nvPr>
        </p:nvSpPr>
        <p:spPr>
          <a:xfrm>
            <a:off x="700088" y="2312988"/>
            <a:ext cx="4297362" cy="1133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F26B124-A122-274C-B950-0895F57CFD62}"/>
              </a:ext>
            </a:extLst>
          </p:cNvPr>
          <p:cNvSpPr>
            <a:spLocks noGrp="1"/>
          </p:cNvSpPr>
          <p:nvPr>
            <p:ph sz="half" idx="2"/>
          </p:nvPr>
        </p:nvSpPr>
        <p:spPr>
          <a:xfrm>
            <a:off x="700088" y="3446463"/>
            <a:ext cx="4297362" cy="50704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FD4B293-0947-5F40-8D8F-4A644286FF65}"/>
              </a:ext>
            </a:extLst>
          </p:cNvPr>
          <p:cNvSpPr>
            <a:spLocks noGrp="1"/>
          </p:cNvSpPr>
          <p:nvPr>
            <p:ph type="body" sz="quarter" idx="3"/>
          </p:nvPr>
        </p:nvSpPr>
        <p:spPr>
          <a:xfrm>
            <a:off x="5143500" y="2312988"/>
            <a:ext cx="4319588" cy="1133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3FB0F4A-8FB6-AD47-8A84-1F2B7764F30E}"/>
              </a:ext>
            </a:extLst>
          </p:cNvPr>
          <p:cNvSpPr>
            <a:spLocks noGrp="1"/>
          </p:cNvSpPr>
          <p:nvPr>
            <p:ph sz="quarter" idx="4"/>
          </p:nvPr>
        </p:nvSpPr>
        <p:spPr>
          <a:xfrm>
            <a:off x="5143500" y="3446463"/>
            <a:ext cx="4319588" cy="50704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63EF549-77C5-0F4E-A81C-0A67A98CFAF3}"/>
              </a:ext>
            </a:extLst>
          </p:cNvPr>
          <p:cNvSpPr>
            <a:spLocks noGrp="1"/>
          </p:cNvSpPr>
          <p:nvPr>
            <p:ph type="dt" sz="half" idx="10"/>
          </p:nvPr>
        </p:nvSpPr>
        <p:spPr/>
        <p:txBody>
          <a:bodyPr/>
          <a:lstStyle/>
          <a:p>
            <a:fld id="{D13566D3-4E2F-DF41-88FA-C1FF7D39C689}" type="datetimeFigureOut">
              <a:rPr lang="en-US" smtClean="0"/>
              <a:t>3/8/2022</a:t>
            </a:fld>
            <a:endParaRPr lang="en-US"/>
          </a:p>
        </p:txBody>
      </p:sp>
      <p:sp>
        <p:nvSpPr>
          <p:cNvPr id="8" name="Footer Placeholder 7">
            <a:extLst>
              <a:ext uri="{FF2B5EF4-FFF2-40B4-BE49-F238E27FC236}">
                <a16:creationId xmlns:a16="http://schemas.microsoft.com/office/drawing/2014/main" id="{D1BCD369-3232-7B47-80CD-C533F87BD9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AD4B8B-226C-9A43-906D-9EADDA2DFE77}"/>
              </a:ext>
            </a:extLst>
          </p:cNvPr>
          <p:cNvSpPr>
            <a:spLocks noGrp="1"/>
          </p:cNvSpPr>
          <p:nvPr>
            <p:ph type="sldNum" sz="quarter" idx="12"/>
          </p:nvPr>
        </p:nvSpPr>
        <p:spPr/>
        <p:txBody>
          <a:bodyPr/>
          <a:lstStyle/>
          <a:p>
            <a:fld id="{05D3CE3C-0014-FA46-A4CF-D198F1CBA306}" type="slidenum">
              <a:rPr lang="en-US" smtClean="0"/>
              <a:t>‹#›</a:t>
            </a:fld>
            <a:endParaRPr lang="en-US"/>
          </a:p>
        </p:txBody>
      </p:sp>
    </p:spTree>
    <p:extLst>
      <p:ext uri="{BB962C8B-B14F-4D97-AF65-F5344CB8AC3E}">
        <p14:creationId xmlns:p14="http://schemas.microsoft.com/office/powerpoint/2010/main" val="29132576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8F84C-ED10-4A42-BC1B-AC0935853AA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9BAB6BB-0FFD-8E4D-9036-C74C5640C705}"/>
              </a:ext>
            </a:extLst>
          </p:cNvPr>
          <p:cNvSpPr>
            <a:spLocks noGrp="1"/>
          </p:cNvSpPr>
          <p:nvPr>
            <p:ph type="dt" sz="half" idx="10"/>
          </p:nvPr>
        </p:nvSpPr>
        <p:spPr/>
        <p:txBody>
          <a:bodyPr/>
          <a:lstStyle/>
          <a:p>
            <a:fld id="{D13566D3-4E2F-DF41-88FA-C1FF7D39C689}" type="datetimeFigureOut">
              <a:rPr lang="en-US" smtClean="0"/>
              <a:t>3/8/2022</a:t>
            </a:fld>
            <a:endParaRPr lang="en-US"/>
          </a:p>
        </p:txBody>
      </p:sp>
      <p:sp>
        <p:nvSpPr>
          <p:cNvPr id="4" name="Footer Placeholder 3">
            <a:extLst>
              <a:ext uri="{FF2B5EF4-FFF2-40B4-BE49-F238E27FC236}">
                <a16:creationId xmlns:a16="http://schemas.microsoft.com/office/drawing/2014/main" id="{CBD7174D-114E-1145-8913-56538CDD75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0C255CC-D61E-9148-8AD8-2AA05E4E9BC1}"/>
              </a:ext>
            </a:extLst>
          </p:cNvPr>
          <p:cNvSpPr>
            <a:spLocks noGrp="1"/>
          </p:cNvSpPr>
          <p:nvPr>
            <p:ph type="sldNum" sz="quarter" idx="12"/>
          </p:nvPr>
        </p:nvSpPr>
        <p:spPr/>
        <p:txBody>
          <a:bodyPr/>
          <a:lstStyle/>
          <a:p>
            <a:fld id="{05D3CE3C-0014-FA46-A4CF-D198F1CBA306}" type="slidenum">
              <a:rPr lang="en-US" smtClean="0"/>
              <a:t>‹#›</a:t>
            </a:fld>
            <a:endParaRPr lang="en-US"/>
          </a:p>
        </p:txBody>
      </p:sp>
    </p:spTree>
    <p:extLst>
      <p:ext uri="{BB962C8B-B14F-4D97-AF65-F5344CB8AC3E}">
        <p14:creationId xmlns:p14="http://schemas.microsoft.com/office/powerpoint/2010/main" val="14695654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A25B2B-0528-C042-98DF-5B22CEEF6F69}"/>
              </a:ext>
            </a:extLst>
          </p:cNvPr>
          <p:cNvSpPr>
            <a:spLocks noGrp="1"/>
          </p:cNvSpPr>
          <p:nvPr>
            <p:ph type="dt" sz="half" idx="10"/>
          </p:nvPr>
        </p:nvSpPr>
        <p:spPr/>
        <p:txBody>
          <a:bodyPr/>
          <a:lstStyle/>
          <a:p>
            <a:fld id="{D13566D3-4E2F-DF41-88FA-C1FF7D39C689}" type="datetimeFigureOut">
              <a:rPr lang="en-US" smtClean="0"/>
              <a:t>3/8/2022</a:t>
            </a:fld>
            <a:endParaRPr lang="en-US"/>
          </a:p>
        </p:txBody>
      </p:sp>
      <p:sp>
        <p:nvSpPr>
          <p:cNvPr id="3" name="Footer Placeholder 2">
            <a:extLst>
              <a:ext uri="{FF2B5EF4-FFF2-40B4-BE49-F238E27FC236}">
                <a16:creationId xmlns:a16="http://schemas.microsoft.com/office/drawing/2014/main" id="{0EDB0E62-7029-0D41-8A08-EF03AF8626A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4B9F38-6E8D-D341-B7B7-728000DEC87A}"/>
              </a:ext>
            </a:extLst>
          </p:cNvPr>
          <p:cNvSpPr>
            <a:spLocks noGrp="1"/>
          </p:cNvSpPr>
          <p:nvPr>
            <p:ph type="sldNum" sz="quarter" idx="12"/>
          </p:nvPr>
        </p:nvSpPr>
        <p:spPr/>
        <p:txBody>
          <a:bodyPr/>
          <a:lstStyle/>
          <a:p>
            <a:fld id="{05D3CE3C-0014-FA46-A4CF-D198F1CBA306}" type="slidenum">
              <a:rPr lang="en-US" smtClean="0"/>
              <a:t>‹#›</a:t>
            </a:fld>
            <a:endParaRPr lang="en-US"/>
          </a:p>
        </p:txBody>
      </p:sp>
    </p:spTree>
    <p:extLst>
      <p:ext uri="{BB962C8B-B14F-4D97-AF65-F5344CB8AC3E}">
        <p14:creationId xmlns:p14="http://schemas.microsoft.com/office/powerpoint/2010/main" val="36982709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250DB-B95C-2540-8CF8-73AE14868518}"/>
              </a:ext>
            </a:extLst>
          </p:cNvPr>
          <p:cNvSpPr>
            <a:spLocks noGrp="1"/>
          </p:cNvSpPr>
          <p:nvPr>
            <p:ph type="title"/>
          </p:nvPr>
        </p:nvSpPr>
        <p:spPr>
          <a:xfrm>
            <a:off x="700088" y="628650"/>
            <a:ext cx="3276600" cy="2201863"/>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E23C62-0C30-944E-B00C-7E03D39E6B01}"/>
              </a:ext>
            </a:extLst>
          </p:cNvPr>
          <p:cNvSpPr>
            <a:spLocks noGrp="1"/>
          </p:cNvSpPr>
          <p:nvPr>
            <p:ph idx="1"/>
          </p:nvPr>
        </p:nvSpPr>
        <p:spPr>
          <a:xfrm>
            <a:off x="4319588" y="1358900"/>
            <a:ext cx="5143500" cy="6705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AF0BFF-4249-CB47-9960-CC16706E29EA}"/>
              </a:ext>
            </a:extLst>
          </p:cNvPr>
          <p:cNvSpPr>
            <a:spLocks noGrp="1"/>
          </p:cNvSpPr>
          <p:nvPr>
            <p:ph type="body" sz="half" idx="2"/>
          </p:nvPr>
        </p:nvSpPr>
        <p:spPr>
          <a:xfrm>
            <a:off x="700088" y="2830513"/>
            <a:ext cx="3276600" cy="52451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5F3CB39-7955-5947-AC71-9E6716F1CBAE}"/>
              </a:ext>
            </a:extLst>
          </p:cNvPr>
          <p:cNvSpPr>
            <a:spLocks noGrp="1"/>
          </p:cNvSpPr>
          <p:nvPr>
            <p:ph type="dt" sz="half" idx="10"/>
          </p:nvPr>
        </p:nvSpPr>
        <p:spPr/>
        <p:txBody>
          <a:bodyPr/>
          <a:lstStyle/>
          <a:p>
            <a:fld id="{D13566D3-4E2F-DF41-88FA-C1FF7D39C689}" type="datetimeFigureOut">
              <a:rPr lang="en-US" smtClean="0"/>
              <a:t>3/8/2022</a:t>
            </a:fld>
            <a:endParaRPr lang="en-US"/>
          </a:p>
        </p:txBody>
      </p:sp>
      <p:sp>
        <p:nvSpPr>
          <p:cNvPr id="6" name="Footer Placeholder 5">
            <a:extLst>
              <a:ext uri="{FF2B5EF4-FFF2-40B4-BE49-F238E27FC236}">
                <a16:creationId xmlns:a16="http://schemas.microsoft.com/office/drawing/2014/main" id="{B0492F56-5F4D-8841-B34E-DBC42EA7DF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F1FF42-9BCE-D744-B508-0CC61044F021}"/>
              </a:ext>
            </a:extLst>
          </p:cNvPr>
          <p:cNvSpPr>
            <a:spLocks noGrp="1"/>
          </p:cNvSpPr>
          <p:nvPr>
            <p:ph type="sldNum" sz="quarter" idx="12"/>
          </p:nvPr>
        </p:nvSpPr>
        <p:spPr/>
        <p:txBody>
          <a:bodyPr/>
          <a:lstStyle/>
          <a:p>
            <a:fld id="{05D3CE3C-0014-FA46-A4CF-D198F1CBA306}" type="slidenum">
              <a:rPr lang="en-US" smtClean="0"/>
              <a:t>‹#›</a:t>
            </a:fld>
            <a:endParaRPr lang="en-US"/>
          </a:p>
        </p:txBody>
      </p:sp>
    </p:spTree>
    <p:extLst>
      <p:ext uri="{BB962C8B-B14F-4D97-AF65-F5344CB8AC3E}">
        <p14:creationId xmlns:p14="http://schemas.microsoft.com/office/powerpoint/2010/main" val="3562636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A7E537-6438-472B-BBEA-53D1E59C89C0}" type="datetimeFigureOut">
              <a:rPr lang="en-US" smtClean="0"/>
              <a:pPr/>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92DB9-FE4E-4EF9-8FCA-6826EB2DCF6A}"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46E35-51D3-4F4D-900A-422BA55175E4}"/>
              </a:ext>
            </a:extLst>
          </p:cNvPr>
          <p:cNvSpPr>
            <a:spLocks noGrp="1"/>
          </p:cNvSpPr>
          <p:nvPr>
            <p:ph type="title"/>
          </p:nvPr>
        </p:nvSpPr>
        <p:spPr>
          <a:xfrm>
            <a:off x="700088" y="628650"/>
            <a:ext cx="3276600" cy="2201863"/>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1CBCE0-182A-824C-91A7-FA5D14C353B9}"/>
              </a:ext>
            </a:extLst>
          </p:cNvPr>
          <p:cNvSpPr>
            <a:spLocks noGrp="1"/>
          </p:cNvSpPr>
          <p:nvPr>
            <p:ph type="pic" idx="1"/>
          </p:nvPr>
        </p:nvSpPr>
        <p:spPr>
          <a:xfrm>
            <a:off x="4319588" y="1358900"/>
            <a:ext cx="5143500" cy="6705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25F2721-323A-994A-BDF6-B92F6A88BFBB}"/>
              </a:ext>
            </a:extLst>
          </p:cNvPr>
          <p:cNvSpPr>
            <a:spLocks noGrp="1"/>
          </p:cNvSpPr>
          <p:nvPr>
            <p:ph type="body" sz="half" idx="2"/>
          </p:nvPr>
        </p:nvSpPr>
        <p:spPr>
          <a:xfrm>
            <a:off x="700088" y="2830513"/>
            <a:ext cx="3276600" cy="52451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8CDF25F-427E-FC41-A9E3-7A357B35641A}"/>
              </a:ext>
            </a:extLst>
          </p:cNvPr>
          <p:cNvSpPr>
            <a:spLocks noGrp="1"/>
          </p:cNvSpPr>
          <p:nvPr>
            <p:ph type="dt" sz="half" idx="10"/>
          </p:nvPr>
        </p:nvSpPr>
        <p:spPr/>
        <p:txBody>
          <a:bodyPr/>
          <a:lstStyle/>
          <a:p>
            <a:fld id="{D13566D3-4E2F-DF41-88FA-C1FF7D39C689}" type="datetimeFigureOut">
              <a:rPr lang="en-US" smtClean="0"/>
              <a:t>3/8/2022</a:t>
            </a:fld>
            <a:endParaRPr lang="en-US"/>
          </a:p>
        </p:txBody>
      </p:sp>
      <p:sp>
        <p:nvSpPr>
          <p:cNvPr id="6" name="Footer Placeholder 5">
            <a:extLst>
              <a:ext uri="{FF2B5EF4-FFF2-40B4-BE49-F238E27FC236}">
                <a16:creationId xmlns:a16="http://schemas.microsoft.com/office/drawing/2014/main" id="{03DB24F3-4EE6-564D-81D1-38479AD1B0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7B2039-2B3A-6842-8F36-9B00D09EBCC9}"/>
              </a:ext>
            </a:extLst>
          </p:cNvPr>
          <p:cNvSpPr>
            <a:spLocks noGrp="1"/>
          </p:cNvSpPr>
          <p:nvPr>
            <p:ph type="sldNum" sz="quarter" idx="12"/>
          </p:nvPr>
        </p:nvSpPr>
        <p:spPr/>
        <p:txBody>
          <a:bodyPr/>
          <a:lstStyle/>
          <a:p>
            <a:fld id="{05D3CE3C-0014-FA46-A4CF-D198F1CBA306}" type="slidenum">
              <a:rPr lang="en-US" smtClean="0"/>
              <a:t>‹#›</a:t>
            </a:fld>
            <a:endParaRPr lang="en-US"/>
          </a:p>
        </p:txBody>
      </p:sp>
    </p:spTree>
    <p:extLst>
      <p:ext uri="{BB962C8B-B14F-4D97-AF65-F5344CB8AC3E}">
        <p14:creationId xmlns:p14="http://schemas.microsoft.com/office/powerpoint/2010/main" val="35000152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11914-0F6C-E94A-BC16-464C93106B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6DEE08-E4C5-2A4C-8951-45E9AAA318D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4859A4-BD4D-A34E-8872-30C5963AEBF2}"/>
              </a:ext>
            </a:extLst>
          </p:cNvPr>
          <p:cNvSpPr>
            <a:spLocks noGrp="1"/>
          </p:cNvSpPr>
          <p:nvPr>
            <p:ph type="dt" sz="half" idx="10"/>
          </p:nvPr>
        </p:nvSpPr>
        <p:spPr/>
        <p:txBody>
          <a:bodyPr/>
          <a:lstStyle/>
          <a:p>
            <a:fld id="{D13566D3-4E2F-DF41-88FA-C1FF7D39C689}" type="datetimeFigureOut">
              <a:rPr lang="en-US" smtClean="0"/>
              <a:t>3/8/2022</a:t>
            </a:fld>
            <a:endParaRPr lang="en-US"/>
          </a:p>
        </p:txBody>
      </p:sp>
      <p:sp>
        <p:nvSpPr>
          <p:cNvPr id="5" name="Footer Placeholder 4">
            <a:extLst>
              <a:ext uri="{FF2B5EF4-FFF2-40B4-BE49-F238E27FC236}">
                <a16:creationId xmlns:a16="http://schemas.microsoft.com/office/drawing/2014/main" id="{F25F0212-C85C-2A47-B850-AB9139F88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DAEFCD-B74B-2048-94AF-0D0F52CEE85D}"/>
              </a:ext>
            </a:extLst>
          </p:cNvPr>
          <p:cNvSpPr>
            <a:spLocks noGrp="1"/>
          </p:cNvSpPr>
          <p:nvPr>
            <p:ph type="sldNum" sz="quarter" idx="12"/>
          </p:nvPr>
        </p:nvSpPr>
        <p:spPr/>
        <p:txBody>
          <a:bodyPr/>
          <a:lstStyle/>
          <a:p>
            <a:fld id="{05D3CE3C-0014-FA46-A4CF-D198F1CBA306}" type="slidenum">
              <a:rPr lang="en-US" smtClean="0"/>
              <a:t>‹#›</a:t>
            </a:fld>
            <a:endParaRPr lang="en-US"/>
          </a:p>
        </p:txBody>
      </p:sp>
    </p:spTree>
    <p:extLst>
      <p:ext uri="{BB962C8B-B14F-4D97-AF65-F5344CB8AC3E}">
        <p14:creationId xmlns:p14="http://schemas.microsoft.com/office/powerpoint/2010/main" val="30001733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7D33D0-89F2-254F-BE9A-8A186DF6865A}"/>
              </a:ext>
            </a:extLst>
          </p:cNvPr>
          <p:cNvSpPr>
            <a:spLocks noGrp="1"/>
          </p:cNvSpPr>
          <p:nvPr>
            <p:ph type="title" orient="vert"/>
          </p:nvPr>
        </p:nvSpPr>
        <p:spPr>
          <a:xfrm>
            <a:off x="7270750" y="501650"/>
            <a:ext cx="2190750" cy="79978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08F6A9-79F2-994C-8D60-C660015B2F0E}"/>
              </a:ext>
            </a:extLst>
          </p:cNvPr>
          <p:cNvSpPr>
            <a:spLocks noGrp="1"/>
          </p:cNvSpPr>
          <p:nvPr>
            <p:ph type="body" orient="vert" idx="1"/>
          </p:nvPr>
        </p:nvSpPr>
        <p:spPr>
          <a:xfrm>
            <a:off x="698500" y="501650"/>
            <a:ext cx="6419850" cy="79978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96F24D-1129-7F4A-8189-57F7343BF87C}"/>
              </a:ext>
            </a:extLst>
          </p:cNvPr>
          <p:cNvSpPr>
            <a:spLocks noGrp="1"/>
          </p:cNvSpPr>
          <p:nvPr>
            <p:ph type="dt" sz="half" idx="10"/>
          </p:nvPr>
        </p:nvSpPr>
        <p:spPr/>
        <p:txBody>
          <a:bodyPr/>
          <a:lstStyle/>
          <a:p>
            <a:fld id="{D13566D3-4E2F-DF41-88FA-C1FF7D39C689}" type="datetimeFigureOut">
              <a:rPr lang="en-US" smtClean="0"/>
              <a:t>3/8/2022</a:t>
            </a:fld>
            <a:endParaRPr lang="en-US"/>
          </a:p>
        </p:txBody>
      </p:sp>
      <p:sp>
        <p:nvSpPr>
          <p:cNvPr id="5" name="Footer Placeholder 4">
            <a:extLst>
              <a:ext uri="{FF2B5EF4-FFF2-40B4-BE49-F238E27FC236}">
                <a16:creationId xmlns:a16="http://schemas.microsoft.com/office/drawing/2014/main" id="{441405B8-E089-0042-AE03-FB224E461E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9E4F8C-9F26-7845-9D24-CE131A19BDC9}"/>
              </a:ext>
            </a:extLst>
          </p:cNvPr>
          <p:cNvSpPr>
            <a:spLocks noGrp="1"/>
          </p:cNvSpPr>
          <p:nvPr>
            <p:ph type="sldNum" sz="quarter" idx="12"/>
          </p:nvPr>
        </p:nvSpPr>
        <p:spPr/>
        <p:txBody>
          <a:bodyPr/>
          <a:lstStyle/>
          <a:p>
            <a:fld id="{05D3CE3C-0014-FA46-A4CF-D198F1CBA306}" type="slidenum">
              <a:rPr lang="en-US" smtClean="0"/>
              <a:t>‹#›</a:t>
            </a:fld>
            <a:endParaRPr lang="en-US"/>
          </a:p>
        </p:txBody>
      </p:sp>
    </p:spTree>
    <p:extLst>
      <p:ext uri="{BB962C8B-B14F-4D97-AF65-F5344CB8AC3E}">
        <p14:creationId xmlns:p14="http://schemas.microsoft.com/office/powerpoint/2010/main" val="59527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1" y="6063571"/>
            <a:ext cx="8636000" cy="1874114"/>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02571" y="3999424"/>
            <a:ext cx="8636000" cy="206414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A7E537-6438-472B-BBEA-53D1E59C89C0}" type="datetimeFigureOut">
              <a:rPr lang="en-US" smtClean="0"/>
              <a:pPr/>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92DB9-FE4E-4EF9-8FCA-6826EB2DCF6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0" y="2201760"/>
            <a:ext cx="4487334" cy="62273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64668" y="2201760"/>
            <a:ext cx="4487334" cy="62273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4A7E537-6438-472B-BBEA-53D1E59C89C0}" type="datetimeFigureOut">
              <a:rPr lang="en-US" smtClean="0"/>
              <a:pPr/>
              <a:t>3/8/2022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92DB9-FE4E-4EF9-8FCA-6826EB2DCF6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8000" y="2112203"/>
            <a:ext cx="4489098" cy="8802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8000" y="2992467"/>
            <a:ext cx="4489098" cy="54366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61142" y="2112203"/>
            <a:ext cx="4490861" cy="8802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61142" y="2992467"/>
            <a:ext cx="4490861" cy="54366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A7E537-6438-472B-BBEA-53D1E59C89C0}" type="datetimeFigureOut">
              <a:rPr lang="en-US" smtClean="0"/>
              <a:pPr/>
              <a:t>3/8/2022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992DB9-FE4E-4EF9-8FCA-6826EB2DCF6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A7E537-6438-472B-BBEA-53D1E59C89C0}" type="datetimeFigureOut">
              <a:rPr lang="en-US" smtClean="0"/>
              <a:pPr/>
              <a:t>3/8/2022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992DB9-FE4E-4EF9-8FCA-6826EB2DCF6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A7E537-6438-472B-BBEA-53D1E59C89C0}" type="datetimeFigureOut">
              <a:rPr lang="en-US" smtClean="0"/>
              <a:pPr/>
              <a:t>3/8/2022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992DB9-FE4E-4EF9-8FCA-6826EB2DCF6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75696"/>
            <a:ext cx="3342570" cy="159889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72278" y="375700"/>
            <a:ext cx="5679722" cy="80534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8001" y="1974594"/>
            <a:ext cx="3342570" cy="64545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A7E537-6438-472B-BBEA-53D1E59C89C0}" type="datetimeFigureOut">
              <a:rPr lang="en-US" smtClean="0"/>
              <a:pPr/>
              <a:t>3/8/2022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92DB9-FE4E-4EF9-8FCA-6826EB2DCF6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6605270"/>
            <a:ext cx="6096000" cy="77979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91431" y="843133"/>
            <a:ext cx="6096000" cy="56616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91431" y="7385060"/>
            <a:ext cx="6096000" cy="11074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A7E537-6438-472B-BBEA-53D1E59C89C0}" type="datetimeFigureOut">
              <a:rPr lang="en-US" smtClean="0"/>
              <a:pPr/>
              <a:t>3/8/2022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92DB9-FE4E-4EF9-8FCA-6826EB2DCF6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377883"/>
            <a:ext cx="9144000" cy="157268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08000" y="2201760"/>
            <a:ext cx="9144000" cy="62273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8002" y="8745870"/>
            <a:ext cx="2370667" cy="502385"/>
          </a:xfrm>
          <a:prstGeom prst="rect">
            <a:avLst/>
          </a:prstGeom>
        </p:spPr>
        <p:txBody>
          <a:bodyPr vert="horz" lIns="91440" tIns="45720" rIns="91440" bIns="45720" rtlCol="0" anchor="ctr"/>
          <a:lstStyle>
            <a:lvl1pPr algn="l">
              <a:defRPr sz="1200">
                <a:solidFill>
                  <a:schemeClr val="tx1">
                    <a:tint val="75000"/>
                  </a:schemeClr>
                </a:solidFill>
              </a:defRPr>
            </a:lvl1pPr>
          </a:lstStyle>
          <a:p>
            <a:fld id="{C4A7E537-6438-472B-BBEA-53D1E59C89C0}" type="datetimeFigureOut">
              <a:rPr lang="en-US" smtClean="0"/>
              <a:pPr/>
              <a:t>3/8/2022</a:t>
            </a:fld>
            <a:endParaRPr lang="en-US"/>
          </a:p>
        </p:txBody>
      </p:sp>
      <p:sp>
        <p:nvSpPr>
          <p:cNvPr id="5" name="Footer Placeholder 4"/>
          <p:cNvSpPr>
            <a:spLocks noGrp="1"/>
          </p:cNvSpPr>
          <p:nvPr>
            <p:ph type="ftr" sz="quarter" idx="3"/>
          </p:nvPr>
        </p:nvSpPr>
        <p:spPr>
          <a:xfrm>
            <a:off x="3471336" y="8745870"/>
            <a:ext cx="3217333" cy="50238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81335" y="8745870"/>
            <a:ext cx="2370667" cy="502385"/>
          </a:xfrm>
          <a:prstGeom prst="rect">
            <a:avLst/>
          </a:prstGeom>
        </p:spPr>
        <p:txBody>
          <a:bodyPr vert="horz" lIns="91440" tIns="45720" rIns="91440" bIns="45720" rtlCol="0" anchor="ctr"/>
          <a:lstStyle>
            <a:lvl1pPr algn="r">
              <a:defRPr sz="1200">
                <a:solidFill>
                  <a:schemeClr val="tx1">
                    <a:tint val="75000"/>
                  </a:schemeClr>
                </a:solidFill>
              </a:defRPr>
            </a:lvl1pPr>
          </a:lstStyle>
          <a:p>
            <a:fld id="{29992DB9-FE4E-4EF9-8FCA-6826EB2DCF6A}" type="slidenum">
              <a:rPr lang="en-US" smtClean="0"/>
              <a:pPr/>
              <a:t>‹#›</a:t>
            </a:fld>
            <a:endParaRPr lang="en-US"/>
          </a:p>
        </p:txBody>
      </p:sp>
      <p:pic>
        <p:nvPicPr>
          <p:cNvPr id="8" name="Picture 7">
            <a:extLst>
              <a:ext uri="{FF2B5EF4-FFF2-40B4-BE49-F238E27FC236}">
                <a16:creationId xmlns:a16="http://schemas.microsoft.com/office/drawing/2014/main" id="{A3F7FCAE-C2D7-E648-89A4-C38FECF7808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268" y="6984"/>
            <a:ext cx="10164536" cy="2371725"/>
          </a:xfrm>
          <a:prstGeom prst="rect">
            <a:avLst/>
          </a:prstGeom>
        </p:spPr>
      </p:pic>
      <p:sp>
        <p:nvSpPr>
          <p:cNvPr id="7" name="MSIPCMContentMarking" descr="{&quot;HashCode&quot;:320688167,&quot;Placement&quot;:&quot;Header&quot;,&quot;Top&quot;:0.0,&quot;Left&quot;:0.0,&quot;SlideWidth&quot;:800,&quot;SlideHeight&quot;:743}">
            <a:extLst>
              <a:ext uri="{FF2B5EF4-FFF2-40B4-BE49-F238E27FC236}">
                <a16:creationId xmlns:a16="http://schemas.microsoft.com/office/drawing/2014/main" id="{947BAC06-0D26-4BDF-B4B7-DF545C180AA4}"/>
              </a:ext>
            </a:extLst>
          </p:cNvPr>
          <p:cNvSpPr txBox="1"/>
          <p:nvPr userDrawn="1"/>
        </p:nvSpPr>
        <p:spPr>
          <a:xfrm>
            <a:off x="0" y="0"/>
            <a:ext cx="2204311" cy="279435"/>
          </a:xfrm>
          <a:prstGeom prst="rect">
            <a:avLst/>
          </a:prstGeom>
          <a:noFill/>
        </p:spPr>
        <p:txBody>
          <a:bodyPr vert="horz" wrap="square" lIns="0" tIns="0" rIns="0" bIns="0" rtlCol="0" anchor="ctr" anchorCtr="1">
            <a:spAutoFit/>
          </a:bodyPr>
          <a:lstStyle/>
          <a:p>
            <a:pPr algn="l">
              <a:spcBef>
                <a:spcPts val="0"/>
              </a:spcBef>
              <a:spcAft>
                <a:spcPts val="0"/>
              </a:spcAft>
            </a:pPr>
            <a:r>
              <a:rPr lang="en-US" sz="1100">
                <a:solidFill>
                  <a:srgbClr val="000000"/>
                </a:solidFill>
                <a:latin typeface="Calibri" panose="020F0502020204030204" pitchFamily="34" charset="0"/>
              </a:rPr>
              <a:t>NONCONFIDENTIAL // EXTERNAL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FEE782-A22A-5149-B258-8A162229818D}"/>
              </a:ext>
            </a:extLst>
          </p:cNvPr>
          <p:cNvSpPr>
            <a:spLocks noGrp="1"/>
          </p:cNvSpPr>
          <p:nvPr>
            <p:ph type="title"/>
          </p:nvPr>
        </p:nvSpPr>
        <p:spPr>
          <a:xfrm>
            <a:off x="698500" y="501650"/>
            <a:ext cx="8763000" cy="182403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BBB599-8BDB-AD44-BAEE-A27B58A09789}"/>
              </a:ext>
            </a:extLst>
          </p:cNvPr>
          <p:cNvSpPr>
            <a:spLocks noGrp="1"/>
          </p:cNvSpPr>
          <p:nvPr>
            <p:ph type="body" idx="1"/>
          </p:nvPr>
        </p:nvSpPr>
        <p:spPr>
          <a:xfrm>
            <a:off x="698500" y="2511425"/>
            <a:ext cx="8763000" cy="598805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6255E7-56B9-F04C-8F0F-81FBFEC33862}"/>
              </a:ext>
            </a:extLst>
          </p:cNvPr>
          <p:cNvSpPr>
            <a:spLocks noGrp="1"/>
          </p:cNvSpPr>
          <p:nvPr>
            <p:ph type="dt" sz="half" idx="2"/>
          </p:nvPr>
        </p:nvSpPr>
        <p:spPr>
          <a:xfrm>
            <a:off x="698500" y="8745538"/>
            <a:ext cx="2286000" cy="503237"/>
          </a:xfrm>
          <a:prstGeom prst="rect">
            <a:avLst/>
          </a:prstGeom>
        </p:spPr>
        <p:txBody>
          <a:bodyPr vert="horz" lIns="91440" tIns="45720" rIns="91440" bIns="45720" rtlCol="0" anchor="ctr"/>
          <a:lstStyle>
            <a:lvl1pPr algn="l">
              <a:defRPr sz="1200">
                <a:solidFill>
                  <a:schemeClr val="tx1">
                    <a:tint val="75000"/>
                  </a:schemeClr>
                </a:solidFill>
              </a:defRPr>
            </a:lvl1pPr>
          </a:lstStyle>
          <a:p>
            <a:fld id="{D13566D3-4E2F-DF41-88FA-C1FF7D39C689}" type="datetimeFigureOut">
              <a:rPr lang="en-US" smtClean="0"/>
              <a:t>3/8/2022</a:t>
            </a:fld>
            <a:endParaRPr lang="en-US"/>
          </a:p>
        </p:txBody>
      </p:sp>
      <p:sp>
        <p:nvSpPr>
          <p:cNvPr id="5" name="Footer Placeholder 4">
            <a:extLst>
              <a:ext uri="{FF2B5EF4-FFF2-40B4-BE49-F238E27FC236}">
                <a16:creationId xmlns:a16="http://schemas.microsoft.com/office/drawing/2014/main" id="{84730C75-7EF2-6542-A4EA-FE26C157BCF4}"/>
              </a:ext>
            </a:extLst>
          </p:cNvPr>
          <p:cNvSpPr>
            <a:spLocks noGrp="1"/>
          </p:cNvSpPr>
          <p:nvPr>
            <p:ph type="ftr" sz="quarter" idx="3"/>
          </p:nvPr>
        </p:nvSpPr>
        <p:spPr>
          <a:xfrm>
            <a:off x="3365500" y="8745538"/>
            <a:ext cx="3429000" cy="5032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75BCB3-375E-5E4D-BDF4-ABD23EEBC01D}"/>
              </a:ext>
            </a:extLst>
          </p:cNvPr>
          <p:cNvSpPr>
            <a:spLocks noGrp="1"/>
          </p:cNvSpPr>
          <p:nvPr>
            <p:ph type="sldNum" sz="quarter" idx="4"/>
          </p:nvPr>
        </p:nvSpPr>
        <p:spPr>
          <a:xfrm>
            <a:off x="7175500" y="8745538"/>
            <a:ext cx="2286000" cy="503237"/>
          </a:xfrm>
          <a:prstGeom prst="rect">
            <a:avLst/>
          </a:prstGeom>
        </p:spPr>
        <p:txBody>
          <a:bodyPr vert="horz" lIns="91440" tIns="45720" rIns="91440" bIns="45720" rtlCol="0" anchor="ctr"/>
          <a:lstStyle>
            <a:lvl1pPr algn="r">
              <a:defRPr sz="1200">
                <a:solidFill>
                  <a:schemeClr val="tx1">
                    <a:tint val="75000"/>
                  </a:schemeClr>
                </a:solidFill>
              </a:defRPr>
            </a:lvl1pPr>
          </a:lstStyle>
          <a:p>
            <a:fld id="{05D3CE3C-0014-FA46-A4CF-D198F1CBA306}" type="slidenum">
              <a:rPr lang="en-US" smtClean="0"/>
              <a:t>‹#›</a:t>
            </a:fld>
            <a:endParaRPr lang="en-US"/>
          </a:p>
        </p:txBody>
      </p:sp>
      <p:sp>
        <p:nvSpPr>
          <p:cNvPr id="7" name="MSIPCMContentMarking" descr="{&quot;HashCode&quot;:320688167,&quot;Placement&quot;:&quot;Header&quot;,&quot;Top&quot;:0.0,&quot;Left&quot;:0.0,&quot;SlideWidth&quot;:800,&quot;SlideHeight&quot;:743}">
            <a:extLst>
              <a:ext uri="{FF2B5EF4-FFF2-40B4-BE49-F238E27FC236}">
                <a16:creationId xmlns:a16="http://schemas.microsoft.com/office/drawing/2014/main" id="{E03D89F4-0F6E-4976-B6C8-3B4B295F667B}"/>
              </a:ext>
            </a:extLst>
          </p:cNvPr>
          <p:cNvSpPr txBox="1"/>
          <p:nvPr userDrawn="1"/>
        </p:nvSpPr>
        <p:spPr>
          <a:xfrm>
            <a:off x="0" y="0"/>
            <a:ext cx="2204311" cy="279435"/>
          </a:xfrm>
          <a:prstGeom prst="rect">
            <a:avLst/>
          </a:prstGeom>
          <a:noFill/>
        </p:spPr>
        <p:txBody>
          <a:bodyPr vert="horz" wrap="square" lIns="0" tIns="0" rIns="0" bIns="0" rtlCol="0" anchor="ctr" anchorCtr="1">
            <a:spAutoFit/>
          </a:bodyPr>
          <a:lstStyle/>
          <a:p>
            <a:pPr algn="l">
              <a:spcBef>
                <a:spcPts val="0"/>
              </a:spcBef>
              <a:spcAft>
                <a:spcPts val="0"/>
              </a:spcAft>
            </a:pPr>
            <a:r>
              <a:rPr lang="en-US" sz="1100">
                <a:solidFill>
                  <a:srgbClr val="000000"/>
                </a:solidFill>
                <a:latin typeface="Calibri" panose="020F0502020204030204" pitchFamily="34" charset="0"/>
              </a:rPr>
              <a:t>NONCONFIDENTIAL // EXTERNAL</a:t>
            </a:r>
          </a:p>
        </p:txBody>
      </p:sp>
    </p:spTree>
    <p:extLst>
      <p:ext uri="{BB962C8B-B14F-4D97-AF65-F5344CB8AC3E}">
        <p14:creationId xmlns:p14="http://schemas.microsoft.com/office/powerpoint/2010/main" val="30895332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extBox 3"/>
          <p:cNvSpPr txBox="1"/>
          <p:nvPr/>
        </p:nvSpPr>
        <p:spPr>
          <a:xfrm>
            <a:off x="0" y="3194050"/>
            <a:ext cx="10160000" cy="1323439"/>
          </a:xfrm>
          <a:prstGeom prst="rect">
            <a:avLst/>
          </a:prstGeom>
          <a:noFill/>
        </p:spPr>
        <p:txBody>
          <a:bodyPr vert="horz" wrap="square" rtlCol="0">
            <a:spAutoFit/>
          </a:bodyPr>
          <a:lstStyle/>
          <a:p>
            <a:pPr algn="ctr"/>
            <a:r>
              <a:rPr lang="en-US" sz="8000" b="1" dirty="0">
                <a:solidFill>
                  <a:srgbClr val="336600"/>
                </a:solidFill>
                <a:latin typeface="Arial" pitchFamily="34" charset="0"/>
                <a:cs typeface="Arial" pitchFamily="34" charset="0"/>
              </a:rPr>
              <a:t>Budget</a:t>
            </a:r>
            <a:r>
              <a:rPr lang="en-US" sz="3600" dirty="0">
                <a:solidFill>
                  <a:srgbClr val="006600"/>
                </a:solidFill>
                <a:latin typeface="Arial - 22"/>
              </a:rPr>
              <a:t> </a:t>
            </a:r>
          </a:p>
        </p:txBody>
      </p:sp>
    </p:spTree>
    <p:extLst>
      <p:ext uri="{BB962C8B-B14F-4D97-AF65-F5344CB8AC3E}">
        <p14:creationId xmlns:p14="http://schemas.microsoft.com/office/powerpoint/2010/main" val="3110326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Rectangle 2"/>
          <p:cNvSpPr/>
          <p:nvPr/>
        </p:nvSpPr>
        <p:spPr>
          <a:xfrm>
            <a:off x="1064491" y="3498850"/>
            <a:ext cx="8458200" cy="954107"/>
          </a:xfrm>
          <a:prstGeom prst="rect">
            <a:avLst/>
          </a:prstGeom>
        </p:spPr>
        <p:txBody>
          <a:bodyPr wrap="square">
            <a:spAutoFit/>
          </a:bodyPr>
          <a:lstStyle/>
          <a:p>
            <a:r>
              <a:rPr lang="en-US" sz="2800" b="1" dirty="0">
                <a:solidFill>
                  <a:srgbClr val="336600"/>
                </a:solidFill>
              </a:rPr>
              <a:t>Fixed expenses</a:t>
            </a:r>
            <a:r>
              <a:rPr lang="en-US" sz="2800" dirty="0">
                <a:solidFill>
                  <a:srgbClr val="336600"/>
                </a:solidFill>
              </a:rPr>
              <a:t> </a:t>
            </a:r>
            <a:r>
              <a:rPr lang="en-US" sz="2800" dirty="0"/>
              <a:t>– Expenses that occur each month </a:t>
            </a:r>
          </a:p>
          <a:p>
            <a:r>
              <a:rPr lang="en-US" sz="2800" dirty="0"/>
              <a:t>in a regular amount.</a:t>
            </a:r>
          </a:p>
        </p:txBody>
      </p:sp>
      <p:sp>
        <p:nvSpPr>
          <p:cNvPr id="4" name="Rectangle 3"/>
          <p:cNvSpPr/>
          <p:nvPr/>
        </p:nvSpPr>
        <p:spPr>
          <a:xfrm>
            <a:off x="1073974" y="4657106"/>
            <a:ext cx="7543800" cy="954107"/>
          </a:xfrm>
          <a:prstGeom prst="rect">
            <a:avLst/>
          </a:prstGeom>
        </p:spPr>
        <p:txBody>
          <a:bodyPr wrap="square">
            <a:spAutoFit/>
          </a:bodyPr>
          <a:lstStyle/>
          <a:p>
            <a:r>
              <a:rPr lang="en-US" sz="2800" b="1" dirty="0">
                <a:solidFill>
                  <a:srgbClr val="336600"/>
                </a:solidFill>
              </a:rPr>
              <a:t>Variable expenses</a:t>
            </a:r>
            <a:r>
              <a:rPr lang="en-US" sz="2800" dirty="0">
                <a:solidFill>
                  <a:srgbClr val="336600"/>
                </a:solidFill>
              </a:rPr>
              <a:t> </a:t>
            </a:r>
            <a:r>
              <a:rPr lang="en-US" sz="2800" dirty="0"/>
              <a:t>– Expenses that change from one period to the next.</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046" y="3514106"/>
            <a:ext cx="453928" cy="440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046" y="4657106"/>
            <a:ext cx="453928" cy="440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046" y="5952506"/>
            <a:ext cx="453928" cy="440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1129145" y="5944252"/>
            <a:ext cx="8328891" cy="954107"/>
          </a:xfrm>
          <a:prstGeom prst="rect">
            <a:avLst/>
          </a:prstGeom>
        </p:spPr>
        <p:txBody>
          <a:bodyPr wrap="square">
            <a:spAutoFit/>
          </a:bodyPr>
          <a:lstStyle/>
          <a:p>
            <a:r>
              <a:rPr lang="en-US" sz="2800" b="1" dirty="0">
                <a:solidFill>
                  <a:srgbClr val="336600"/>
                </a:solidFill>
              </a:rPr>
              <a:t>Periodic expenses </a:t>
            </a:r>
            <a:r>
              <a:rPr lang="en-US" sz="2800" dirty="0"/>
              <a:t>– Expenses that occur several times a year.</a:t>
            </a:r>
          </a:p>
        </p:txBody>
      </p:sp>
      <p:sp>
        <p:nvSpPr>
          <p:cNvPr id="10" name="Rectangle 9"/>
          <p:cNvSpPr/>
          <p:nvPr/>
        </p:nvSpPr>
        <p:spPr>
          <a:xfrm>
            <a:off x="470303" y="2736850"/>
            <a:ext cx="4828566" cy="584775"/>
          </a:xfrm>
          <a:prstGeom prst="rect">
            <a:avLst/>
          </a:prstGeom>
        </p:spPr>
        <p:txBody>
          <a:bodyPr wrap="none">
            <a:spAutoFit/>
          </a:bodyPr>
          <a:lstStyle/>
          <a:p>
            <a:r>
              <a:rPr lang="en-US" sz="3200" b="1" dirty="0">
                <a:solidFill>
                  <a:srgbClr val="336600"/>
                </a:solidFill>
              </a:rPr>
              <a:t>Categories of Expenses</a:t>
            </a:r>
            <a:endParaRPr lang="en-US" sz="3200" dirty="0">
              <a:solidFill>
                <a:srgbClr val="336600"/>
              </a:solidFill>
            </a:endParaRPr>
          </a:p>
        </p:txBody>
      </p:sp>
    </p:spTree>
    <p:extLst>
      <p:ext uri="{BB962C8B-B14F-4D97-AF65-F5344CB8AC3E}">
        <p14:creationId xmlns:p14="http://schemas.microsoft.com/office/powerpoint/2010/main" val="1652182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735" y="2692853"/>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437" y="4260850"/>
            <a:ext cx="520701" cy="53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063343" y="2736850"/>
            <a:ext cx="8360058" cy="1384995"/>
          </a:xfrm>
          <a:prstGeom prst="rect">
            <a:avLst/>
          </a:prstGeom>
        </p:spPr>
        <p:txBody>
          <a:bodyPr wrap="square">
            <a:spAutoFit/>
          </a:bodyPr>
          <a:lstStyle/>
          <a:p>
            <a:r>
              <a:rPr lang="en-US" sz="2800" b="1" dirty="0"/>
              <a:t>What are some examples of variable expenses </a:t>
            </a:r>
            <a:endParaRPr lang="en-US" sz="2800" dirty="0"/>
          </a:p>
          <a:p>
            <a:r>
              <a:rPr lang="en-US" sz="2800" b="1" dirty="0"/>
              <a:t>and periodic expenses mentioned in the </a:t>
            </a:r>
            <a:endParaRPr lang="en-US" sz="2800" dirty="0"/>
          </a:p>
          <a:p>
            <a:r>
              <a:rPr lang="en-US" sz="2800" b="1" dirty="0"/>
              <a:t>game?</a:t>
            </a:r>
            <a:endParaRPr lang="en-US" sz="2800" dirty="0">
              <a:latin typeface="Arial" panose="020B0604020202020204" pitchFamily="34" charset="0"/>
              <a:cs typeface="Arial" panose="020B0604020202020204" pitchFamily="34" charset="0"/>
            </a:endParaRPr>
          </a:p>
        </p:txBody>
      </p:sp>
      <p:sp>
        <p:nvSpPr>
          <p:cNvPr id="5" name="Rectangle 4"/>
          <p:cNvSpPr/>
          <p:nvPr/>
        </p:nvSpPr>
        <p:spPr>
          <a:xfrm>
            <a:off x="1079499" y="4260850"/>
            <a:ext cx="8001001" cy="2754600"/>
          </a:xfrm>
          <a:prstGeom prst="rect">
            <a:avLst/>
          </a:prstGeom>
        </p:spPr>
        <p:txBody>
          <a:bodyPr wrap="square">
            <a:spAutoFit/>
          </a:bodyPr>
          <a:lstStyle/>
          <a:p>
            <a:r>
              <a:rPr lang="en-US" sz="2800" dirty="0"/>
              <a:t>Variable expenses: movie theater snacks, shirt at a concert, and miscellaneous cash expenses </a:t>
            </a:r>
          </a:p>
          <a:p>
            <a:endParaRPr lang="en-US" sz="2800" dirty="0"/>
          </a:p>
          <a:p>
            <a:pPr>
              <a:spcBef>
                <a:spcPts val="600"/>
              </a:spcBef>
            </a:pPr>
            <a:r>
              <a:rPr lang="en-US" sz="2800" dirty="0"/>
              <a:t>Periodic expenses: friend’s birthday gift, flat tire repair, Monster Music purchase, and Instruments, Inc. guitar purchase </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8886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735" y="2692853"/>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798" y="4187169"/>
            <a:ext cx="520701" cy="53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063343" y="2736850"/>
            <a:ext cx="8360058" cy="1384995"/>
          </a:xfrm>
          <a:prstGeom prst="rect">
            <a:avLst/>
          </a:prstGeom>
        </p:spPr>
        <p:txBody>
          <a:bodyPr wrap="square">
            <a:spAutoFit/>
          </a:bodyPr>
          <a:lstStyle/>
          <a:p>
            <a:r>
              <a:rPr lang="en-US" sz="2800" b="1" dirty="0"/>
              <a:t>What are some examples of fixed expenses that Whoosh and Jet Stream or other teens might have?</a:t>
            </a:r>
            <a:endParaRPr lang="en-US" sz="2800" dirty="0"/>
          </a:p>
        </p:txBody>
      </p:sp>
      <p:sp>
        <p:nvSpPr>
          <p:cNvPr id="5" name="Rectangle 4"/>
          <p:cNvSpPr/>
          <p:nvPr/>
        </p:nvSpPr>
        <p:spPr>
          <a:xfrm>
            <a:off x="1079499" y="4284116"/>
            <a:ext cx="8001001" cy="523220"/>
          </a:xfrm>
          <a:prstGeom prst="rect">
            <a:avLst/>
          </a:prstGeom>
        </p:spPr>
        <p:txBody>
          <a:bodyPr wrap="square">
            <a:spAutoFit/>
          </a:bodyPr>
          <a:lstStyle/>
          <a:p>
            <a:r>
              <a:rPr lang="en-US" sz="2800" dirty="0"/>
              <a:t>Examples include rent and a car payment.</a:t>
            </a:r>
          </a:p>
        </p:txBody>
      </p:sp>
    </p:spTree>
    <p:extLst>
      <p:ext uri="{BB962C8B-B14F-4D97-AF65-F5344CB8AC3E}">
        <p14:creationId xmlns:p14="http://schemas.microsoft.com/office/powerpoint/2010/main" val="120731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74057843"/>
              </p:ext>
            </p:extLst>
          </p:nvPr>
        </p:nvGraphicFramePr>
        <p:xfrm>
          <a:off x="819150" y="1212850"/>
          <a:ext cx="8496300" cy="7137400"/>
        </p:xfrm>
        <a:graphic>
          <a:graphicData uri="http://schemas.openxmlformats.org/drawingml/2006/table">
            <a:tbl>
              <a:tblPr firstRow="1" bandRow="1">
                <a:tableStyleId>{5C22544A-7EE6-4342-B048-85BDC9FD1C3A}</a:tableStyleId>
              </a:tblPr>
              <a:tblGrid>
                <a:gridCol w="4127500">
                  <a:extLst>
                    <a:ext uri="{9D8B030D-6E8A-4147-A177-3AD203B41FA5}">
                      <a16:colId xmlns:a16="http://schemas.microsoft.com/office/drawing/2014/main" val="20000"/>
                    </a:ext>
                  </a:extLst>
                </a:gridCol>
                <a:gridCol w="4368800">
                  <a:extLst>
                    <a:ext uri="{9D8B030D-6E8A-4147-A177-3AD203B41FA5}">
                      <a16:colId xmlns:a16="http://schemas.microsoft.com/office/drawing/2014/main" val="20001"/>
                    </a:ext>
                  </a:extLst>
                </a:gridCol>
              </a:tblGrid>
              <a:tr h="762000">
                <a:tc>
                  <a:txBody>
                    <a:bodyPr/>
                    <a:lstStyle/>
                    <a:p>
                      <a:r>
                        <a:rPr lang="en-US" sz="2000" b="1" i="0" u="none" baseline="0" dirty="0">
                          <a:solidFill>
                            <a:srgbClr val="FFFFFF"/>
                          </a:solidFill>
                          <a:latin typeface="Arial Narrow - 20"/>
                        </a:rPr>
                        <a:t>Successful </a:t>
                      </a:r>
                    </a:p>
                    <a:p>
                      <a:r>
                        <a:rPr lang="en-US" sz="2000" b="1" i="0" u="none" baseline="0" dirty="0">
                          <a:solidFill>
                            <a:srgbClr val="FFFFFF"/>
                          </a:solidFill>
                          <a:latin typeface="Arial Narrow - 20"/>
                        </a:rPr>
                        <a:t>Spending/Saving Principles </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000000">
                        <a:alpha val="99996"/>
                      </a:srgbClr>
                    </a:solidFill>
                  </a:tcPr>
                </a:tc>
                <a:tc>
                  <a:txBody>
                    <a:bodyPr/>
                    <a:lstStyle/>
                    <a:p>
                      <a:r>
                        <a:rPr lang="en-US" sz="2000" b="1" i="0" u="none" baseline="0" dirty="0">
                          <a:solidFill>
                            <a:srgbClr val="FFFFFF"/>
                          </a:solidFill>
                          <a:latin typeface="Arial Narrow - 20"/>
                        </a:rPr>
                        <a:t>Unsuccessful </a:t>
                      </a:r>
                    </a:p>
                    <a:p>
                      <a:r>
                        <a:rPr lang="en-US" sz="2000" b="1" i="0" u="none" baseline="0" dirty="0">
                          <a:solidFill>
                            <a:srgbClr val="FFFFFF"/>
                          </a:solidFill>
                          <a:latin typeface="Arial Narrow - 20"/>
                        </a:rPr>
                        <a:t>Spending/Saving Principles </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000000">
                        <a:alpha val="99996"/>
                      </a:srgbClr>
                    </a:solidFill>
                  </a:tcPr>
                </a:tc>
                <a:extLst>
                  <a:ext uri="{0D108BD9-81ED-4DB2-BD59-A6C34878D82A}">
                    <a16:rowId xmlns:a16="http://schemas.microsoft.com/office/drawing/2014/main" val="10000"/>
                  </a:ext>
                </a:extLst>
              </a:tr>
              <a:tr h="723900">
                <a:tc>
                  <a:txBody>
                    <a:bodyPr/>
                    <a:lstStyle/>
                    <a:p>
                      <a:endParaRPr lang="en-US" sz="1800"/>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extLst>
                  <a:ext uri="{0D108BD9-81ED-4DB2-BD59-A6C34878D82A}">
                    <a16:rowId xmlns:a16="http://schemas.microsoft.com/office/drawing/2014/main" val="10001"/>
                  </a:ext>
                </a:extLst>
              </a:tr>
              <a:tr h="685800">
                <a:tc>
                  <a:txBody>
                    <a:bodyPr/>
                    <a:lstStyle/>
                    <a:p>
                      <a:endParaRPr lang="en-US" sz="1800"/>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dirty="0"/>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extLst>
                  <a:ext uri="{0D108BD9-81ED-4DB2-BD59-A6C34878D82A}">
                    <a16:rowId xmlns:a16="http://schemas.microsoft.com/office/drawing/2014/main" val="10002"/>
                  </a:ext>
                </a:extLst>
              </a:tr>
              <a:tr h="723900">
                <a:tc>
                  <a:txBody>
                    <a:bodyPr/>
                    <a:lstStyle/>
                    <a:p>
                      <a:endParaRPr lang="en-US" sz="1800"/>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extLst>
                  <a:ext uri="{0D108BD9-81ED-4DB2-BD59-A6C34878D82A}">
                    <a16:rowId xmlns:a16="http://schemas.microsoft.com/office/drawing/2014/main" val="10003"/>
                  </a:ext>
                </a:extLst>
              </a:tr>
              <a:tr h="723900">
                <a:tc>
                  <a:txBody>
                    <a:bodyPr/>
                    <a:lstStyle/>
                    <a:p>
                      <a:endParaRPr lang="en-US" sz="1800"/>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extLst>
                  <a:ext uri="{0D108BD9-81ED-4DB2-BD59-A6C34878D82A}">
                    <a16:rowId xmlns:a16="http://schemas.microsoft.com/office/drawing/2014/main" val="10004"/>
                  </a:ext>
                </a:extLst>
              </a:tr>
              <a:tr h="698500">
                <a:tc>
                  <a:txBody>
                    <a:bodyPr/>
                    <a:lstStyle/>
                    <a:p>
                      <a:endParaRPr lang="en-US" sz="1800"/>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extLst>
                  <a:ext uri="{0D108BD9-81ED-4DB2-BD59-A6C34878D82A}">
                    <a16:rowId xmlns:a16="http://schemas.microsoft.com/office/drawing/2014/main" val="10005"/>
                  </a:ext>
                </a:extLst>
              </a:tr>
              <a:tr h="711200">
                <a:tc>
                  <a:txBody>
                    <a:bodyPr/>
                    <a:lstStyle/>
                    <a:p>
                      <a:endParaRPr lang="en-US" sz="1800"/>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extLst>
                  <a:ext uri="{0D108BD9-81ED-4DB2-BD59-A6C34878D82A}">
                    <a16:rowId xmlns:a16="http://schemas.microsoft.com/office/drawing/2014/main" val="10006"/>
                  </a:ext>
                </a:extLst>
              </a:tr>
              <a:tr h="698500">
                <a:tc>
                  <a:txBody>
                    <a:bodyPr/>
                    <a:lstStyle/>
                    <a:p>
                      <a:endParaRPr lang="en-US" sz="1800"/>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extLst>
                  <a:ext uri="{0D108BD9-81ED-4DB2-BD59-A6C34878D82A}">
                    <a16:rowId xmlns:a16="http://schemas.microsoft.com/office/drawing/2014/main" val="10007"/>
                  </a:ext>
                </a:extLst>
              </a:tr>
              <a:tr h="736600">
                <a:tc>
                  <a:txBody>
                    <a:bodyPr/>
                    <a:lstStyle/>
                    <a:p>
                      <a:endParaRPr lang="en-US" sz="1800"/>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extLst>
                  <a:ext uri="{0D108BD9-81ED-4DB2-BD59-A6C34878D82A}">
                    <a16:rowId xmlns:a16="http://schemas.microsoft.com/office/drawing/2014/main" val="10008"/>
                  </a:ext>
                </a:extLst>
              </a:tr>
              <a:tr h="673100">
                <a:tc>
                  <a:txBody>
                    <a:bodyPr/>
                    <a:lstStyle/>
                    <a:p>
                      <a:endParaRPr lang="en-US" sz="1800"/>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1800" dirty="0"/>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extLst>
                  <a:ext uri="{0D108BD9-81ED-4DB2-BD59-A6C34878D82A}">
                    <a16:rowId xmlns:a16="http://schemas.microsoft.com/office/drawing/2014/main" val="10009"/>
                  </a:ext>
                </a:extLst>
              </a:tr>
            </a:tbl>
          </a:graphicData>
        </a:graphic>
      </p:graphicFrame>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6350"/>
            <a:ext cx="10185400" cy="726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18962193"/>
              </p:ext>
            </p:extLst>
          </p:nvPr>
        </p:nvGraphicFramePr>
        <p:xfrm>
          <a:off x="819150" y="984250"/>
          <a:ext cx="8496300" cy="8009342"/>
        </p:xfrm>
        <a:graphic>
          <a:graphicData uri="http://schemas.openxmlformats.org/drawingml/2006/table">
            <a:tbl>
              <a:tblPr firstRow="1" bandRow="1">
                <a:tableStyleId>{5C22544A-7EE6-4342-B048-85BDC9FD1C3A}</a:tableStyleId>
              </a:tblPr>
              <a:tblGrid>
                <a:gridCol w="4127500">
                  <a:extLst>
                    <a:ext uri="{9D8B030D-6E8A-4147-A177-3AD203B41FA5}">
                      <a16:colId xmlns:a16="http://schemas.microsoft.com/office/drawing/2014/main" val="20000"/>
                    </a:ext>
                  </a:extLst>
                </a:gridCol>
                <a:gridCol w="4368800">
                  <a:extLst>
                    <a:ext uri="{9D8B030D-6E8A-4147-A177-3AD203B41FA5}">
                      <a16:colId xmlns:a16="http://schemas.microsoft.com/office/drawing/2014/main" val="20001"/>
                    </a:ext>
                  </a:extLst>
                </a:gridCol>
              </a:tblGrid>
              <a:tr h="551159">
                <a:tc>
                  <a:txBody>
                    <a:bodyPr/>
                    <a:lstStyle/>
                    <a:p>
                      <a:r>
                        <a:rPr lang="en-US" dirty="0"/>
                        <a:t>Successful </a:t>
                      </a:r>
                    </a:p>
                    <a:p>
                      <a:r>
                        <a:rPr lang="en-US" dirty="0"/>
                        <a:t>Spending/Saving Principles </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000000">
                        <a:alpha val="99996"/>
                      </a:srgbClr>
                    </a:solidFill>
                  </a:tcPr>
                </a:tc>
                <a:tc>
                  <a:txBody>
                    <a:bodyPr/>
                    <a:lstStyle/>
                    <a:p>
                      <a:r>
                        <a:rPr lang="en-US" dirty="0"/>
                        <a:t>Unsuccessful </a:t>
                      </a:r>
                    </a:p>
                    <a:p>
                      <a:r>
                        <a:rPr lang="en-US" dirty="0"/>
                        <a:t>Spending/Saving Principles </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000000">
                        <a:alpha val="99996"/>
                      </a:srgbClr>
                    </a:solidFill>
                  </a:tcPr>
                </a:tc>
                <a:extLst>
                  <a:ext uri="{0D108BD9-81ED-4DB2-BD59-A6C34878D82A}">
                    <a16:rowId xmlns:a16="http://schemas.microsoft.com/office/drawing/2014/main" val="10000"/>
                  </a:ext>
                </a:extLst>
              </a:tr>
              <a:tr h="736600">
                <a:tc>
                  <a:txBody>
                    <a:bodyPr/>
                    <a:lstStyle/>
                    <a:p>
                      <a:r>
                        <a:rPr lang="en-US"/>
                        <a:t>Create a budget and stick with it. </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dirty="0"/>
                        <a:t>Forget about taxes when estimating the amount of your paycheck. </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extLst>
                  <a:ext uri="{0D108BD9-81ED-4DB2-BD59-A6C34878D82A}">
                    <a16:rowId xmlns:a16="http://schemas.microsoft.com/office/drawing/2014/main" val="10001"/>
                  </a:ext>
                </a:extLst>
              </a:tr>
              <a:tr h="736600">
                <a:tc>
                  <a:txBody>
                    <a:bodyPr/>
                    <a:lstStyle/>
                    <a:p>
                      <a:r>
                        <a:rPr lang="en-US" dirty="0"/>
                        <a:t>Don't spend more than you make. </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dirty="0"/>
                        <a:t>Don't have a "rainy day" fund for unexpected expenses. </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extLst>
                  <a:ext uri="{0D108BD9-81ED-4DB2-BD59-A6C34878D82A}">
                    <a16:rowId xmlns:a16="http://schemas.microsoft.com/office/drawing/2014/main" val="10002"/>
                  </a:ext>
                </a:extLst>
              </a:tr>
              <a:tr h="723900">
                <a:tc>
                  <a:txBody>
                    <a:bodyPr/>
                    <a:lstStyle/>
                    <a:p>
                      <a:r>
                        <a:rPr lang="en-US"/>
                        <a:t>Keep track of your cash transactions. </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dirty="0"/>
                        <a:t>Don't worry about recording cash transactions. </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extLst>
                  <a:ext uri="{0D108BD9-81ED-4DB2-BD59-A6C34878D82A}">
                    <a16:rowId xmlns:a16="http://schemas.microsoft.com/office/drawing/2014/main" val="10003"/>
                  </a:ext>
                </a:extLst>
              </a:tr>
              <a:tr h="736600">
                <a:tc>
                  <a:txBody>
                    <a:bodyPr/>
                    <a:lstStyle/>
                    <a:p>
                      <a:r>
                        <a:rPr lang="en-US"/>
                        <a:t>Balance your bank accounts. </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dirty="0"/>
                        <a:t>Don't worry about keeping receipts of financial transactions. </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extLst>
                  <a:ext uri="{0D108BD9-81ED-4DB2-BD59-A6C34878D82A}">
                    <a16:rowId xmlns:a16="http://schemas.microsoft.com/office/drawing/2014/main" val="10004"/>
                  </a:ext>
                </a:extLst>
              </a:tr>
              <a:tr h="955401">
                <a:tc>
                  <a:txBody>
                    <a:bodyPr/>
                    <a:lstStyle/>
                    <a:p>
                      <a:r>
                        <a:rPr lang="en-US"/>
                        <a:t>Keep receipts of financial transactions. </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dirty="0"/>
                        <a:t>Don't bother to balance your bank accounts.  Your bank knows how much money you have, even if you don't. </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extLst>
                  <a:ext uri="{0D108BD9-81ED-4DB2-BD59-A6C34878D82A}">
                    <a16:rowId xmlns:a16="http://schemas.microsoft.com/office/drawing/2014/main" val="10005"/>
                  </a:ext>
                </a:extLst>
              </a:tr>
              <a:tr h="1115039">
                <a:tc>
                  <a:txBody>
                    <a:bodyPr/>
                    <a:lstStyle/>
                    <a:p>
                      <a:r>
                        <a:rPr lang="en-US" dirty="0"/>
                        <a:t>Double-check your math. </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dirty="0"/>
                        <a:t>Don't hesitate to make an unplanned purchase.  You can always make up that expenditure by cutting back on something else. </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extLst>
                  <a:ext uri="{0D108BD9-81ED-4DB2-BD59-A6C34878D82A}">
                    <a16:rowId xmlns:a16="http://schemas.microsoft.com/office/drawing/2014/main" val="10006"/>
                  </a:ext>
                </a:extLst>
              </a:tr>
              <a:tr h="703941">
                <a:tc>
                  <a:txBody>
                    <a:bodyPr/>
                    <a:lstStyle/>
                    <a:p>
                      <a:r>
                        <a:rPr lang="en-US" dirty="0"/>
                        <a:t>Pay your bills on time. </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dirty="0"/>
                        <a:t>Don't worry about mailing your bill payments in advance of the due date. </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extLst>
                  <a:ext uri="{0D108BD9-81ED-4DB2-BD59-A6C34878D82A}">
                    <a16:rowId xmlns:a16="http://schemas.microsoft.com/office/drawing/2014/main" val="10007"/>
                  </a:ext>
                </a:extLst>
              </a:tr>
              <a:tr h="914400">
                <a:tc>
                  <a:txBody>
                    <a:bodyPr/>
                    <a:lstStyle/>
                    <a:p>
                      <a:r>
                        <a:rPr lang="en-US"/>
                        <a:t>Pay yourself first by saving before you spend. </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dirty="0"/>
                        <a:t>Pay all your bills and spend on miscellaneous items before putting money into a savings account. </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extLst>
                  <a:ext uri="{0D108BD9-81ED-4DB2-BD59-A6C34878D82A}">
                    <a16:rowId xmlns:a16="http://schemas.microsoft.com/office/drawing/2014/main" val="10008"/>
                  </a:ext>
                </a:extLst>
              </a:tr>
              <a:tr h="673100">
                <a:tc>
                  <a:txBody>
                    <a:bodyPr/>
                    <a:lstStyle/>
                    <a:p>
                      <a:r>
                        <a:rPr lang="en-US" dirty="0"/>
                        <a:t>Save for unexpected expenses. </a:t>
                      </a: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dirty="0"/>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extLst>
                  <a:ext uri="{0D108BD9-81ED-4DB2-BD59-A6C34878D82A}">
                    <a16:rowId xmlns:a16="http://schemas.microsoft.com/office/drawing/2014/main" val="10009"/>
                  </a:ext>
                </a:extLst>
              </a:tr>
            </a:tbl>
          </a:graphicData>
        </a:graphic>
      </p:graphicFrame>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6350"/>
            <a:ext cx="10185400" cy="726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735" y="2692853"/>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585" y="4104619"/>
            <a:ext cx="520701" cy="53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079499" y="2692853"/>
            <a:ext cx="8360058" cy="1384995"/>
          </a:xfrm>
          <a:prstGeom prst="rect">
            <a:avLst/>
          </a:prstGeom>
        </p:spPr>
        <p:txBody>
          <a:bodyPr wrap="square">
            <a:spAutoFit/>
          </a:bodyPr>
          <a:lstStyle/>
          <a:p>
            <a:r>
              <a:rPr lang="en-US" sz="2800" b="1" dirty="0"/>
              <a:t>Based on the list of successful spending </a:t>
            </a:r>
            <a:endParaRPr lang="en-US" sz="2800" dirty="0"/>
          </a:p>
          <a:p>
            <a:r>
              <a:rPr lang="en-US" sz="2800" b="1" dirty="0"/>
              <a:t>and saving principles, what advice would </a:t>
            </a:r>
            <a:endParaRPr lang="en-US" sz="2800" dirty="0"/>
          </a:p>
          <a:p>
            <a:r>
              <a:rPr lang="en-US" sz="2800" b="1" dirty="0"/>
              <a:t>you give Whoosh?</a:t>
            </a:r>
            <a:endParaRPr lang="en-US" sz="2800" dirty="0">
              <a:latin typeface="Arial" panose="020B0604020202020204" pitchFamily="34" charset="0"/>
              <a:cs typeface="Arial" panose="020B0604020202020204" pitchFamily="34" charset="0"/>
            </a:endParaRPr>
          </a:p>
        </p:txBody>
      </p:sp>
      <p:sp>
        <p:nvSpPr>
          <p:cNvPr id="5" name="Rectangle 4"/>
          <p:cNvSpPr/>
          <p:nvPr/>
        </p:nvSpPr>
        <p:spPr>
          <a:xfrm>
            <a:off x="1079499" y="4104619"/>
            <a:ext cx="8001001" cy="2677656"/>
          </a:xfrm>
          <a:prstGeom prst="rect">
            <a:avLst/>
          </a:prstGeom>
        </p:spPr>
        <p:txBody>
          <a:bodyPr wrap="square">
            <a:spAutoFit/>
          </a:bodyPr>
          <a:lstStyle/>
          <a:p>
            <a:r>
              <a:rPr lang="en-US" sz="2800" dirty="0"/>
              <a:t>Examples of wise advice: </a:t>
            </a:r>
          </a:p>
          <a:p>
            <a:pPr marL="457200" indent="-457200">
              <a:buFont typeface="Arial" panose="020B0604020202020204" pitchFamily="34" charset="0"/>
              <a:buChar char="•"/>
            </a:pPr>
            <a:r>
              <a:rPr lang="en-US" sz="2800" dirty="0"/>
              <a:t>Keep track of your expenses.</a:t>
            </a:r>
          </a:p>
          <a:p>
            <a:pPr marL="457200" indent="-457200">
              <a:buFont typeface="Arial" panose="020B0604020202020204" pitchFamily="34" charset="0"/>
              <a:buChar char="•"/>
            </a:pPr>
            <a:r>
              <a:rPr lang="en-US" sz="2800" dirty="0"/>
              <a:t>Keep receipts.</a:t>
            </a:r>
          </a:p>
          <a:p>
            <a:pPr marL="457200" indent="-457200">
              <a:buFont typeface="Arial" panose="020B0604020202020204" pitchFamily="34" charset="0"/>
              <a:buChar char="•"/>
            </a:pPr>
            <a:r>
              <a:rPr lang="en-US" sz="2800" dirty="0"/>
              <a:t>Track the money in your bank account.</a:t>
            </a:r>
          </a:p>
          <a:p>
            <a:pPr marL="457200" indent="-457200">
              <a:buFont typeface="Arial" panose="020B0604020202020204" pitchFamily="34" charset="0"/>
              <a:buChar char="•"/>
            </a:pPr>
            <a:r>
              <a:rPr lang="en-US" sz="2800" dirty="0"/>
              <a:t>Pay bills on time.</a:t>
            </a:r>
          </a:p>
          <a:p>
            <a:pPr marL="457200" indent="-457200">
              <a:buFont typeface="Arial" panose="020B0604020202020204" pitchFamily="34" charset="0"/>
              <a:buChar char="•"/>
            </a:pPr>
            <a:r>
              <a:rPr lang="en-US" sz="2800" dirty="0"/>
              <a:t>Save for unexpected and periodic expenses.</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2701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735" y="7004050"/>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585" y="7586245"/>
            <a:ext cx="520701" cy="53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139543" y="7048047"/>
            <a:ext cx="8360058" cy="523220"/>
          </a:xfrm>
          <a:prstGeom prst="rect">
            <a:avLst/>
          </a:prstGeom>
        </p:spPr>
        <p:txBody>
          <a:bodyPr wrap="square">
            <a:spAutoFit/>
          </a:bodyPr>
          <a:lstStyle/>
          <a:p>
            <a:r>
              <a:rPr lang="en-US" sz="2800" b="1" dirty="0"/>
              <a:t>What are expenses?</a:t>
            </a:r>
            <a:endParaRPr lang="en-US" sz="2800" dirty="0">
              <a:latin typeface="Arial" panose="020B0604020202020204" pitchFamily="34" charset="0"/>
              <a:cs typeface="Arial" panose="020B0604020202020204" pitchFamily="34" charset="0"/>
            </a:endParaRPr>
          </a:p>
        </p:txBody>
      </p:sp>
      <p:sp>
        <p:nvSpPr>
          <p:cNvPr id="5" name="Rectangle 4"/>
          <p:cNvSpPr/>
          <p:nvPr/>
        </p:nvSpPr>
        <p:spPr>
          <a:xfrm>
            <a:off x="1155699" y="7602994"/>
            <a:ext cx="8724901" cy="523220"/>
          </a:xfrm>
          <a:prstGeom prst="rect">
            <a:avLst/>
          </a:prstGeom>
        </p:spPr>
        <p:txBody>
          <a:bodyPr wrap="square">
            <a:spAutoFit/>
          </a:bodyPr>
          <a:lstStyle/>
          <a:p>
            <a:r>
              <a:rPr lang="en-US" sz="2800" dirty="0"/>
              <a:t>Expenses are costs incurred for goods and services. </a:t>
            </a:r>
            <a:endParaRPr lang="en-US" sz="2800" dirty="0">
              <a:latin typeface="Arial" panose="020B0604020202020204" pitchFamily="34" charset="0"/>
              <a:cs typeface="Arial" panose="020B0604020202020204" pitchFamily="34" charset="0"/>
            </a:endParaRPr>
          </a:p>
        </p:txBody>
      </p:sp>
      <p:sp>
        <p:nvSpPr>
          <p:cNvPr id="3" name="TextBox 2"/>
          <p:cNvSpPr txBox="1"/>
          <p:nvPr/>
        </p:nvSpPr>
        <p:spPr>
          <a:xfrm>
            <a:off x="511585" y="2584450"/>
            <a:ext cx="1423788" cy="523220"/>
          </a:xfrm>
          <a:prstGeom prst="rect">
            <a:avLst/>
          </a:prstGeom>
          <a:noFill/>
        </p:spPr>
        <p:txBody>
          <a:bodyPr wrap="none" rtlCol="0">
            <a:spAutoFit/>
          </a:bodyPr>
          <a:lstStyle/>
          <a:p>
            <a:r>
              <a:rPr lang="en-US" sz="2800" b="1" dirty="0">
                <a:solidFill>
                  <a:srgbClr val="336600"/>
                </a:solidFill>
              </a:rPr>
              <a:t>Review</a:t>
            </a:r>
          </a:p>
        </p:txBody>
      </p:sp>
      <p:pic>
        <p:nvPicPr>
          <p:cNvPr id="18" name="Picture 2">
            <a:extLst>
              <a:ext uri="{FF2B5EF4-FFF2-40B4-BE49-F238E27FC236}">
                <a16:creationId xmlns:a16="http://schemas.microsoft.com/office/drawing/2014/main" id="{C273664E-FA4A-47D5-947A-C7462C7D9A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735" y="3378653"/>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a:extLst>
              <a:ext uri="{FF2B5EF4-FFF2-40B4-BE49-F238E27FC236}">
                <a16:creationId xmlns:a16="http://schemas.microsoft.com/office/drawing/2014/main" id="{1FD0E695-B55F-4F27-907C-6C35297710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585" y="3960848"/>
            <a:ext cx="520701" cy="53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19">
            <a:extLst>
              <a:ext uri="{FF2B5EF4-FFF2-40B4-BE49-F238E27FC236}">
                <a16:creationId xmlns:a16="http://schemas.microsoft.com/office/drawing/2014/main" id="{61107230-BB41-416D-BECF-8D780210735C}"/>
              </a:ext>
            </a:extLst>
          </p:cNvPr>
          <p:cNvSpPr/>
          <p:nvPr/>
        </p:nvSpPr>
        <p:spPr>
          <a:xfrm>
            <a:off x="1139543" y="3422650"/>
            <a:ext cx="8360058" cy="523220"/>
          </a:xfrm>
          <a:prstGeom prst="rect">
            <a:avLst/>
          </a:prstGeom>
        </p:spPr>
        <p:txBody>
          <a:bodyPr wrap="square">
            <a:spAutoFit/>
          </a:bodyPr>
          <a:lstStyle/>
          <a:p>
            <a:r>
              <a:rPr lang="en-US" sz="2800" b="1" dirty="0"/>
              <a:t>What is budgeting?</a:t>
            </a:r>
            <a:endParaRPr lang="en-US" sz="2800" dirty="0">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FA889DAD-C674-4216-AB51-2D4AE57E3663}"/>
              </a:ext>
            </a:extLst>
          </p:cNvPr>
          <p:cNvSpPr/>
          <p:nvPr/>
        </p:nvSpPr>
        <p:spPr>
          <a:xfrm>
            <a:off x="1155699" y="3977597"/>
            <a:ext cx="8572502" cy="954107"/>
          </a:xfrm>
          <a:prstGeom prst="rect">
            <a:avLst/>
          </a:prstGeom>
        </p:spPr>
        <p:txBody>
          <a:bodyPr wrap="square">
            <a:spAutoFit/>
          </a:bodyPr>
          <a:lstStyle/>
          <a:p>
            <a:r>
              <a:rPr lang="en-US" sz="2800" dirty="0"/>
              <a:t>Budgeting is managing one’s income and expenses by creating a plan.</a:t>
            </a:r>
            <a:endParaRPr lang="en-US" sz="2800" dirty="0">
              <a:latin typeface="Arial" panose="020B0604020202020204" pitchFamily="34" charset="0"/>
              <a:cs typeface="Arial" panose="020B0604020202020204" pitchFamily="34" charset="0"/>
            </a:endParaRPr>
          </a:p>
        </p:txBody>
      </p:sp>
      <p:pic>
        <p:nvPicPr>
          <p:cNvPr id="22" name="Picture 2">
            <a:extLst>
              <a:ext uri="{FF2B5EF4-FFF2-40B4-BE49-F238E27FC236}">
                <a16:creationId xmlns:a16="http://schemas.microsoft.com/office/drawing/2014/main" id="{C1816918-9613-4400-A774-B9EC9C8E8F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891" y="5250074"/>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
            <a:extLst>
              <a:ext uri="{FF2B5EF4-FFF2-40B4-BE49-F238E27FC236}">
                <a16:creationId xmlns:a16="http://schemas.microsoft.com/office/drawing/2014/main" id="{96706AEC-F493-48EE-BEF0-B4B8467D2A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741" y="5832269"/>
            <a:ext cx="520701" cy="53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a:extLst>
              <a:ext uri="{FF2B5EF4-FFF2-40B4-BE49-F238E27FC236}">
                <a16:creationId xmlns:a16="http://schemas.microsoft.com/office/drawing/2014/main" id="{ADE94FB2-624F-451D-953B-F22C5983B864}"/>
              </a:ext>
            </a:extLst>
          </p:cNvPr>
          <p:cNvSpPr/>
          <p:nvPr/>
        </p:nvSpPr>
        <p:spPr>
          <a:xfrm>
            <a:off x="1155699" y="5294071"/>
            <a:ext cx="8360058" cy="523220"/>
          </a:xfrm>
          <a:prstGeom prst="rect">
            <a:avLst/>
          </a:prstGeom>
        </p:spPr>
        <p:txBody>
          <a:bodyPr wrap="square">
            <a:spAutoFit/>
          </a:bodyPr>
          <a:lstStyle/>
          <a:p>
            <a:r>
              <a:rPr lang="en-US" sz="2800" b="1" dirty="0"/>
              <a:t>What is income?</a:t>
            </a:r>
            <a:endParaRPr lang="en-US" sz="2800" dirty="0">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A74F39B8-08EC-476A-BE46-C07C3F6468CD}"/>
              </a:ext>
            </a:extLst>
          </p:cNvPr>
          <p:cNvSpPr/>
          <p:nvPr/>
        </p:nvSpPr>
        <p:spPr>
          <a:xfrm>
            <a:off x="1171855" y="5849018"/>
            <a:ext cx="8572502" cy="954107"/>
          </a:xfrm>
          <a:prstGeom prst="rect">
            <a:avLst/>
          </a:prstGeom>
        </p:spPr>
        <p:txBody>
          <a:bodyPr wrap="square">
            <a:spAutoFit/>
          </a:bodyPr>
          <a:lstStyle/>
          <a:p>
            <a:r>
              <a:rPr lang="en-US" sz="2800" dirty="0"/>
              <a:t>Income is payment people receive for providing resources in the marketplace.</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5507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p:bldP spid="21" grpId="0"/>
      <p:bldP spid="24"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735" y="6822599"/>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585" y="7404794"/>
            <a:ext cx="520701" cy="53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139543" y="6866596"/>
            <a:ext cx="8360058" cy="523220"/>
          </a:xfrm>
          <a:prstGeom prst="rect">
            <a:avLst/>
          </a:prstGeom>
        </p:spPr>
        <p:txBody>
          <a:bodyPr wrap="square">
            <a:spAutoFit/>
          </a:bodyPr>
          <a:lstStyle/>
          <a:p>
            <a:r>
              <a:rPr lang="en-US" sz="2800" b="1" dirty="0"/>
              <a:t>What are variable expenses?</a:t>
            </a:r>
            <a:endParaRPr lang="en-US" sz="2800" dirty="0">
              <a:latin typeface="Arial" panose="020B0604020202020204" pitchFamily="34" charset="0"/>
              <a:cs typeface="Arial" panose="020B0604020202020204" pitchFamily="34" charset="0"/>
            </a:endParaRPr>
          </a:p>
        </p:txBody>
      </p:sp>
      <p:sp>
        <p:nvSpPr>
          <p:cNvPr id="5" name="Rectangle 4"/>
          <p:cNvSpPr/>
          <p:nvPr/>
        </p:nvSpPr>
        <p:spPr>
          <a:xfrm>
            <a:off x="1155699" y="7421543"/>
            <a:ext cx="8724901" cy="954107"/>
          </a:xfrm>
          <a:prstGeom prst="rect">
            <a:avLst/>
          </a:prstGeom>
        </p:spPr>
        <p:txBody>
          <a:bodyPr wrap="square">
            <a:spAutoFit/>
          </a:bodyPr>
          <a:lstStyle/>
          <a:p>
            <a:r>
              <a:rPr lang="en-US" sz="2800" dirty="0"/>
              <a:t>Variable expenses are expenses that change from </a:t>
            </a:r>
          </a:p>
          <a:p>
            <a:r>
              <a:rPr lang="en-US" sz="2800" dirty="0"/>
              <a:t>one period to the next.</a:t>
            </a:r>
            <a:endParaRPr lang="en-US" sz="2800" dirty="0">
              <a:latin typeface="Arial" panose="020B0604020202020204" pitchFamily="34" charset="0"/>
              <a:cs typeface="Arial" panose="020B0604020202020204" pitchFamily="34" charset="0"/>
            </a:endParaRPr>
          </a:p>
        </p:txBody>
      </p:sp>
      <p:sp>
        <p:nvSpPr>
          <p:cNvPr id="3" name="TextBox 2"/>
          <p:cNvSpPr txBox="1"/>
          <p:nvPr/>
        </p:nvSpPr>
        <p:spPr>
          <a:xfrm>
            <a:off x="511585" y="2584450"/>
            <a:ext cx="1423788" cy="523220"/>
          </a:xfrm>
          <a:prstGeom prst="rect">
            <a:avLst/>
          </a:prstGeom>
          <a:noFill/>
        </p:spPr>
        <p:txBody>
          <a:bodyPr wrap="none" rtlCol="0">
            <a:spAutoFit/>
          </a:bodyPr>
          <a:lstStyle/>
          <a:p>
            <a:r>
              <a:rPr lang="en-US" sz="2800" b="1" dirty="0">
                <a:solidFill>
                  <a:srgbClr val="336600"/>
                </a:solidFill>
              </a:rPr>
              <a:t>Review</a:t>
            </a:r>
          </a:p>
        </p:txBody>
      </p:sp>
      <p:pic>
        <p:nvPicPr>
          <p:cNvPr id="14" name="Picture 2">
            <a:extLst>
              <a:ext uri="{FF2B5EF4-FFF2-40B4-BE49-F238E27FC236}">
                <a16:creationId xmlns:a16="http://schemas.microsoft.com/office/drawing/2014/main" id="{AE6C2A8B-6E5C-4762-9809-6CEB7756AD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734" y="3248725"/>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a:extLst>
              <a:ext uri="{FF2B5EF4-FFF2-40B4-BE49-F238E27FC236}">
                <a16:creationId xmlns:a16="http://schemas.microsoft.com/office/drawing/2014/main" id="{2EC9217B-474E-40D5-A6F7-424EDD78AC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584" y="3830920"/>
            <a:ext cx="520701" cy="53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a:extLst>
              <a:ext uri="{FF2B5EF4-FFF2-40B4-BE49-F238E27FC236}">
                <a16:creationId xmlns:a16="http://schemas.microsoft.com/office/drawing/2014/main" id="{559E3E50-CD78-424B-A56F-A3B8F948F2DC}"/>
              </a:ext>
            </a:extLst>
          </p:cNvPr>
          <p:cNvSpPr/>
          <p:nvPr/>
        </p:nvSpPr>
        <p:spPr>
          <a:xfrm>
            <a:off x="1139542" y="3292722"/>
            <a:ext cx="8360058" cy="523220"/>
          </a:xfrm>
          <a:prstGeom prst="rect">
            <a:avLst/>
          </a:prstGeom>
        </p:spPr>
        <p:txBody>
          <a:bodyPr wrap="square">
            <a:spAutoFit/>
          </a:bodyPr>
          <a:lstStyle/>
          <a:p>
            <a:r>
              <a:rPr lang="en-US" sz="2800" b="1" dirty="0"/>
              <a:t>What are fixed expenses?</a:t>
            </a:r>
            <a:endParaRPr lang="en-US" sz="2800" dirty="0">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E41CE9E0-E10D-46E1-A583-75F7DD2207B5}"/>
              </a:ext>
            </a:extLst>
          </p:cNvPr>
          <p:cNvSpPr/>
          <p:nvPr/>
        </p:nvSpPr>
        <p:spPr>
          <a:xfrm>
            <a:off x="1155698" y="3847669"/>
            <a:ext cx="8572502" cy="954107"/>
          </a:xfrm>
          <a:prstGeom prst="rect">
            <a:avLst/>
          </a:prstGeom>
        </p:spPr>
        <p:txBody>
          <a:bodyPr wrap="square">
            <a:spAutoFit/>
          </a:bodyPr>
          <a:lstStyle/>
          <a:p>
            <a:r>
              <a:rPr lang="en-US" sz="2800" dirty="0"/>
              <a:t>Fixed expenses are expenses that occur each month </a:t>
            </a:r>
          </a:p>
          <a:p>
            <a:r>
              <a:rPr lang="en-US" sz="2800" dirty="0"/>
              <a:t>in a regular amount.</a:t>
            </a:r>
            <a:endParaRPr lang="en-US" sz="2800" dirty="0">
              <a:latin typeface="Arial" panose="020B0604020202020204" pitchFamily="34" charset="0"/>
              <a:cs typeface="Arial" panose="020B0604020202020204" pitchFamily="34" charset="0"/>
            </a:endParaRPr>
          </a:p>
        </p:txBody>
      </p:sp>
      <p:pic>
        <p:nvPicPr>
          <p:cNvPr id="18" name="Picture 2">
            <a:extLst>
              <a:ext uri="{FF2B5EF4-FFF2-40B4-BE49-F238E27FC236}">
                <a16:creationId xmlns:a16="http://schemas.microsoft.com/office/drawing/2014/main" id="{F68F22A0-27B3-4C14-9C0F-FD4465612E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5044354"/>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a:extLst>
              <a:ext uri="{FF2B5EF4-FFF2-40B4-BE49-F238E27FC236}">
                <a16:creationId xmlns:a16="http://schemas.microsoft.com/office/drawing/2014/main" id="{4A1A52F7-F267-4D6E-8A50-3E69CEC686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850" y="5626549"/>
            <a:ext cx="520701" cy="53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19">
            <a:extLst>
              <a:ext uri="{FF2B5EF4-FFF2-40B4-BE49-F238E27FC236}">
                <a16:creationId xmlns:a16="http://schemas.microsoft.com/office/drawing/2014/main" id="{2E8678F2-BAED-4B7A-9861-2064BD0C5435}"/>
              </a:ext>
            </a:extLst>
          </p:cNvPr>
          <p:cNvSpPr/>
          <p:nvPr/>
        </p:nvSpPr>
        <p:spPr>
          <a:xfrm>
            <a:off x="1154808" y="5088351"/>
            <a:ext cx="8360058" cy="523220"/>
          </a:xfrm>
          <a:prstGeom prst="rect">
            <a:avLst/>
          </a:prstGeom>
        </p:spPr>
        <p:txBody>
          <a:bodyPr wrap="square">
            <a:spAutoFit/>
          </a:bodyPr>
          <a:lstStyle/>
          <a:p>
            <a:r>
              <a:rPr lang="en-US" sz="2800" b="1" dirty="0"/>
              <a:t>What are some examples of fixed expenses?</a:t>
            </a:r>
            <a:endParaRPr lang="en-US" sz="2800" dirty="0">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9C3EF12E-8C85-47AA-B1DC-A552FC68A390}"/>
              </a:ext>
            </a:extLst>
          </p:cNvPr>
          <p:cNvSpPr/>
          <p:nvPr/>
        </p:nvSpPr>
        <p:spPr>
          <a:xfrm>
            <a:off x="1155698" y="5643298"/>
            <a:ext cx="8572502" cy="954107"/>
          </a:xfrm>
          <a:prstGeom prst="rect">
            <a:avLst/>
          </a:prstGeom>
        </p:spPr>
        <p:txBody>
          <a:bodyPr wrap="square">
            <a:spAutoFit/>
          </a:bodyPr>
          <a:lstStyle/>
          <a:p>
            <a:r>
              <a:rPr lang="en-US" sz="2800" dirty="0"/>
              <a:t>Examples include rent, a mortgage payment, and a car payment.</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3908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P spid="17"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735" y="5146199"/>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585" y="5728394"/>
            <a:ext cx="520701" cy="53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139543" y="5190196"/>
            <a:ext cx="8360058" cy="523220"/>
          </a:xfrm>
          <a:prstGeom prst="rect">
            <a:avLst/>
          </a:prstGeom>
        </p:spPr>
        <p:txBody>
          <a:bodyPr wrap="square">
            <a:spAutoFit/>
          </a:bodyPr>
          <a:lstStyle/>
          <a:p>
            <a:r>
              <a:rPr lang="en-US" sz="2800" b="1" dirty="0"/>
              <a:t>What are periodic expenses?</a:t>
            </a:r>
            <a:endParaRPr lang="en-US" sz="2800" dirty="0">
              <a:latin typeface="Arial" panose="020B0604020202020204" pitchFamily="34" charset="0"/>
              <a:cs typeface="Arial" panose="020B0604020202020204" pitchFamily="34" charset="0"/>
            </a:endParaRPr>
          </a:p>
        </p:txBody>
      </p:sp>
      <p:sp>
        <p:nvSpPr>
          <p:cNvPr id="5" name="Rectangle 4"/>
          <p:cNvSpPr/>
          <p:nvPr/>
        </p:nvSpPr>
        <p:spPr>
          <a:xfrm>
            <a:off x="1155699" y="5745143"/>
            <a:ext cx="8724901" cy="954107"/>
          </a:xfrm>
          <a:prstGeom prst="rect">
            <a:avLst/>
          </a:prstGeom>
        </p:spPr>
        <p:txBody>
          <a:bodyPr wrap="square">
            <a:spAutoFit/>
          </a:bodyPr>
          <a:lstStyle/>
          <a:p>
            <a:r>
              <a:rPr lang="en-US" sz="2800" dirty="0"/>
              <a:t>Periodic expenses are expenses that occur several </a:t>
            </a:r>
          </a:p>
          <a:p>
            <a:r>
              <a:rPr lang="en-US" sz="2800" dirty="0"/>
              <a:t>times a year.</a:t>
            </a:r>
            <a:endParaRPr lang="en-US" sz="2800" dirty="0">
              <a:latin typeface="Arial" panose="020B0604020202020204" pitchFamily="34" charset="0"/>
              <a:cs typeface="Arial" panose="020B0604020202020204" pitchFamily="34" charset="0"/>
            </a:endParaRPr>
          </a:p>
        </p:txBody>
      </p:sp>
      <p:sp>
        <p:nvSpPr>
          <p:cNvPr id="3" name="TextBox 2"/>
          <p:cNvSpPr txBox="1"/>
          <p:nvPr/>
        </p:nvSpPr>
        <p:spPr>
          <a:xfrm>
            <a:off x="511585" y="2584450"/>
            <a:ext cx="1423788" cy="523220"/>
          </a:xfrm>
          <a:prstGeom prst="rect">
            <a:avLst/>
          </a:prstGeom>
          <a:noFill/>
        </p:spPr>
        <p:txBody>
          <a:bodyPr wrap="none" rtlCol="0">
            <a:spAutoFit/>
          </a:bodyPr>
          <a:lstStyle/>
          <a:p>
            <a:r>
              <a:rPr lang="en-US" sz="2800" b="1" dirty="0">
                <a:solidFill>
                  <a:srgbClr val="336600"/>
                </a:solidFill>
              </a:rPr>
              <a:t>Review</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734" y="6822599"/>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584" y="7404794"/>
            <a:ext cx="520701" cy="53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1139542" y="6866596"/>
            <a:ext cx="8360058" cy="523220"/>
          </a:xfrm>
          <a:prstGeom prst="rect">
            <a:avLst/>
          </a:prstGeom>
        </p:spPr>
        <p:txBody>
          <a:bodyPr wrap="square">
            <a:spAutoFit/>
          </a:bodyPr>
          <a:lstStyle/>
          <a:p>
            <a:r>
              <a:rPr lang="en-US" sz="2800" b="1" dirty="0"/>
              <a:t>What are some examples of periodic expenses?</a:t>
            </a:r>
            <a:endParaRPr lang="en-US" sz="2800" dirty="0">
              <a:latin typeface="Arial" panose="020B0604020202020204" pitchFamily="34" charset="0"/>
              <a:cs typeface="Arial" panose="020B0604020202020204" pitchFamily="34" charset="0"/>
            </a:endParaRPr>
          </a:p>
        </p:txBody>
      </p:sp>
      <p:sp>
        <p:nvSpPr>
          <p:cNvPr id="12" name="Rectangle 11"/>
          <p:cNvSpPr/>
          <p:nvPr/>
        </p:nvSpPr>
        <p:spPr>
          <a:xfrm>
            <a:off x="1155698" y="7421543"/>
            <a:ext cx="8572502" cy="954107"/>
          </a:xfrm>
          <a:prstGeom prst="rect">
            <a:avLst/>
          </a:prstGeom>
        </p:spPr>
        <p:txBody>
          <a:bodyPr wrap="square">
            <a:spAutoFit/>
          </a:bodyPr>
          <a:lstStyle/>
          <a:p>
            <a:r>
              <a:rPr lang="en-US" sz="2800" dirty="0"/>
              <a:t>Examples include gifts for birthdays or other special </a:t>
            </a:r>
          </a:p>
          <a:p>
            <a:r>
              <a:rPr lang="en-US" sz="2800" dirty="0"/>
              <a:t>occasions, health insurance, and car insurance.</a:t>
            </a:r>
            <a:endParaRPr lang="en-US" sz="2800" dirty="0">
              <a:latin typeface="Arial" panose="020B0604020202020204" pitchFamily="34" charset="0"/>
              <a:cs typeface="Arial" panose="020B0604020202020204" pitchFamily="34" charset="0"/>
            </a:endParaRPr>
          </a:p>
        </p:txBody>
      </p:sp>
      <p:pic>
        <p:nvPicPr>
          <p:cNvPr id="14" name="Picture 2">
            <a:extLst>
              <a:ext uri="{FF2B5EF4-FFF2-40B4-BE49-F238E27FC236}">
                <a16:creationId xmlns:a16="http://schemas.microsoft.com/office/drawing/2014/main" id="{975264C3-0B92-4696-A3B9-6D20F55421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734" y="3365121"/>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a:extLst>
              <a:ext uri="{FF2B5EF4-FFF2-40B4-BE49-F238E27FC236}">
                <a16:creationId xmlns:a16="http://schemas.microsoft.com/office/drawing/2014/main" id="{CABFA86F-CF0B-4A93-BE0E-9161AA22D1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584" y="3947316"/>
            <a:ext cx="520701" cy="53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a:extLst>
              <a:ext uri="{FF2B5EF4-FFF2-40B4-BE49-F238E27FC236}">
                <a16:creationId xmlns:a16="http://schemas.microsoft.com/office/drawing/2014/main" id="{63AF771E-9705-448F-AD4E-99B5401CD50D}"/>
              </a:ext>
            </a:extLst>
          </p:cNvPr>
          <p:cNvSpPr/>
          <p:nvPr/>
        </p:nvSpPr>
        <p:spPr>
          <a:xfrm>
            <a:off x="1139542" y="3409118"/>
            <a:ext cx="8360058" cy="523220"/>
          </a:xfrm>
          <a:prstGeom prst="rect">
            <a:avLst/>
          </a:prstGeom>
        </p:spPr>
        <p:txBody>
          <a:bodyPr wrap="square">
            <a:spAutoFit/>
          </a:bodyPr>
          <a:lstStyle/>
          <a:p>
            <a:r>
              <a:rPr lang="en-US" sz="2800" b="1" dirty="0"/>
              <a:t>What are some examples of variable expenses?</a:t>
            </a:r>
            <a:endParaRPr lang="en-US" sz="2800" dirty="0">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9B8ACAD7-ABD0-4375-8C88-D7F44ACA9734}"/>
              </a:ext>
            </a:extLst>
          </p:cNvPr>
          <p:cNvSpPr/>
          <p:nvPr/>
        </p:nvSpPr>
        <p:spPr>
          <a:xfrm>
            <a:off x="1155698" y="3964065"/>
            <a:ext cx="8572502" cy="954107"/>
          </a:xfrm>
          <a:prstGeom prst="rect">
            <a:avLst/>
          </a:prstGeom>
        </p:spPr>
        <p:txBody>
          <a:bodyPr wrap="square">
            <a:spAutoFit/>
          </a:bodyPr>
          <a:lstStyle/>
          <a:p>
            <a:r>
              <a:rPr lang="en-US" sz="2800" dirty="0"/>
              <a:t>Examples include food, entertainment, gasoline, </a:t>
            </a:r>
          </a:p>
          <a:p>
            <a:r>
              <a:rPr lang="en-US" sz="2800" dirty="0"/>
              <a:t>clothing, and dining out.</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2872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735" y="3194050"/>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585" y="5575994"/>
            <a:ext cx="520701" cy="53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139543" y="3238047"/>
            <a:ext cx="8360058" cy="2246769"/>
          </a:xfrm>
          <a:prstGeom prst="rect">
            <a:avLst/>
          </a:prstGeom>
        </p:spPr>
        <p:txBody>
          <a:bodyPr wrap="square">
            <a:spAutoFit/>
          </a:bodyPr>
          <a:lstStyle/>
          <a:p>
            <a:r>
              <a:rPr lang="en-US" sz="2800" b="1" dirty="0"/>
              <a:t>Why do you think the game board included the </a:t>
            </a:r>
            <a:endParaRPr lang="en-US" sz="2800" dirty="0"/>
          </a:p>
          <a:p>
            <a:r>
              <a:rPr lang="en-US" sz="2800" b="1" dirty="0"/>
              <a:t>following spaces? “Buy friend birthday </a:t>
            </a:r>
            <a:endParaRPr lang="en-US" sz="2800" dirty="0"/>
          </a:p>
          <a:p>
            <a:r>
              <a:rPr lang="en-US" sz="2800" b="1" dirty="0"/>
              <a:t>gift. Move back 1 space.” “Flat tire repair. Move back 1 space.” “Movie tickets increase in price. Move back 1 space.”</a:t>
            </a:r>
            <a:endParaRPr lang="en-US" sz="2800" dirty="0">
              <a:latin typeface="Arial" panose="020B0604020202020204" pitchFamily="34" charset="0"/>
              <a:cs typeface="Arial" panose="020B0604020202020204" pitchFamily="34" charset="0"/>
            </a:endParaRPr>
          </a:p>
        </p:txBody>
      </p:sp>
      <p:sp>
        <p:nvSpPr>
          <p:cNvPr id="5" name="Rectangle 4"/>
          <p:cNvSpPr/>
          <p:nvPr/>
        </p:nvSpPr>
        <p:spPr>
          <a:xfrm>
            <a:off x="1155699" y="5592743"/>
            <a:ext cx="8724901" cy="1384995"/>
          </a:xfrm>
          <a:prstGeom prst="rect">
            <a:avLst/>
          </a:prstGeom>
        </p:spPr>
        <p:txBody>
          <a:bodyPr wrap="square">
            <a:spAutoFit/>
          </a:bodyPr>
          <a:lstStyle/>
          <a:p>
            <a:r>
              <a:rPr lang="en-US" sz="2800" dirty="0"/>
              <a:t>Even savvy spenders/savers like Jet Stream have unexpected and periodic expenses for which they should be prepared if possible.</a:t>
            </a:r>
            <a:endParaRPr lang="en-US" sz="2800" dirty="0">
              <a:latin typeface="Arial" panose="020B0604020202020204" pitchFamily="34" charset="0"/>
              <a:cs typeface="Arial" panose="020B0604020202020204" pitchFamily="34" charset="0"/>
            </a:endParaRPr>
          </a:p>
        </p:txBody>
      </p:sp>
      <p:sp>
        <p:nvSpPr>
          <p:cNvPr id="3" name="TextBox 2"/>
          <p:cNvSpPr txBox="1"/>
          <p:nvPr/>
        </p:nvSpPr>
        <p:spPr>
          <a:xfrm>
            <a:off x="511585" y="2584450"/>
            <a:ext cx="1423788" cy="523220"/>
          </a:xfrm>
          <a:prstGeom prst="rect">
            <a:avLst/>
          </a:prstGeom>
          <a:noFill/>
        </p:spPr>
        <p:txBody>
          <a:bodyPr wrap="none" rtlCol="0">
            <a:spAutoFit/>
          </a:bodyPr>
          <a:lstStyle/>
          <a:p>
            <a:r>
              <a:rPr lang="en-US" sz="2800" b="1" dirty="0">
                <a:solidFill>
                  <a:srgbClr val="336600"/>
                </a:solidFill>
              </a:rPr>
              <a:t>Review</a:t>
            </a:r>
          </a:p>
        </p:txBody>
      </p:sp>
    </p:spTree>
    <p:extLst>
      <p:ext uri="{BB962C8B-B14F-4D97-AF65-F5344CB8AC3E}">
        <p14:creationId xmlns:p14="http://schemas.microsoft.com/office/powerpoint/2010/main" val="261812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Rectangle 2"/>
          <p:cNvSpPr/>
          <p:nvPr/>
        </p:nvSpPr>
        <p:spPr>
          <a:xfrm>
            <a:off x="1193800" y="2852386"/>
            <a:ext cx="8458200" cy="3108543"/>
          </a:xfrm>
          <a:prstGeom prst="rect">
            <a:avLst/>
          </a:prstGeom>
        </p:spPr>
        <p:txBody>
          <a:bodyPr wrap="square">
            <a:spAutoFit/>
          </a:bodyPr>
          <a:lstStyle/>
          <a:p>
            <a:r>
              <a:rPr lang="en-US" sz="2800" b="1" dirty="0">
                <a:solidFill>
                  <a:srgbClr val="336600"/>
                </a:solidFill>
              </a:rPr>
              <a:t>Budget</a:t>
            </a:r>
            <a:r>
              <a:rPr lang="en-US" sz="2800" b="1" dirty="0"/>
              <a:t> </a:t>
            </a:r>
            <a:r>
              <a:rPr lang="en-US" sz="2800" dirty="0"/>
              <a:t>(noun) – An itemized summary of probable </a:t>
            </a:r>
          </a:p>
          <a:p>
            <a:r>
              <a:rPr lang="en-US" sz="2800" dirty="0"/>
              <a:t>income and expenses for a given period; a plan for </a:t>
            </a:r>
          </a:p>
          <a:p>
            <a:r>
              <a:rPr lang="en-US" sz="2800" dirty="0"/>
              <a:t>managing income, spending, and saving during a given period. </a:t>
            </a:r>
          </a:p>
          <a:p>
            <a:br>
              <a:rPr lang="en-US" sz="2800" dirty="0"/>
            </a:br>
            <a:r>
              <a:rPr lang="en-US" sz="2800" b="1" dirty="0">
                <a:solidFill>
                  <a:srgbClr val="336600"/>
                </a:solidFill>
              </a:rPr>
              <a:t>Budget</a:t>
            </a:r>
            <a:r>
              <a:rPr lang="en-US" sz="2800" dirty="0"/>
              <a:t> (verb) – To plan or manage income and </a:t>
            </a:r>
          </a:p>
          <a:p>
            <a:r>
              <a:rPr lang="en-US" sz="2800" dirty="0"/>
              <a:t>expenses.</a:t>
            </a:r>
          </a:p>
        </p:txBody>
      </p:sp>
    </p:spTree>
    <p:extLst>
      <p:ext uri="{BB962C8B-B14F-4D97-AF65-F5344CB8AC3E}">
        <p14:creationId xmlns:p14="http://schemas.microsoft.com/office/powerpoint/2010/main" val="25084785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735" y="3194050"/>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585" y="4154506"/>
            <a:ext cx="520701" cy="53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139543" y="3238047"/>
            <a:ext cx="8360058" cy="954107"/>
          </a:xfrm>
          <a:prstGeom prst="rect">
            <a:avLst/>
          </a:prstGeom>
        </p:spPr>
        <p:txBody>
          <a:bodyPr wrap="square">
            <a:spAutoFit/>
          </a:bodyPr>
          <a:lstStyle/>
          <a:p>
            <a:r>
              <a:rPr lang="en-US" sz="2800" b="1" dirty="0"/>
              <a:t>What are some important principles to keep in </a:t>
            </a:r>
            <a:endParaRPr lang="en-US" sz="2800" dirty="0"/>
          </a:p>
          <a:p>
            <a:r>
              <a:rPr lang="en-US" sz="2800" b="1" dirty="0"/>
              <a:t>mind if you want to be a savvy spender/saver?</a:t>
            </a:r>
            <a:endParaRPr lang="en-US" sz="2800" dirty="0">
              <a:latin typeface="Arial" panose="020B0604020202020204" pitchFamily="34" charset="0"/>
              <a:cs typeface="Arial" panose="020B0604020202020204" pitchFamily="34" charset="0"/>
            </a:endParaRPr>
          </a:p>
        </p:txBody>
      </p:sp>
      <p:sp>
        <p:nvSpPr>
          <p:cNvPr id="5" name="Rectangle 4"/>
          <p:cNvSpPr/>
          <p:nvPr/>
        </p:nvSpPr>
        <p:spPr>
          <a:xfrm>
            <a:off x="1155699" y="4171255"/>
            <a:ext cx="8724901" cy="3108543"/>
          </a:xfrm>
          <a:prstGeom prst="rect">
            <a:avLst/>
          </a:prstGeom>
        </p:spPr>
        <p:txBody>
          <a:bodyPr wrap="square">
            <a:spAutoFit/>
          </a:bodyPr>
          <a:lstStyle/>
          <a:p>
            <a:r>
              <a:rPr lang="en-US" sz="2800" dirty="0"/>
              <a:t>Examples of important principles:</a:t>
            </a:r>
          </a:p>
          <a:p>
            <a:pPr marL="457200" indent="-457200">
              <a:buFont typeface="Arial" panose="020B0604020202020204" pitchFamily="34" charset="0"/>
              <a:buChar char="•"/>
            </a:pPr>
            <a:r>
              <a:rPr lang="en-US" sz="2800" dirty="0"/>
              <a:t>Save before spending.</a:t>
            </a:r>
          </a:p>
          <a:p>
            <a:pPr marL="457200" indent="-457200">
              <a:buFont typeface="Arial" panose="020B0604020202020204" pitchFamily="34" charset="0"/>
              <a:buChar char="•"/>
            </a:pPr>
            <a:r>
              <a:rPr lang="en-US" sz="2800" dirty="0"/>
              <a:t>Have an emergency fund.</a:t>
            </a:r>
          </a:p>
          <a:p>
            <a:pPr marL="457200" indent="-457200">
              <a:buFont typeface="Arial" panose="020B0604020202020204" pitchFamily="34" charset="0"/>
              <a:buChar char="•"/>
            </a:pPr>
            <a:r>
              <a:rPr lang="en-US" sz="2800" dirty="0"/>
              <a:t>Make informed choices.</a:t>
            </a:r>
          </a:p>
          <a:p>
            <a:pPr marL="457200" indent="-457200">
              <a:buFont typeface="Arial" panose="020B0604020202020204" pitchFamily="34" charset="0"/>
              <a:buChar char="•"/>
            </a:pPr>
            <a:r>
              <a:rPr lang="en-US" sz="2800" dirty="0"/>
              <a:t>Plan for periodic expenses.</a:t>
            </a:r>
          </a:p>
          <a:p>
            <a:pPr marL="457200" indent="-457200">
              <a:buFont typeface="Arial" panose="020B0604020202020204" pitchFamily="34" charset="0"/>
              <a:buChar char="•"/>
            </a:pPr>
            <a:r>
              <a:rPr lang="en-US" sz="2800" dirty="0"/>
              <a:t>Create a budget and be sure that your expenses don't exceed your income.</a:t>
            </a:r>
            <a:endParaRPr lang="en-US" sz="2800" dirty="0">
              <a:latin typeface="Arial" panose="020B0604020202020204" pitchFamily="34" charset="0"/>
              <a:cs typeface="Arial" panose="020B0604020202020204" pitchFamily="34" charset="0"/>
            </a:endParaRPr>
          </a:p>
        </p:txBody>
      </p:sp>
      <p:sp>
        <p:nvSpPr>
          <p:cNvPr id="3" name="TextBox 2"/>
          <p:cNvSpPr txBox="1"/>
          <p:nvPr/>
        </p:nvSpPr>
        <p:spPr>
          <a:xfrm>
            <a:off x="511585" y="2584450"/>
            <a:ext cx="1423788" cy="523220"/>
          </a:xfrm>
          <a:prstGeom prst="rect">
            <a:avLst/>
          </a:prstGeom>
          <a:noFill/>
        </p:spPr>
        <p:txBody>
          <a:bodyPr wrap="none" rtlCol="0">
            <a:spAutoFit/>
          </a:bodyPr>
          <a:lstStyle/>
          <a:p>
            <a:r>
              <a:rPr lang="en-US" sz="2800" b="1" dirty="0">
                <a:solidFill>
                  <a:srgbClr val="336600"/>
                </a:solidFill>
              </a:rPr>
              <a:t>Review</a:t>
            </a:r>
          </a:p>
        </p:txBody>
      </p:sp>
    </p:spTree>
    <p:extLst>
      <p:ext uri="{BB962C8B-B14F-4D97-AF65-F5344CB8AC3E}">
        <p14:creationId xmlns:p14="http://schemas.microsoft.com/office/powerpoint/2010/main" val="157457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735" y="3194050"/>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585" y="4154506"/>
            <a:ext cx="520701" cy="53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155699" y="3149600"/>
            <a:ext cx="8360058" cy="954107"/>
          </a:xfrm>
          <a:prstGeom prst="rect">
            <a:avLst/>
          </a:prstGeom>
        </p:spPr>
        <p:txBody>
          <a:bodyPr wrap="square">
            <a:spAutoFit/>
          </a:bodyPr>
          <a:lstStyle/>
          <a:p>
            <a:r>
              <a:rPr lang="en-US" sz="2800" b="1" dirty="0"/>
              <a:t>Why is emergency savings an important part of a budget?</a:t>
            </a:r>
            <a:endParaRPr lang="en-US" sz="2800" dirty="0"/>
          </a:p>
        </p:txBody>
      </p:sp>
      <p:sp>
        <p:nvSpPr>
          <p:cNvPr id="5" name="Rectangle 4"/>
          <p:cNvSpPr/>
          <p:nvPr/>
        </p:nvSpPr>
        <p:spPr>
          <a:xfrm>
            <a:off x="1155699" y="4171255"/>
            <a:ext cx="8724901" cy="1384995"/>
          </a:xfrm>
          <a:prstGeom prst="rect">
            <a:avLst/>
          </a:prstGeom>
        </p:spPr>
        <p:txBody>
          <a:bodyPr wrap="square">
            <a:spAutoFit/>
          </a:bodyPr>
          <a:lstStyle/>
          <a:p>
            <a:r>
              <a:rPr lang="en-US" sz="2800" dirty="0"/>
              <a:t>Emergency savings helps people be prepared for unexpected events in life so that they don’t have to use credit cards or borrow money. </a:t>
            </a:r>
          </a:p>
        </p:txBody>
      </p:sp>
      <p:sp>
        <p:nvSpPr>
          <p:cNvPr id="3" name="TextBox 2"/>
          <p:cNvSpPr txBox="1"/>
          <p:nvPr/>
        </p:nvSpPr>
        <p:spPr>
          <a:xfrm>
            <a:off x="511585" y="2584450"/>
            <a:ext cx="1423788" cy="523220"/>
          </a:xfrm>
          <a:prstGeom prst="rect">
            <a:avLst/>
          </a:prstGeom>
          <a:noFill/>
        </p:spPr>
        <p:txBody>
          <a:bodyPr wrap="none" rtlCol="0">
            <a:spAutoFit/>
          </a:bodyPr>
          <a:lstStyle/>
          <a:p>
            <a:r>
              <a:rPr lang="en-US" sz="2800" b="1" dirty="0">
                <a:solidFill>
                  <a:srgbClr val="336600"/>
                </a:solidFill>
              </a:rPr>
              <a:t>Review</a:t>
            </a:r>
          </a:p>
        </p:txBody>
      </p:sp>
    </p:spTree>
    <p:extLst>
      <p:ext uri="{BB962C8B-B14F-4D97-AF65-F5344CB8AC3E}">
        <p14:creationId xmlns:p14="http://schemas.microsoft.com/office/powerpoint/2010/main" val="28646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735" y="3194050"/>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585" y="4154506"/>
            <a:ext cx="520701" cy="53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155699" y="3114020"/>
            <a:ext cx="8360058" cy="954107"/>
          </a:xfrm>
          <a:prstGeom prst="rect">
            <a:avLst/>
          </a:prstGeom>
        </p:spPr>
        <p:txBody>
          <a:bodyPr wrap="square">
            <a:spAutoFit/>
          </a:bodyPr>
          <a:lstStyle/>
          <a:p>
            <a:r>
              <a:rPr lang="en-US" sz="2800" b="1" dirty="0"/>
              <a:t>How can a budget help people meet financial goals?</a:t>
            </a:r>
            <a:endParaRPr lang="en-US" sz="2800" dirty="0"/>
          </a:p>
        </p:txBody>
      </p:sp>
      <p:sp>
        <p:nvSpPr>
          <p:cNvPr id="5" name="Rectangle 4"/>
          <p:cNvSpPr/>
          <p:nvPr/>
        </p:nvSpPr>
        <p:spPr>
          <a:xfrm>
            <a:off x="1155699" y="4171255"/>
            <a:ext cx="8724901" cy="1384995"/>
          </a:xfrm>
          <a:prstGeom prst="rect">
            <a:avLst/>
          </a:prstGeom>
        </p:spPr>
        <p:txBody>
          <a:bodyPr wrap="square">
            <a:spAutoFit/>
          </a:bodyPr>
          <a:lstStyle/>
          <a:p>
            <a:r>
              <a:rPr lang="en-US" sz="2800" dirty="0"/>
              <a:t>A budget helps people control spending and increase savings. Growing savings allows people to meet their financial goals.</a:t>
            </a:r>
          </a:p>
        </p:txBody>
      </p:sp>
      <p:sp>
        <p:nvSpPr>
          <p:cNvPr id="3" name="TextBox 2"/>
          <p:cNvSpPr txBox="1"/>
          <p:nvPr/>
        </p:nvSpPr>
        <p:spPr>
          <a:xfrm>
            <a:off x="511585" y="2584450"/>
            <a:ext cx="1423788" cy="523220"/>
          </a:xfrm>
          <a:prstGeom prst="rect">
            <a:avLst/>
          </a:prstGeom>
          <a:noFill/>
        </p:spPr>
        <p:txBody>
          <a:bodyPr wrap="none" rtlCol="0">
            <a:spAutoFit/>
          </a:bodyPr>
          <a:lstStyle/>
          <a:p>
            <a:r>
              <a:rPr lang="en-US" sz="2800" b="1" dirty="0">
                <a:solidFill>
                  <a:srgbClr val="336600"/>
                </a:solidFill>
              </a:rPr>
              <a:t>Review</a:t>
            </a:r>
          </a:p>
        </p:txBody>
      </p:sp>
    </p:spTree>
    <p:extLst>
      <p:ext uri="{BB962C8B-B14F-4D97-AF65-F5344CB8AC3E}">
        <p14:creationId xmlns:p14="http://schemas.microsoft.com/office/powerpoint/2010/main" val="2162918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extBox 3"/>
          <p:cNvSpPr txBox="1"/>
          <p:nvPr/>
        </p:nvSpPr>
        <p:spPr>
          <a:xfrm>
            <a:off x="0" y="3194050"/>
            <a:ext cx="10160000" cy="1323439"/>
          </a:xfrm>
          <a:prstGeom prst="rect">
            <a:avLst/>
          </a:prstGeom>
          <a:noFill/>
        </p:spPr>
        <p:txBody>
          <a:bodyPr vert="horz" wrap="square" rtlCol="0">
            <a:spAutoFit/>
          </a:bodyPr>
          <a:lstStyle/>
          <a:p>
            <a:pPr algn="ctr"/>
            <a:r>
              <a:rPr lang="en-US" sz="8000" b="1" dirty="0">
                <a:solidFill>
                  <a:srgbClr val="336600"/>
                </a:solidFill>
                <a:latin typeface="Arial" pitchFamily="34" charset="0"/>
                <a:cs typeface="Arial" pitchFamily="34" charset="0"/>
              </a:rPr>
              <a:t>Income</a:t>
            </a:r>
            <a:r>
              <a:rPr lang="en-US" sz="3600" dirty="0">
                <a:solidFill>
                  <a:srgbClr val="006600"/>
                </a:solidFill>
                <a:latin typeface="Arial - 22"/>
              </a:rPr>
              <a:t> </a:t>
            </a:r>
          </a:p>
        </p:txBody>
      </p:sp>
    </p:spTree>
    <p:extLst>
      <p:ext uri="{BB962C8B-B14F-4D97-AF65-F5344CB8AC3E}">
        <p14:creationId xmlns:p14="http://schemas.microsoft.com/office/powerpoint/2010/main" val="1866598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Rectangle 2"/>
          <p:cNvSpPr/>
          <p:nvPr/>
        </p:nvSpPr>
        <p:spPr>
          <a:xfrm>
            <a:off x="1064491" y="2950194"/>
            <a:ext cx="8458200" cy="2677656"/>
          </a:xfrm>
          <a:prstGeom prst="rect">
            <a:avLst/>
          </a:prstGeom>
        </p:spPr>
        <p:txBody>
          <a:bodyPr wrap="square">
            <a:spAutoFit/>
          </a:bodyPr>
          <a:lstStyle/>
          <a:p>
            <a:r>
              <a:rPr lang="en-US" sz="2800" b="1" dirty="0">
                <a:solidFill>
                  <a:srgbClr val="336600"/>
                </a:solidFill>
              </a:rPr>
              <a:t>Income</a:t>
            </a:r>
            <a:r>
              <a:rPr lang="en-US" sz="2800" b="1" dirty="0"/>
              <a:t> </a:t>
            </a:r>
            <a:r>
              <a:rPr lang="en-US" sz="2800" dirty="0"/>
              <a:t>– The payment people receive for providing </a:t>
            </a:r>
          </a:p>
          <a:p>
            <a:r>
              <a:rPr lang="en-US" sz="2800" dirty="0"/>
              <a:t>resources in the marketplace. When people work, they provide human resources (labor) and in exchange they receive income in the form of wages or salaries. People also earn income in the forms of rent, profit, and interest. </a:t>
            </a:r>
          </a:p>
        </p:txBody>
      </p:sp>
    </p:spTree>
    <p:extLst>
      <p:ext uri="{BB962C8B-B14F-4D97-AF65-F5344CB8AC3E}">
        <p14:creationId xmlns:p14="http://schemas.microsoft.com/office/powerpoint/2010/main" val="2013815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extBox 3"/>
          <p:cNvSpPr txBox="1"/>
          <p:nvPr/>
        </p:nvSpPr>
        <p:spPr>
          <a:xfrm>
            <a:off x="0" y="3194050"/>
            <a:ext cx="10160000" cy="1323439"/>
          </a:xfrm>
          <a:prstGeom prst="rect">
            <a:avLst/>
          </a:prstGeom>
          <a:noFill/>
        </p:spPr>
        <p:txBody>
          <a:bodyPr vert="horz" wrap="square" rtlCol="0">
            <a:spAutoFit/>
          </a:bodyPr>
          <a:lstStyle/>
          <a:p>
            <a:pPr algn="ctr"/>
            <a:r>
              <a:rPr lang="en-US" sz="8000" b="1" dirty="0">
                <a:solidFill>
                  <a:srgbClr val="336600"/>
                </a:solidFill>
                <a:latin typeface="Arial" pitchFamily="34" charset="0"/>
                <a:cs typeface="Arial" pitchFamily="34" charset="0"/>
              </a:rPr>
              <a:t>Expenses</a:t>
            </a:r>
            <a:endParaRPr lang="en-US" sz="3600" dirty="0">
              <a:solidFill>
                <a:srgbClr val="006600"/>
              </a:solidFill>
              <a:latin typeface="Arial - 22"/>
            </a:endParaRPr>
          </a:p>
        </p:txBody>
      </p:sp>
    </p:spTree>
    <p:extLst>
      <p:ext uri="{BB962C8B-B14F-4D97-AF65-F5344CB8AC3E}">
        <p14:creationId xmlns:p14="http://schemas.microsoft.com/office/powerpoint/2010/main" val="2943317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Rectangle 2"/>
          <p:cNvSpPr/>
          <p:nvPr/>
        </p:nvSpPr>
        <p:spPr>
          <a:xfrm>
            <a:off x="1064491" y="2950194"/>
            <a:ext cx="8458200" cy="523220"/>
          </a:xfrm>
          <a:prstGeom prst="rect">
            <a:avLst/>
          </a:prstGeom>
        </p:spPr>
        <p:txBody>
          <a:bodyPr wrap="square">
            <a:spAutoFit/>
          </a:bodyPr>
          <a:lstStyle/>
          <a:p>
            <a:r>
              <a:rPr lang="en-US" sz="2800" b="1" dirty="0">
                <a:solidFill>
                  <a:srgbClr val="336600"/>
                </a:solidFill>
              </a:rPr>
              <a:t>Expenses</a:t>
            </a:r>
            <a:r>
              <a:rPr lang="en-US" sz="2800" dirty="0"/>
              <a:t> – Costs incurred for goods and services.</a:t>
            </a:r>
          </a:p>
        </p:txBody>
      </p:sp>
    </p:spTree>
    <p:extLst>
      <p:ext uri="{BB962C8B-B14F-4D97-AF65-F5344CB8AC3E}">
        <p14:creationId xmlns:p14="http://schemas.microsoft.com/office/powerpoint/2010/main" val="4176086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52C54BC-8CE4-43A1-828E-4768B02789E5}"/>
              </a:ext>
            </a:extLst>
          </p:cNvPr>
          <p:cNvSpPr>
            <a:spLocks noGrp="1"/>
          </p:cNvSpPr>
          <p:nvPr>
            <p:ph idx="1"/>
          </p:nvPr>
        </p:nvSpPr>
        <p:spPr>
          <a:xfrm>
            <a:off x="508000" y="2203450"/>
            <a:ext cx="9144000" cy="6227390"/>
          </a:xfrm>
        </p:spPr>
        <p:txBody>
          <a:bodyPr/>
          <a:lstStyle/>
          <a:p>
            <a:endParaRPr lang="en-US" dirty="0"/>
          </a:p>
          <a:p>
            <a:pPr marL="0" indent="0">
              <a:buNone/>
            </a:pPr>
            <a:r>
              <a:rPr lang="en-US" b="1" dirty="0"/>
              <a:t>Directions for playing the Track Star game</a:t>
            </a:r>
          </a:p>
          <a:p>
            <a:pPr lvl="1">
              <a:buFont typeface="Arial" panose="020B0604020202020204" pitchFamily="34" charset="0"/>
              <a:buChar char="•"/>
            </a:pPr>
            <a:r>
              <a:rPr lang="en-US" dirty="0"/>
              <a:t>Whoosh goes first.</a:t>
            </a:r>
          </a:p>
          <a:p>
            <a:pPr lvl="1">
              <a:buFont typeface="Arial" panose="020B0604020202020204" pitchFamily="34" charset="0"/>
              <a:buChar char="•"/>
            </a:pPr>
            <a:r>
              <a:rPr lang="en-US" dirty="0"/>
              <a:t>To play, draw a game card from the top of your character’s stack, read it to your partner, follow the directions, and place the used card at the bottom of the stack.</a:t>
            </a:r>
          </a:p>
          <a:p>
            <a:pPr lvl="1">
              <a:buFont typeface="Arial" panose="020B0604020202020204" pitchFamily="34" charset="0"/>
              <a:buChar char="•"/>
            </a:pPr>
            <a:r>
              <a:rPr lang="en-US" dirty="0"/>
              <a:t>If the card drawn instructs the character to move back one or more spaces and the game piece is on the first space, the player should put the card at the bottom of the stack and draw another card in order to move forward from the start space.</a:t>
            </a:r>
          </a:p>
          <a:p>
            <a:pPr marL="457200" lvl="1" indent="0">
              <a:buNone/>
            </a:pPr>
            <a:endParaRPr lang="en-US" dirty="0"/>
          </a:p>
        </p:txBody>
      </p:sp>
    </p:spTree>
    <p:extLst>
      <p:ext uri="{BB962C8B-B14F-4D97-AF65-F5344CB8AC3E}">
        <p14:creationId xmlns:p14="http://schemas.microsoft.com/office/powerpoint/2010/main" val="3303557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52C54BC-8CE4-43A1-828E-4768B02789E5}"/>
              </a:ext>
            </a:extLst>
          </p:cNvPr>
          <p:cNvSpPr>
            <a:spLocks noGrp="1"/>
          </p:cNvSpPr>
          <p:nvPr>
            <p:ph idx="1"/>
          </p:nvPr>
        </p:nvSpPr>
        <p:spPr>
          <a:xfrm>
            <a:off x="508000" y="2203450"/>
            <a:ext cx="9144000" cy="6227390"/>
          </a:xfrm>
        </p:spPr>
        <p:txBody>
          <a:bodyPr/>
          <a:lstStyle/>
          <a:p>
            <a:endParaRPr lang="en-US" dirty="0"/>
          </a:p>
          <a:p>
            <a:pPr marL="0" indent="0">
              <a:buNone/>
            </a:pPr>
            <a:r>
              <a:rPr lang="en-US" b="1" dirty="0"/>
              <a:t>Directions for playing the Track Star game (cont.)</a:t>
            </a:r>
          </a:p>
          <a:p>
            <a:pPr lvl="1">
              <a:buFont typeface="Arial" panose="020B0604020202020204" pitchFamily="34" charset="0"/>
              <a:buChar char="•"/>
            </a:pPr>
            <a:r>
              <a:rPr lang="en-US" dirty="0"/>
              <a:t>Alternate taking turns until someone wins the game by crossing the finish line. </a:t>
            </a:r>
          </a:p>
          <a:p>
            <a:pPr lvl="1">
              <a:buFont typeface="Arial" panose="020B0604020202020204" pitchFamily="34" charset="0"/>
              <a:buChar char="•"/>
            </a:pPr>
            <a:r>
              <a:rPr lang="en-US" dirty="0"/>
              <a:t>If you land on an instruction space, follow the instructions.</a:t>
            </a:r>
          </a:p>
          <a:p>
            <a:pPr lvl="1">
              <a:buFont typeface="Arial" panose="020B0604020202020204" pitchFamily="34" charset="0"/>
              <a:buChar char="•"/>
            </a:pPr>
            <a:r>
              <a:rPr lang="en-US" dirty="0"/>
              <a:t>No player should move farther back than the first space.</a:t>
            </a:r>
          </a:p>
          <a:p>
            <a:pPr marL="457200" lvl="1" indent="0">
              <a:buNone/>
            </a:pPr>
            <a:endParaRPr lang="en-US" dirty="0"/>
          </a:p>
        </p:txBody>
      </p:sp>
    </p:spTree>
    <p:extLst>
      <p:ext uri="{BB962C8B-B14F-4D97-AF65-F5344CB8AC3E}">
        <p14:creationId xmlns:p14="http://schemas.microsoft.com/office/powerpoint/2010/main" val="3314939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735" y="2692853"/>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585" y="3674853"/>
            <a:ext cx="520701" cy="53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219200" y="2638101"/>
            <a:ext cx="8360058" cy="954107"/>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Which expenses did both Whoosh and Jet Stream have in the game?</a:t>
            </a:r>
            <a:endParaRPr lang="en-US" sz="2800" dirty="0">
              <a:latin typeface="Arial" panose="020B0604020202020204" pitchFamily="34" charset="0"/>
              <a:cs typeface="Arial" panose="020B0604020202020204" pitchFamily="34" charset="0"/>
            </a:endParaRPr>
          </a:p>
        </p:txBody>
      </p:sp>
      <p:sp>
        <p:nvSpPr>
          <p:cNvPr id="5" name="Rectangle 4"/>
          <p:cNvSpPr/>
          <p:nvPr/>
        </p:nvSpPr>
        <p:spPr>
          <a:xfrm>
            <a:off x="1193800" y="3674853"/>
            <a:ext cx="8001001" cy="954107"/>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A friend’s birthday gift, a flat tire repair, and the increased price of movie tickets</a:t>
            </a:r>
          </a:p>
        </p:txBody>
      </p:sp>
      <p:sp>
        <p:nvSpPr>
          <p:cNvPr id="6" name="Rectangle 5"/>
          <p:cNvSpPr/>
          <p:nvPr/>
        </p:nvSpPr>
        <p:spPr>
          <a:xfrm>
            <a:off x="1193800" y="4794250"/>
            <a:ext cx="7537641" cy="523220"/>
          </a:xfrm>
          <a:prstGeom prst="rect">
            <a:avLst/>
          </a:prstGeom>
        </p:spPr>
        <p:txBody>
          <a:bodyPr wrap="none">
            <a:spAutoFit/>
          </a:bodyPr>
          <a:lstStyle/>
          <a:p>
            <a:r>
              <a:rPr lang="en-US" sz="2800" b="1" dirty="0"/>
              <a:t>What do these expenses have in common?</a:t>
            </a:r>
            <a:endParaRPr lang="en-US" sz="2800" dirty="0"/>
          </a:p>
        </p:txBody>
      </p: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4784070"/>
            <a:ext cx="55840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850" y="5403850"/>
            <a:ext cx="520701" cy="53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193800" y="5480050"/>
            <a:ext cx="7772400" cy="3108543"/>
          </a:xfrm>
          <a:prstGeom prst="rect">
            <a:avLst/>
          </a:prstGeom>
        </p:spPr>
        <p:txBody>
          <a:bodyPr wrap="square">
            <a:spAutoFit/>
          </a:bodyPr>
          <a:lstStyle/>
          <a:p>
            <a:pPr marL="457200" indent="-457200">
              <a:buFont typeface="Arial" panose="020B0604020202020204" pitchFamily="34" charset="0"/>
              <a:buChar char="•"/>
            </a:pPr>
            <a:r>
              <a:rPr lang="en-US" sz="2800" dirty="0"/>
              <a:t>They are all unexpected expenses.</a:t>
            </a:r>
          </a:p>
          <a:p>
            <a:pPr marL="457200" indent="-457200">
              <a:buFont typeface="Arial" panose="020B0604020202020204" pitchFamily="34" charset="0"/>
              <a:buChar char="•"/>
            </a:pPr>
            <a:r>
              <a:rPr lang="en-US" sz="2800" dirty="0"/>
              <a:t>A flat tire repair and the increased price of movie tickets are things over which they have no control.</a:t>
            </a:r>
          </a:p>
          <a:p>
            <a:pPr marL="457200" indent="-457200">
              <a:buFont typeface="Arial" panose="020B0604020202020204" pitchFamily="34" charset="0"/>
              <a:buChar char="•"/>
            </a:pPr>
            <a:r>
              <a:rPr lang="en-US" sz="2800" dirty="0"/>
              <a:t>The movie tickets and the birthday gift are optional expenses, but fixing the flat tire is not an optional expense.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D4475ED-C266-4F2E-A0F3-B86B59B56D71}">
  <ds:schemaRefs>
    <ds:schemaRef ds:uri="http://schemas.microsoft.com/sharepoint/v3/contenttype/forms"/>
  </ds:schemaRefs>
</ds:datastoreItem>
</file>

<file path=customXml/itemProps2.xml><?xml version="1.0" encoding="utf-8"?>
<ds:datastoreItem xmlns:ds="http://schemas.openxmlformats.org/officeDocument/2006/customXml" ds:itemID="{877E098E-26C9-4A70-8C69-5F5DF45EBE0C}">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E7A63B3-439B-482C-8C26-01C90986F7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1623</TotalTime>
  <Words>1067</Words>
  <Application>Microsoft Office PowerPoint</Application>
  <PresentationFormat>Custom</PresentationFormat>
  <Paragraphs>121</Paragraphs>
  <Slides>22</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Arial</vt:lpstr>
      <vt:lpstr>Arial - 22</vt:lpstr>
      <vt:lpstr>Arial Narrow - 20</vt:lpstr>
      <vt:lpstr>Calibri Light</vt:lpstr>
      <vt:lpstr>Calibri</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Federal Reserve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Barbara Flowers</dc:creator>
  <cp:lastModifiedBy>Ives, Jennifer M</cp:lastModifiedBy>
  <cp:revision>54</cp:revision>
  <cp:lastPrinted>2014-08-18T20:08:40Z</cp:lastPrinted>
  <dcterms:created xsi:type="dcterms:W3CDTF">2011-08-15T19:28:00Z</dcterms:created>
  <dcterms:modified xsi:type="dcterms:W3CDTF">2022-03-08T14:13:11Z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e3a87c15-bc0f-4dfa-9bf4-eee30409a555</vt:lpwstr>
  </property>
  <property fmtid="{D5CDD505-2E9C-101B-9397-08002B2CF9AE}" pid="3" name="MSIP_Label_b51c2f0d-b3ff-4d77-9838-7b0e82bdd7ab_Enabled">
    <vt:lpwstr>true</vt:lpwstr>
  </property>
  <property fmtid="{D5CDD505-2E9C-101B-9397-08002B2CF9AE}" pid="4" name="MSIP_Label_b51c2f0d-b3ff-4d77-9838-7b0e82bdd7ab_SetDate">
    <vt:lpwstr>2022-03-08T14:13:10Z</vt:lpwstr>
  </property>
  <property fmtid="{D5CDD505-2E9C-101B-9397-08002B2CF9AE}" pid="5" name="MSIP_Label_b51c2f0d-b3ff-4d77-9838-7b0e82bdd7ab_Method">
    <vt:lpwstr>Privileged</vt:lpwstr>
  </property>
  <property fmtid="{D5CDD505-2E9C-101B-9397-08002B2CF9AE}" pid="6" name="MSIP_Label_b51c2f0d-b3ff-4d77-9838-7b0e82bdd7ab_Name">
    <vt:lpwstr>b51c2f0d-b3ff-4d77-9838-7b0e82bdd7ab</vt:lpwstr>
  </property>
  <property fmtid="{D5CDD505-2E9C-101B-9397-08002B2CF9AE}" pid="7" name="MSIP_Label_b51c2f0d-b3ff-4d77-9838-7b0e82bdd7ab_SiteId">
    <vt:lpwstr>b397c653-5b19-463f-b9fc-af658ded9128</vt:lpwstr>
  </property>
  <property fmtid="{D5CDD505-2E9C-101B-9397-08002B2CF9AE}" pid="8" name="MSIP_Label_b51c2f0d-b3ff-4d77-9838-7b0e82bdd7ab_ActionId">
    <vt:lpwstr>27372108-3e6d-4983-993b-10d629888cf7</vt:lpwstr>
  </property>
  <property fmtid="{D5CDD505-2E9C-101B-9397-08002B2CF9AE}" pid="9" name="MSIP_Label_b51c2f0d-b3ff-4d77-9838-7b0e82bdd7ab_ContentBits">
    <vt:lpwstr>1</vt:lpwstr>
  </property>
</Properties>
</file>