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handoutMasterIdLst>
    <p:handoutMasterId r:id="rId32"/>
  </p:handoutMasterIdLst>
  <p:sldIdLst>
    <p:sldId id="258" r:id="rId6"/>
    <p:sldId id="289" r:id="rId7"/>
    <p:sldId id="259" r:id="rId8"/>
    <p:sldId id="260" r:id="rId9"/>
    <p:sldId id="270" r:id="rId10"/>
    <p:sldId id="271" r:id="rId11"/>
    <p:sldId id="272" r:id="rId12"/>
    <p:sldId id="264" r:id="rId13"/>
    <p:sldId id="265" r:id="rId14"/>
    <p:sldId id="266" r:id="rId15"/>
    <p:sldId id="267" r:id="rId16"/>
    <p:sldId id="268" r:id="rId17"/>
    <p:sldId id="274" r:id="rId18"/>
    <p:sldId id="275" r:id="rId19"/>
    <p:sldId id="290" r:id="rId20"/>
    <p:sldId id="276" r:id="rId21"/>
    <p:sldId id="277" r:id="rId22"/>
    <p:sldId id="278" r:id="rId23"/>
    <p:sldId id="279" r:id="rId24"/>
    <p:sldId id="280" r:id="rId25"/>
    <p:sldId id="281" r:id="rId26"/>
    <p:sldId id="282" r:id="rId27"/>
    <p:sldId id="283" r:id="rId28"/>
    <p:sldId id="284" r:id="rId29"/>
    <p:sldId id="287" r:id="rId30"/>
    <p:sldId id="288" r:id="rId31"/>
  </p:sldIdLst>
  <p:sldSz cx="10160000" cy="7620000"/>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A47"/>
    <a:srgbClr val="38523C"/>
    <a:srgbClr val="518828"/>
    <a:srgbClr val="D6E87E"/>
    <a:srgbClr val="759329"/>
    <a:srgbClr val="008000"/>
    <a:srgbClr val="68A240"/>
    <a:srgbClr val="6DA90B"/>
    <a:srgbClr val="CCFF66"/>
    <a:srgbClr val="548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70"/>
  </p:normalViewPr>
  <p:slideViewPr>
    <p:cSldViewPr>
      <p:cViewPr varScale="1">
        <p:scale>
          <a:sx n="53" d="100"/>
          <a:sy n="53" d="100"/>
        </p:scale>
        <p:origin x="1420" y="56"/>
      </p:cViewPr>
      <p:guideLst>
        <p:guide orient="horz" pos="2400"/>
        <p:guide pos="3200"/>
      </p:guideLst>
    </p:cSldViewPr>
  </p:slideViewPr>
  <p:notesTextViewPr>
    <p:cViewPr>
      <p:scale>
        <a:sx n="100" d="100"/>
        <a:sy n="100" d="100"/>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8AA6FE-65A1-4CC7-B2FE-5C6DA2FEA378}" type="datetimeFigureOut">
              <a:rPr lang="en-US" smtClean="0"/>
              <a:t>3/7/2022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278FF-4D9F-423B-8651-E226BC745D52}" type="slidenum">
              <a:rPr lang="en-US" smtClean="0"/>
              <a:t>‹#›</a:t>
            </a:fld>
            <a:endParaRPr lang="en-US"/>
          </a:p>
        </p:txBody>
      </p:sp>
    </p:spTree>
    <p:extLst>
      <p:ext uri="{BB962C8B-B14F-4D97-AF65-F5344CB8AC3E}">
        <p14:creationId xmlns:p14="http://schemas.microsoft.com/office/powerpoint/2010/main" val="40778784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BF9131-AC93-4547-A9B8-2BF954659D83}"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BF9131-AC93-4547-A9B8-2BF954659D83}"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08001" y="305155"/>
            <a:ext cx="6688667" cy="6501694"/>
          </a:xfrm>
        </p:spPr>
        <p:txBody>
          <a:bodyPr vert="eaVert">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BF9131-AC93-4547-A9B8-2BF954659D83}"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C1AE-F8FD-A541-B6B8-36627DD810EC}"/>
              </a:ext>
            </a:extLst>
          </p:cNvPr>
          <p:cNvSpPr>
            <a:spLocks noGrp="1"/>
          </p:cNvSpPr>
          <p:nvPr>
            <p:ph type="ctrTitle"/>
          </p:nvPr>
        </p:nvSpPr>
        <p:spPr>
          <a:xfrm>
            <a:off x="1270000" y="1247775"/>
            <a:ext cx="7620000" cy="265271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3BDE1A-DAC9-0542-9AF1-55451A5D2DAF}"/>
              </a:ext>
            </a:extLst>
          </p:cNvPr>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CA371C-EFF4-AA44-A6FC-15A7C2864987}"/>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5" name="Footer Placeholder 4">
            <a:extLst>
              <a:ext uri="{FF2B5EF4-FFF2-40B4-BE49-F238E27FC236}">
                <a16:creationId xmlns:a16="http://schemas.microsoft.com/office/drawing/2014/main" id="{B9662AC1-A0DA-AE4C-BBE5-6DB398AE7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F92CA-AA59-5E4F-B4C6-82673D141D64}"/>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227295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54C6-B6C5-724E-A04C-A8FAEFA4B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DF600-5AA5-8D42-8A67-34DDE2E20A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556A-3CB1-604E-9A1F-ADE117828AAB}"/>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5" name="Footer Placeholder 4">
            <a:extLst>
              <a:ext uri="{FF2B5EF4-FFF2-40B4-BE49-F238E27FC236}">
                <a16:creationId xmlns:a16="http://schemas.microsoft.com/office/drawing/2014/main" id="{2869DE56-3B6C-9B42-8E42-969E5C1CC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25929-B4B1-4141-BAC0-D8E3FA9A76CF}"/>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56613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D9B9-AB9B-504C-A2CA-3D33B22F9C8D}"/>
              </a:ext>
            </a:extLst>
          </p:cNvPr>
          <p:cNvSpPr>
            <a:spLocks noGrp="1"/>
          </p:cNvSpPr>
          <p:nvPr>
            <p:ph type="title"/>
          </p:nvPr>
        </p:nvSpPr>
        <p:spPr>
          <a:xfrm>
            <a:off x="693738" y="1900238"/>
            <a:ext cx="8763000" cy="3168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F3983E-0CA6-AC49-B0E3-D559C6714949}"/>
              </a:ext>
            </a:extLst>
          </p:cNvPr>
          <p:cNvSpPr>
            <a:spLocks noGrp="1"/>
          </p:cNvSpPr>
          <p:nvPr>
            <p:ph type="body" idx="1"/>
          </p:nvPr>
        </p:nvSpPr>
        <p:spPr>
          <a:xfrm>
            <a:off x="693738" y="5099050"/>
            <a:ext cx="8763000" cy="1666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5EB523-AF8F-D240-8AC0-5A6E7191784A}"/>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5" name="Footer Placeholder 4">
            <a:extLst>
              <a:ext uri="{FF2B5EF4-FFF2-40B4-BE49-F238E27FC236}">
                <a16:creationId xmlns:a16="http://schemas.microsoft.com/office/drawing/2014/main" id="{45734D1B-8208-2743-83F6-E42003BF8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59F43-7EC3-374F-AF0E-45080A658CC9}"/>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1295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57FD-CAE3-7C46-8213-D02A8E4AD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0EF54-D0F5-2D4D-A01D-2A9C68F803AD}"/>
              </a:ext>
            </a:extLst>
          </p:cNvPr>
          <p:cNvSpPr>
            <a:spLocks noGrp="1"/>
          </p:cNvSpPr>
          <p:nvPr>
            <p:ph sz="half" idx="1"/>
          </p:nvPr>
        </p:nvSpPr>
        <p:spPr>
          <a:xfrm>
            <a:off x="698500" y="2028825"/>
            <a:ext cx="43053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1F0D30-3185-F649-9B94-6FB8747CBDD5}"/>
              </a:ext>
            </a:extLst>
          </p:cNvPr>
          <p:cNvSpPr>
            <a:spLocks noGrp="1"/>
          </p:cNvSpPr>
          <p:nvPr>
            <p:ph sz="half" idx="2"/>
          </p:nvPr>
        </p:nvSpPr>
        <p:spPr>
          <a:xfrm>
            <a:off x="5156200" y="2028825"/>
            <a:ext cx="43053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3B3F61-06B6-9D41-AF19-771408AD80FB}"/>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6" name="Footer Placeholder 5">
            <a:extLst>
              <a:ext uri="{FF2B5EF4-FFF2-40B4-BE49-F238E27FC236}">
                <a16:creationId xmlns:a16="http://schemas.microsoft.com/office/drawing/2014/main" id="{57A73270-FDD1-D246-A00D-7E12917A7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E404A-32FF-1C49-9716-D68B6792CC53}"/>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19234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B5FB-3ED1-254C-83F0-A24E845FBE18}"/>
              </a:ext>
            </a:extLst>
          </p:cNvPr>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63E2A-CA10-2F43-9CE9-D4CC6F9489EF}"/>
              </a:ext>
            </a:extLst>
          </p:cNvPr>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3C1F49-9015-7B42-BD56-9B581DA6AC3E}"/>
              </a:ext>
            </a:extLst>
          </p:cNvPr>
          <p:cNvSpPr>
            <a:spLocks noGrp="1"/>
          </p:cNvSpPr>
          <p:nvPr>
            <p:ph sz="half" idx="2"/>
          </p:nvPr>
        </p:nvSpPr>
        <p:spPr>
          <a:xfrm>
            <a:off x="700088" y="2782888"/>
            <a:ext cx="4297362" cy="409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0E549-F698-1C4D-8260-B47D2AC65CB8}"/>
              </a:ext>
            </a:extLst>
          </p:cNvPr>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F7EFB2-F7D6-784B-9249-7F8CAF11C8A0}"/>
              </a:ext>
            </a:extLst>
          </p:cNvPr>
          <p:cNvSpPr>
            <a:spLocks noGrp="1"/>
          </p:cNvSpPr>
          <p:nvPr>
            <p:ph sz="quarter" idx="4"/>
          </p:nvPr>
        </p:nvSpPr>
        <p:spPr>
          <a:xfrm>
            <a:off x="5143500" y="2782888"/>
            <a:ext cx="4319588" cy="409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3B184C-38BF-BC4E-BB50-B03E6592E4C1}"/>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8" name="Footer Placeholder 7">
            <a:extLst>
              <a:ext uri="{FF2B5EF4-FFF2-40B4-BE49-F238E27FC236}">
                <a16:creationId xmlns:a16="http://schemas.microsoft.com/office/drawing/2014/main" id="{97C25865-7432-8D44-8FD8-BB46AED4C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A6374B-DC1B-9347-A50A-20745B52505E}"/>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222047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DFDA-0F3B-1545-8F88-8AC0ABF73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E6AFBD-2E1E-474F-AE3C-6E7B3EBE590A}"/>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4" name="Footer Placeholder 3">
            <a:extLst>
              <a:ext uri="{FF2B5EF4-FFF2-40B4-BE49-F238E27FC236}">
                <a16:creationId xmlns:a16="http://schemas.microsoft.com/office/drawing/2014/main" id="{93E0A97F-7D7D-4D43-8884-A358F7F111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2CEC47-81DA-C64C-8A5F-D179C18A5655}"/>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923331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EE766-1209-2846-9884-0E5C0A0402DB}"/>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3" name="Footer Placeholder 2">
            <a:extLst>
              <a:ext uri="{FF2B5EF4-FFF2-40B4-BE49-F238E27FC236}">
                <a16:creationId xmlns:a16="http://schemas.microsoft.com/office/drawing/2014/main" id="{A5D6F6C1-5EBD-D94C-9DE9-1325C6DB3F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15E8F0-2449-3843-BD94-32DD6C388E02}"/>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2774448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D7B6-9DDB-F14B-AD26-B6F79AD8BE20}"/>
              </a:ext>
            </a:extLst>
          </p:cNvPr>
          <p:cNvSpPr>
            <a:spLocks noGrp="1"/>
          </p:cNvSpPr>
          <p:nvPr>
            <p:ph type="title"/>
          </p:nvPr>
        </p:nvSpPr>
        <p:spPr>
          <a:xfrm>
            <a:off x="700088" y="508000"/>
            <a:ext cx="3276600" cy="1778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6257E8-EE59-4F40-B927-FF719DFBE1ED}"/>
              </a:ext>
            </a:extLst>
          </p:cNvPr>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370500-960A-A847-A26A-C3E46E4C41EA}"/>
              </a:ext>
            </a:extLst>
          </p:cNvPr>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05198A-8B71-1447-8CB7-BBB292039AC1}"/>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6" name="Footer Placeholder 5">
            <a:extLst>
              <a:ext uri="{FF2B5EF4-FFF2-40B4-BE49-F238E27FC236}">
                <a16:creationId xmlns:a16="http://schemas.microsoft.com/office/drawing/2014/main" id="{7350B17E-14AF-784C-BA8C-59A69DF35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C5B12-EED1-B34D-8C7A-B1BDCF057421}"/>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424244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F9131-AC93-4547-A9B8-2BF954659D83}"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0437-41BB-6744-8280-4D42116D1264}"/>
              </a:ext>
            </a:extLst>
          </p:cNvPr>
          <p:cNvSpPr>
            <a:spLocks noGrp="1"/>
          </p:cNvSpPr>
          <p:nvPr>
            <p:ph type="title"/>
          </p:nvPr>
        </p:nvSpPr>
        <p:spPr>
          <a:xfrm>
            <a:off x="700088" y="508000"/>
            <a:ext cx="3276600" cy="1778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7FC41-D6A1-7B45-BB6E-612F96AA0014}"/>
              </a:ext>
            </a:extLst>
          </p:cNvPr>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C7463-6565-694B-A573-1D934C8C6979}"/>
              </a:ext>
            </a:extLst>
          </p:cNvPr>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32F687-0560-2C41-A46D-2B0B20816501}"/>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6" name="Footer Placeholder 5">
            <a:extLst>
              <a:ext uri="{FF2B5EF4-FFF2-40B4-BE49-F238E27FC236}">
                <a16:creationId xmlns:a16="http://schemas.microsoft.com/office/drawing/2014/main" id="{FA71E62C-8750-B84D-9F15-7002178E4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2324D-D4EA-F94A-9ECC-A4A1E2053CF0}"/>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1890518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0B22-0DE1-444D-8401-7CC9A3414E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BB9979-A852-BA4A-B7A5-43DF764AD6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30510-E0E9-724A-8FFF-B60655D65895}"/>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5" name="Footer Placeholder 4">
            <a:extLst>
              <a:ext uri="{FF2B5EF4-FFF2-40B4-BE49-F238E27FC236}">
                <a16:creationId xmlns:a16="http://schemas.microsoft.com/office/drawing/2014/main" id="{30B406F7-BA20-A54E-9E87-B3B738333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B1644-38B4-8241-9F7E-334BD5A8881B}"/>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391528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766CA-7503-1F45-AA43-0E675E05A9C1}"/>
              </a:ext>
            </a:extLst>
          </p:cNvPr>
          <p:cNvSpPr>
            <a:spLocks noGrp="1"/>
          </p:cNvSpPr>
          <p:nvPr>
            <p:ph type="title" orient="vert"/>
          </p:nvPr>
        </p:nvSpPr>
        <p:spPr>
          <a:xfrm>
            <a:off x="7270750" y="406400"/>
            <a:ext cx="2190750" cy="64563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BC4556-64D9-7C4D-BA30-B9E95090D180}"/>
              </a:ext>
            </a:extLst>
          </p:cNvPr>
          <p:cNvSpPr>
            <a:spLocks noGrp="1"/>
          </p:cNvSpPr>
          <p:nvPr>
            <p:ph type="body" orient="vert" idx="1"/>
          </p:nvPr>
        </p:nvSpPr>
        <p:spPr>
          <a:xfrm>
            <a:off x="698500" y="406400"/>
            <a:ext cx="6419850" cy="6456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6106C-9F3F-D04E-B4DD-3E3B082FFC6E}"/>
              </a:ext>
            </a:extLst>
          </p:cNvPr>
          <p:cNvSpPr>
            <a:spLocks noGrp="1"/>
          </p:cNvSpPr>
          <p:nvPr>
            <p:ph type="dt" sz="half" idx="10"/>
          </p:nvPr>
        </p:nvSpPr>
        <p:spPr/>
        <p:txBody>
          <a:bodyPr/>
          <a:lstStyle/>
          <a:p>
            <a:fld id="{551EC49F-061B-6F45-8E04-8946F9DCB07D}" type="datetimeFigureOut">
              <a:rPr lang="en-US" smtClean="0"/>
              <a:t>3/7/2022</a:t>
            </a:fld>
            <a:endParaRPr lang="en-US"/>
          </a:p>
        </p:txBody>
      </p:sp>
      <p:sp>
        <p:nvSpPr>
          <p:cNvPr id="5" name="Footer Placeholder 4">
            <a:extLst>
              <a:ext uri="{FF2B5EF4-FFF2-40B4-BE49-F238E27FC236}">
                <a16:creationId xmlns:a16="http://schemas.microsoft.com/office/drawing/2014/main" id="{551B0D5D-D4A7-9E41-B45C-F93237DF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9921F-C316-2642-B2D2-A16A6A939197}"/>
              </a:ext>
            </a:extLst>
          </p:cNvPr>
          <p:cNvSpPr>
            <a:spLocks noGrp="1"/>
          </p:cNvSpPr>
          <p:nvPr>
            <p:ph type="sldNum" sz="quarter" idx="12"/>
          </p:nvPr>
        </p:nvSpPr>
        <p:spPr/>
        <p:txBody>
          <a:bodyPr/>
          <a:lstStyle/>
          <a:p>
            <a:fld id="{1304CBD4-7FAB-3B42-8804-0B3EC17EECBE}" type="slidenum">
              <a:rPr lang="en-US" smtClean="0"/>
              <a:t>‹#›</a:t>
            </a:fld>
            <a:endParaRPr lang="en-US"/>
          </a:p>
        </p:txBody>
      </p:sp>
    </p:spTree>
    <p:extLst>
      <p:ext uri="{BB962C8B-B14F-4D97-AF65-F5344CB8AC3E}">
        <p14:creationId xmlns:p14="http://schemas.microsoft.com/office/powerpoint/2010/main" val="5654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F9131-AC93-4547-A9B8-2BF954659D83}"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F9131-AC93-4547-A9B8-2BF954659D83}"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F9131-AC93-4547-A9B8-2BF954659D83}"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F9131-AC93-4547-A9B8-2BF954659D83}" type="datetimeFigureOut">
              <a:rPr lang="en-US" smtClean="0"/>
              <a:pPr/>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F9131-AC93-4547-A9B8-2BF954659D83}" type="datetimeFigureOut">
              <a:rPr lang="en-US" smtClean="0"/>
              <a:pPr/>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BF9131-AC93-4547-A9B8-2BF954659D83}"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2800" baseline="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BF9131-AC93-4547-A9B8-2BF954659D83}"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58647-032C-487D-BD38-F6D99D8283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7FBF9131-AC93-4547-A9B8-2BF954659D83}" type="datetimeFigureOut">
              <a:rPr lang="en-US" smtClean="0"/>
              <a:pPr/>
              <a:t>3/7/2022</a:t>
            </a:fld>
            <a:endParaRPr lang="en-US"/>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57558647-032C-487D-BD38-F6D99D828337}" type="slidenum">
              <a:rPr lang="en-US" smtClean="0"/>
              <a:pPr/>
              <a:t>‹#›</a:t>
            </a:fld>
            <a:endParaRPr lang="en-US"/>
          </a:p>
        </p:txBody>
      </p:sp>
      <p:pic>
        <p:nvPicPr>
          <p:cNvPr id="8" name="Picture 7">
            <a:extLst>
              <a:ext uri="{FF2B5EF4-FFF2-40B4-BE49-F238E27FC236}">
                <a16:creationId xmlns:a16="http://schemas.microsoft.com/office/drawing/2014/main" id="{30648E10-2038-DD4F-A47C-1D0858D4687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890" y="-1"/>
            <a:ext cx="10174890" cy="2374141"/>
          </a:xfrm>
          <a:prstGeom prst="rect">
            <a:avLst/>
          </a:prstGeom>
        </p:spPr>
      </p:pic>
      <p:sp>
        <p:nvSpPr>
          <p:cNvPr id="7" name="MSIPCMContentMarking" descr="{&quot;HashCode&quot;:320688167,&quot;Placement&quot;:&quot;Header&quot;,&quot;Top&quot;:0.0,&quot;Left&quot;:0.0,&quot;SlideWidth&quot;:800,&quot;SlideHeight&quot;:600}">
            <a:extLst>
              <a:ext uri="{FF2B5EF4-FFF2-40B4-BE49-F238E27FC236}">
                <a16:creationId xmlns:a16="http://schemas.microsoft.com/office/drawing/2014/main" id="{ACF1786B-63CC-465A-AB5C-7518E2F61C85}"/>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4F5E7-FBC8-FF42-94D5-ABC794FCF574}"/>
              </a:ext>
            </a:extLst>
          </p:cNvPr>
          <p:cNvSpPr>
            <a:spLocks noGrp="1"/>
          </p:cNvSpPr>
          <p:nvPr>
            <p:ph type="title"/>
          </p:nvPr>
        </p:nvSpPr>
        <p:spPr>
          <a:xfrm>
            <a:off x="698500" y="406400"/>
            <a:ext cx="8763000" cy="14716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43140-1A58-E74C-B35E-DA2131DD0A9C}"/>
              </a:ext>
            </a:extLst>
          </p:cNvPr>
          <p:cNvSpPr>
            <a:spLocks noGrp="1"/>
          </p:cNvSpPr>
          <p:nvPr>
            <p:ph type="body" idx="1"/>
          </p:nvPr>
        </p:nvSpPr>
        <p:spPr>
          <a:xfrm>
            <a:off x="698500" y="2028825"/>
            <a:ext cx="8763000" cy="4833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1DBCE-DA9C-B644-B6FE-101085A2B1EA}"/>
              </a:ext>
            </a:extLst>
          </p:cNvPr>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200">
                <a:solidFill>
                  <a:schemeClr val="tx1">
                    <a:tint val="75000"/>
                  </a:schemeClr>
                </a:solidFill>
              </a:defRPr>
            </a:lvl1pPr>
          </a:lstStyle>
          <a:p>
            <a:fld id="{551EC49F-061B-6F45-8E04-8946F9DCB07D}" type="datetimeFigureOut">
              <a:rPr lang="en-US" smtClean="0"/>
              <a:t>3/7/2022</a:t>
            </a:fld>
            <a:endParaRPr lang="en-US"/>
          </a:p>
        </p:txBody>
      </p:sp>
      <p:sp>
        <p:nvSpPr>
          <p:cNvPr id="5" name="Footer Placeholder 4">
            <a:extLst>
              <a:ext uri="{FF2B5EF4-FFF2-40B4-BE49-F238E27FC236}">
                <a16:creationId xmlns:a16="http://schemas.microsoft.com/office/drawing/2014/main" id="{B543A65A-B5B3-4D45-8450-7A5A87719857}"/>
              </a:ext>
            </a:extLst>
          </p:cNvPr>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400137-7445-AB42-BB80-6C8A57F659EA}"/>
              </a:ext>
            </a:extLst>
          </p:cNvPr>
          <p:cNvSpPr>
            <a:spLocks noGrp="1"/>
          </p:cNvSpPr>
          <p:nvPr>
            <p:ph type="sldNum" sz="quarter" idx="4"/>
          </p:nvPr>
        </p:nvSpPr>
        <p:spPr>
          <a:xfrm>
            <a:off x="7175500" y="7062788"/>
            <a:ext cx="2286000"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1304CBD4-7FAB-3B42-8804-0B3EC17EECBE}" type="slidenum">
              <a:rPr lang="en-US" smtClean="0"/>
              <a:t>‹#›</a:t>
            </a:fld>
            <a:endParaRPr lang="en-US"/>
          </a:p>
        </p:txBody>
      </p:sp>
      <p:sp>
        <p:nvSpPr>
          <p:cNvPr id="7" name="MSIPCMContentMarking" descr="{&quot;HashCode&quot;:320688167,&quot;Placement&quot;:&quot;Header&quot;,&quot;Top&quot;:0.0,&quot;Left&quot;:0.0,&quot;SlideWidth&quot;:800,&quot;SlideHeight&quot;:600}">
            <a:extLst>
              <a:ext uri="{FF2B5EF4-FFF2-40B4-BE49-F238E27FC236}">
                <a16:creationId xmlns:a16="http://schemas.microsoft.com/office/drawing/2014/main" id="{9EA8D4DF-732B-442E-A080-4122E54388CD}"/>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3291781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bls.gov/ooh/a-z-index.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39750" y="2514598"/>
            <a:ext cx="9353550" cy="1969770"/>
          </a:xfrm>
          <a:prstGeom prst="rect">
            <a:avLst/>
          </a:prstGeom>
          <a:noFill/>
        </p:spPr>
        <p:txBody>
          <a:bodyPr vert="horz" wrap="square" rtlCol="0">
            <a:spAutoFit/>
          </a:bodyPr>
          <a:lstStyle/>
          <a:p>
            <a:r>
              <a:rPr lang="en-US" sz="2800" b="1" dirty="0">
                <a:solidFill>
                  <a:srgbClr val="38523C"/>
                </a:solidFill>
                <a:latin typeface="Arial" panose="020B0604020202020204" pitchFamily="34" charset="0"/>
                <a:cs typeface="Arial" panose="020B0604020202020204" pitchFamily="34" charset="0"/>
              </a:rPr>
              <a:t>Instructions for Producing Name Tents</a:t>
            </a:r>
          </a:p>
          <a:p>
            <a:endParaRPr lang="en-US" sz="1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Fold the sheet of construction paper in half, shorter edges (8½") together. Crease the center fold. The folded paper should measure 8½" x 5½".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1041400" y="2654300"/>
            <a:ext cx="8610600" cy="4401205"/>
          </a:xfrm>
          <a:prstGeom prst="rect">
            <a:avLst/>
          </a:prstGeom>
          <a:noFill/>
        </p:spPr>
        <p:txBody>
          <a:bodyPr vert="horz" rtlCol="0">
            <a:spAutoFit/>
          </a:bodyPr>
          <a:lstStyle/>
          <a:p>
            <a:r>
              <a:rPr lang="en-US" sz="2800" b="1" dirty="0">
                <a:solidFill>
                  <a:srgbClr val="38523C"/>
                </a:solidFill>
                <a:latin typeface="Arial" panose="020B0604020202020204" pitchFamily="34" charset="0"/>
                <a:cs typeface="Arial" panose="020B0604020202020204" pitchFamily="34" charset="0"/>
              </a:rPr>
              <a:t>Human capital</a:t>
            </a:r>
            <a:r>
              <a:rPr lang="en-US" sz="2800" dirty="0">
                <a:solidFill>
                  <a:srgbClr val="38523C"/>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The knowledge and skills that people obtain through education, experience, and training.</a:t>
            </a:r>
          </a:p>
          <a:p>
            <a:endParaRPr lang="en-US" sz="2800" b="1" dirty="0">
              <a:latin typeface="Arial" panose="020B0604020202020204" pitchFamily="34" charset="0"/>
              <a:cs typeface="Arial" panose="020B0604020202020204" pitchFamily="34" charset="0"/>
            </a:endParaRPr>
          </a:p>
          <a:p>
            <a:r>
              <a:rPr lang="en-US" sz="2800" b="1" dirty="0">
                <a:solidFill>
                  <a:srgbClr val="38523C"/>
                </a:solidFill>
                <a:latin typeface="Arial" panose="020B0604020202020204" pitchFamily="34" charset="0"/>
                <a:cs typeface="Arial" panose="020B0604020202020204" pitchFamily="34" charset="0"/>
              </a:rPr>
              <a:t>Investment in human capital </a:t>
            </a:r>
            <a:r>
              <a:rPr lang="en-US" sz="2800" dirty="0">
                <a:latin typeface="Arial" panose="020B0604020202020204" pitchFamily="34" charset="0"/>
                <a:cs typeface="Arial" panose="020B0604020202020204" pitchFamily="34" charset="0"/>
              </a:rPr>
              <a:t>– The efforts people put forth to acquire and improve human capital. These efforts include education, experience, and training.</a:t>
            </a:r>
          </a:p>
          <a:p>
            <a:endParaRPr lang="en-US" sz="2800" dirty="0">
              <a:solidFill>
                <a:srgbClr val="000000"/>
              </a:solidFill>
              <a:latin typeface="Arial - 28"/>
            </a:endParaRPr>
          </a:p>
          <a:p>
            <a:r>
              <a:rPr lang="en-US" sz="2800" dirty="0">
                <a:solidFill>
                  <a:srgbClr val="000000"/>
                </a:solidFill>
                <a:latin typeface="Arial - 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1651000" y="2743200"/>
            <a:ext cx="73914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What are examples of human capital you possess—that is, the knowledge and skills that you have now from your education, experience, and training?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1270000" y="2743200"/>
            <a:ext cx="81534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What investments have you made or will you make to develop and maintain your human capital?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5100" y="2743199"/>
            <a:ext cx="77724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If you want to own your own business in the future, what human capital might you need? </a:t>
            </a:r>
          </a:p>
        </p:txBody>
      </p:sp>
    </p:spTree>
    <p:extLst>
      <p:ext uri="{BB962C8B-B14F-4D97-AF65-F5344CB8AC3E}">
        <p14:creationId xmlns:p14="http://schemas.microsoft.com/office/powerpoint/2010/main" val="72504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2400" y="2743200"/>
            <a:ext cx="71882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What investments might you make to develop this human capital?</a:t>
            </a:r>
          </a:p>
        </p:txBody>
      </p:sp>
    </p:spTree>
    <p:extLst>
      <p:ext uri="{BB962C8B-B14F-4D97-AF65-F5344CB8AC3E}">
        <p14:creationId xmlns:p14="http://schemas.microsoft.com/office/powerpoint/2010/main" val="246071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33DE-70F4-4D0D-8A64-237A0EF15269}"/>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4DDAC79C-A86D-42E5-84A7-2FC9839927C5}"/>
              </a:ext>
            </a:extLst>
          </p:cNvPr>
          <p:cNvSpPr>
            <a:spLocks noGrp="1"/>
          </p:cNvSpPr>
          <p:nvPr>
            <p:ph idx="1"/>
          </p:nvPr>
        </p:nvSpPr>
        <p:spPr>
          <a:xfrm>
            <a:off x="497348" y="2895600"/>
            <a:ext cx="9144000" cy="5028848"/>
          </a:xfrm>
        </p:spPr>
        <p:txBody>
          <a:bodyPr/>
          <a:lstStyle/>
          <a:p>
            <a:r>
              <a:rPr lang="en-US" dirty="0"/>
              <a:t>Occupational Outlook Handbook website </a:t>
            </a:r>
            <a:r>
              <a:rPr lang="en-US" dirty="0">
                <a:hlinkClick r:id="rId2"/>
              </a:rPr>
              <a:t>https://www.bls.gov/ooh/a-z-index.htm</a:t>
            </a:r>
            <a:endParaRPr lang="en-US" dirty="0"/>
          </a:p>
        </p:txBody>
      </p:sp>
    </p:spTree>
    <p:extLst>
      <p:ext uri="{BB962C8B-B14F-4D97-AF65-F5344CB8AC3E}">
        <p14:creationId xmlns:p14="http://schemas.microsoft.com/office/powerpoint/2010/main" val="18380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736322"/>
            <a:ext cx="9880600" cy="1107996"/>
          </a:xfrm>
          <a:prstGeom prst="rect">
            <a:avLst/>
          </a:prstGeom>
        </p:spPr>
        <p:txBody>
          <a:bodyPr wrap="square">
            <a:spAutoFit/>
          </a:bodyPr>
          <a:lstStyle/>
          <a:p>
            <a:r>
              <a:rPr lang="en-US" sz="2200" b="1" dirty="0"/>
              <a:t>Directions</a:t>
            </a:r>
            <a:r>
              <a:rPr lang="en-US" sz="2200" dirty="0"/>
              <a:t>: </a:t>
            </a:r>
            <a:r>
              <a:rPr lang="en-US" sz="2200" b="1" dirty="0"/>
              <a:t>Working with a partner, illustrate the relationship between median income and educational attainment and between unemployment and educational attainment by creating a graph or chart (line, bar, or pie).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0185400" cy="71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330213610"/>
              </p:ext>
            </p:extLst>
          </p:nvPr>
        </p:nvGraphicFramePr>
        <p:xfrm>
          <a:off x="584200" y="2077030"/>
          <a:ext cx="8763000" cy="4713727"/>
        </p:xfrm>
        <a:graphic>
          <a:graphicData uri="http://schemas.openxmlformats.org/drawingml/2006/table">
            <a:tbl>
              <a:tblPr firstRow="1" bandRow="1">
                <a:tableStyleId>{F5AB1C69-6EDB-4FF4-983F-18BD219EF322}</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652157">
                <a:tc>
                  <a:txBody>
                    <a:bodyPr/>
                    <a:lstStyle/>
                    <a:p>
                      <a:pPr algn="ctr"/>
                      <a:r>
                        <a:rPr lang="en-US" sz="2000" dirty="0">
                          <a:solidFill>
                            <a:schemeClr val="tx1"/>
                          </a:solidFill>
                        </a:rPr>
                        <a:t>Unemployment rate</a:t>
                      </a:r>
                      <a:r>
                        <a:rPr lang="en-US" sz="2000" baseline="0" dirty="0">
                          <a:solidFill>
                            <a:schemeClr val="tx1"/>
                          </a:solidFill>
                        </a:rPr>
                        <a:t> </a:t>
                      </a:r>
                    </a:p>
                    <a:p>
                      <a:pPr algn="ctr"/>
                      <a:r>
                        <a:rPr lang="en-US" sz="2000" baseline="0" dirty="0">
                          <a:solidFill>
                            <a:schemeClr val="tx1"/>
                          </a:solidFill>
                        </a:rPr>
                        <a:t>in 2020 (%)</a:t>
                      </a:r>
                      <a:endParaRPr lang="en-US" sz="2000" dirty="0">
                        <a:solidFill>
                          <a:schemeClr val="tx1"/>
                        </a:solidFill>
                      </a:endParaRPr>
                    </a:p>
                  </a:txBody>
                  <a:tcPr>
                    <a:solidFill>
                      <a:srgbClr val="6D8A47"/>
                    </a:solidFill>
                  </a:tcPr>
                </a:tc>
                <a:tc>
                  <a:txBody>
                    <a:bodyPr/>
                    <a:lstStyle/>
                    <a:p>
                      <a:pPr algn="ctr"/>
                      <a:r>
                        <a:rPr lang="en-US" sz="2000" dirty="0">
                          <a:solidFill>
                            <a:schemeClr val="tx1"/>
                          </a:solidFill>
                        </a:rPr>
                        <a:t>Educational </a:t>
                      </a:r>
                    </a:p>
                    <a:p>
                      <a:pPr algn="ctr"/>
                      <a:r>
                        <a:rPr lang="en-US" sz="2000" dirty="0">
                          <a:solidFill>
                            <a:schemeClr val="tx1"/>
                          </a:solidFill>
                        </a:rPr>
                        <a:t>attainment</a:t>
                      </a:r>
                    </a:p>
                  </a:txBody>
                  <a:tcPr>
                    <a:solidFill>
                      <a:srgbClr val="6D8A47"/>
                    </a:solidFill>
                  </a:tcPr>
                </a:tc>
                <a:tc>
                  <a:txBody>
                    <a:bodyPr/>
                    <a:lstStyle/>
                    <a:p>
                      <a:pPr algn="ctr"/>
                      <a:r>
                        <a:rPr lang="en-US" sz="2000" dirty="0">
                          <a:solidFill>
                            <a:schemeClr val="tx1"/>
                          </a:solidFill>
                        </a:rPr>
                        <a:t>Median weekly earnings </a:t>
                      </a:r>
                    </a:p>
                    <a:p>
                      <a:pPr algn="ctr"/>
                      <a:r>
                        <a:rPr lang="en-US" sz="2000" dirty="0">
                          <a:solidFill>
                            <a:schemeClr val="tx1"/>
                          </a:solidFill>
                        </a:rPr>
                        <a:t>in 2020</a:t>
                      </a:r>
                    </a:p>
                  </a:txBody>
                  <a:tcPr>
                    <a:solidFill>
                      <a:srgbClr val="6D8A47"/>
                    </a:solidFill>
                  </a:tcPr>
                </a:tc>
                <a:extLst>
                  <a:ext uri="{0D108BD9-81ED-4DB2-BD59-A6C34878D82A}">
                    <a16:rowId xmlns:a16="http://schemas.microsoft.com/office/drawing/2014/main" val="10000"/>
                  </a:ext>
                </a:extLst>
              </a:tr>
              <a:tr h="474020">
                <a:tc>
                  <a:txBody>
                    <a:bodyPr/>
                    <a:lstStyle/>
                    <a:p>
                      <a:pPr algn="ctr"/>
                      <a:r>
                        <a:rPr lang="en-US" sz="2000" dirty="0"/>
                        <a:t>2.5</a:t>
                      </a:r>
                    </a:p>
                  </a:txBody>
                  <a:tcPr/>
                </a:tc>
                <a:tc>
                  <a:txBody>
                    <a:bodyPr/>
                    <a:lstStyle/>
                    <a:p>
                      <a:pPr algn="ctr"/>
                      <a:r>
                        <a:rPr lang="en-US" sz="2000" dirty="0"/>
                        <a:t>Doctoral degree</a:t>
                      </a:r>
                    </a:p>
                  </a:txBody>
                  <a:tcPr/>
                </a:tc>
                <a:tc>
                  <a:txBody>
                    <a:bodyPr/>
                    <a:lstStyle/>
                    <a:p>
                      <a:pPr algn="ctr"/>
                      <a:r>
                        <a:rPr lang="en-US" sz="2000" dirty="0"/>
                        <a:t>$1,885</a:t>
                      </a:r>
                    </a:p>
                  </a:txBody>
                  <a:tcPr/>
                </a:tc>
                <a:extLst>
                  <a:ext uri="{0D108BD9-81ED-4DB2-BD59-A6C34878D82A}">
                    <a16:rowId xmlns:a16="http://schemas.microsoft.com/office/drawing/2014/main" val="10001"/>
                  </a:ext>
                </a:extLst>
              </a:tr>
              <a:tr h="474020">
                <a:tc>
                  <a:txBody>
                    <a:bodyPr/>
                    <a:lstStyle/>
                    <a:p>
                      <a:pPr algn="ctr"/>
                      <a:r>
                        <a:rPr lang="en-US" sz="2000" dirty="0"/>
                        <a:t>3.1</a:t>
                      </a:r>
                    </a:p>
                  </a:txBody>
                  <a:tcPr/>
                </a:tc>
                <a:tc>
                  <a:txBody>
                    <a:bodyPr/>
                    <a:lstStyle/>
                    <a:p>
                      <a:pPr algn="ctr"/>
                      <a:r>
                        <a:rPr lang="en-US" sz="2000" dirty="0"/>
                        <a:t>Professional degree</a:t>
                      </a:r>
                    </a:p>
                  </a:txBody>
                  <a:tcPr/>
                </a:tc>
                <a:tc>
                  <a:txBody>
                    <a:bodyPr/>
                    <a:lstStyle/>
                    <a:p>
                      <a:pPr algn="ctr"/>
                      <a:r>
                        <a:rPr lang="en-US" sz="2000" dirty="0"/>
                        <a:t>$1,893</a:t>
                      </a:r>
                    </a:p>
                  </a:txBody>
                  <a:tcPr/>
                </a:tc>
                <a:extLst>
                  <a:ext uri="{0D108BD9-81ED-4DB2-BD59-A6C34878D82A}">
                    <a16:rowId xmlns:a16="http://schemas.microsoft.com/office/drawing/2014/main" val="10002"/>
                  </a:ext>
                </a:extLst>
              </a:tr>
              <a:tr h="474020">
                <a:tc>
                  <a:txBody>
                    <a:bodyPr/>
                    <a:lstStyle/>
                    <a:p>
                      <a:pPr algn="ctr"/>
                      <a:r>
                        <a:rPr lang="en-US" sz="2000" dirty="0"/>
                        <a:t>4.1</a:t>
                      </a:r>
                    </a:p>
                  </a:txBody>
                  <a:tcPr/>
                </a:tc>
                <a:tc>
                  <a:txBody>
                    <a:bodyPr/>
                    <a:lstStyle/>
                    <a:p>
                      <a:pPr algn="ctr"/>
                      <a:r>
                        <a:rPr lang="en-US" sz="2000" dirty="0"/>
                        <a:t>Master’s degree</a:t>
                      </a:r>
                    </a:p>
                  </a:txBody>
                  <a:tcPr/>
                </a:tc>
                <a:tc>
                  <a:txBody>
                    <a:bodyPr/>
                    <a:lstStyle/>
                    <a:p>
                      <a:pPr algn="ctr"/>
                      <a:r>
                        <a:rPr lang="en-US" sz="2000" dirty="0"/>
                        <a:t>$1,545</a:t>
                      </a:r>
                    </a:p>
                  </a:txBody>
                  <a:tcPr/>
                </a:tc>
                <a:extLst>
                  <a:ext uri="{0D108BD9-81ED-4DB2-BD59-A6C34878D82A}">
                    <a16:rowId xmlns:a16="http://schemas.microsoft.com/office/drawing/2014/main" val="10003"/>
                  </a:ext>
                </a:extLst>
              </a:tr>
              <a:tr h="474020">
                <a:tc>
                  <a:txBody>
                    <a:bodyPr/>
                    <a:lstStyle/>
                    <a:p>
                      <a:pPr algn="ctr"/>
                      <a:r>
                        <a:rPr lang="en-US" sz="2000" dirty="0"/>
                        <a:t>5.5</a:t>
                      </a:r>
                    </a:p>
                  </a:txBody>
                  <a:tcPr/>
                </a:tc>
                <a:tc>
                  <a:txBody>
                    <a:bodyPr/>
                    <a:lstStyle/>
                    <a:p>
                      <a:pPr algn="ctr"/>
                      <a:r>
                        <a:rPr lang="en-US" sz="2000" dirty="0"/>
                        <a:t>Bachelor’s degree</a:t>
                      </a:r>
                    </a:p>
                  </a:txBody>
                  <a:tcPr/>
                </a:tc>
                <a:tc>
                  <a:txBody>
                    <a:bodyPr/>
                    <a:lstStyle/>
                    <a:p>
                      <a:pPr algn="ctr"/>
                      <a:r>
                        <a:rPr lang="en-US" sz="2000" dirty="0"/>
                        <a:t>$1,305</a:t>
                      </a:r>
                    </a:p>
                  </a:txBody>
                  <a:tcPr/>
                </a:tc>
                <a:extLst>
                  <a:ext uri="{0D108BD9-81ED-4DB2-BD59-A6C34878D82A}">
                    <a16:rowId xmlns:a16="http://schemas.microsoft.com/office/drawing/2014/main" val="10004"/>
                  </a:ext>
                </a:extLst>
              </a:tr>
              <a:tr h="474020">
                <a:tc>
                  <a:txBody>
                    <a:bodyPr/>
                    <a:lstStyle/>
                    <a:p>
                      <a:pPr algn="ctr"/>
                      <a:r>
                        <a:rPr lang="en-US" sz="2000" dirty="0"/>
                        <a:t>7.1</a:t>
                      </a:r>
                    </a:p>
                  </a:txBody>
                  <a:tcPr/>
                </a:tc>
                <a:tc>
                  <a:txBody>
                    <a:bodyPr/>
                    <a:lstStyle/>
                    <a:p>
                      <a:pPr algn="ctr"/>
                      <a:r>
                        <a:rPr lang="en-US" sz="2000" dirty="0"/>
                        <a:t>Associate’s degree</a:t>
                      </a:r>
                    </a:p>
                  </a:txBody>
                  <a:tcPr/>
                </a:tc>
                <a:tc>
                  <a:txBody>
                    <a:bodyPr/>
                    <a:lstStyle/>
                    <a:p>
                      <a:pPr algn="ctr"/>
                      <a:r>
                        <a:rPr lang="en-US" sz="2000" dirty="0"/>
                        <a:t>$938</a:t>
                      </a:r>
                    </a:p>
                  </a:txBody>
                  <a:tcPr/>
                </a:tc>
                <a:extLst>
                  <a:ext uri="{0D108BD9-81ED-4DB2-BD59-A6C34878D82A}">
                    <a16:rowId xmlns:a16="http://schemas.microsoft.com/office/drawing/2014/main" val="10005"/>
                  </a:ext>
                </a:extLst>
              </a:tr>
              <a:tr h="474020">
                <a:tc>
                  <a:txBody>
                    <a:bodyPr/>
                    <a:lstStyle/>
                    <a:p>
                      <a:pPr algn="ctr"/>
                      <a:r>
                        <a:rPr lang="en-US" sz="2000" dirty="0"/>
                        <a:t>8.3</a:t>
                      </a:r>
                    </a:p>
                  </a:txBody>
                  <a:tcPr/>
                </a:tc>
                <a:tc>
                  <a:txBody>
                    <a:bodyPr/>
                    <a:lstStyle/>
                    <a:p>
                      <a:pPr algn="ctr"/>
                      <a:r>
                        <a:rPr lang="en-US" sz="2000" dirty="0"/>
                        <a:t>Some college, no degree</a:t>
                      </a:r>
                    </a:p>
                  </a:txBody>
                  <a:tcPr/>
                </a:tc>
                <a:tc>
                  <a:txBody>
                    <a:bodyPr/>
                    <a:lstStyle/>
                    <a:p>
                      <a:pPr algn="ctr"/>
                      <a:r>
                        <a:rPr lang="en-US" sz="2000" dirty="0"/>
                        <a:t>$877</a:t>
                      </a:r>
                    </a:p>
                  </a:txBody>
                  <a:tcPr/>
                </a:tc>
                <a:extLst>
                  <a:ext uri="{0D108BD9-81ED-4DB2-BD59-A6C34878D82A}">
                    <a16:rowId xmlns:a16="http://schemas.microsoft.com/office/drawing/2014/main" val="10006"/>
                  </a:ext>
                </a:extLst>
              </a:tr>
              <a:tr h="467527">
                <a:tc>
                  <a:txBody>
                    <a:bodyPr/>
                    <a:lstStyle/>
                    <a:p>
                      <a:pPr algn="ctr"/>
                      <a:r>
                        <a:rPr lang="en-US" sz="2000" dirty="0"/>
                        <a:t>9.0</a:t>
                      </a:r>
                    </a:p>
                  </a:txBody>
                  <a:tcPr/>
                </a:tc>
                <a:tc>
                  <a:txBody>
                    <a:bodyPr/>
                    <a:lstStyle/>
                    <a:p>
                      <a:pPr algn="ctr"/>
                      <a:r>
                        <a:rPr lang="en-US" sz="2000" dirty="0"/>
                        <a:t>High school diploma</a:t>
                      </a:r>
                    </a:p>
                  </a:txBody>
                  <a:tcPr/>
                </a:tc>
                <a:tc>
                  <a:txBody>
                    <a:bodyPr/>
                    <a:lstStyle/>
                    <a:p>
                      <a:pPr algn="ctr"/>
                      <a:r>
                        <a:rPr lang="en-US" sz="2000" dirty="0"/>
                        <a:t>$781</a:t>
                      </a:r>
                    </a:p>
                  </a:txBody>
                  <a:tcPr/>
                </a:tc>
                <a:extLst>
                  <a:ext uri="{0D108BD9-81ED-4DB2-BD59-A6C34878D82A}">
                    <a16:rowId xmlns:a16="http://schemas.microsoft.com/office/drawing/2014/main" val="10007"/>
                  </a:ext>
                </a:extLst>
              </a:tr>
              <a:tr h="652157">
                <a:tc>
                  <a:txBody>
                    <a:bodyPr/>
                    <a:lstStyle/>
                    <a:p>
                      <a:pPr algn="ctr"/>
                      <a:r>
                        <a:rPr lang="en-US" sz="2000" dirty="0"/>
                        <a:t>11.7</a:t>
                      </a:r>
                    </a:p>
                  </a:txBody>
                  <a:tcPr/>
                </a:tc>
                <a:tc>
                  <a:txBody>
                    <a:bodyPr/>
                    <a:lstStyle/>
                    <a:p>
                      <a:pPr algn="ctr"/>
                      <a:r>
                        <a:rPr lang="en-US" sz="2000" dirty="0"/>
                        <a:t>Less than a high </a:t>
                      </a:r>
                    </a:p>
                    <a:p>
                      <a:pPr algn="ctr"/>
                      <a:r>
                        <a:rPr lang="en-US" sz="2000" dirty="0"/>
                        <a:t>school diploma</a:t>
                      </a:r>
                    </a:p>
                  </a:txBody>
                  <a:tcPr/>
                </a:tc>
                <a:tc>
                  <a:txBody>
                    <a:bodyPr/>
                    <a:lstStyle/>
                    <a:p>
                      <a:pPr algn="ctr"/>
                      <a:r>
                        <a:rPr lang="en-US" sz="2000" dirty="0"/>
                        <a:t>$619</a:t>
                      </a: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584200" y="6790757"/>
            <a:ext cx="8763000" cy="523220"/>
          </a:xfrm>
          <a:prstGeom prst="rect">
            <a:avLst/>
          </a:prstGeom>
          <a:noFill/>
        </p:spPr>
        <p:txBody>
          <a:bodyPr wrap="square" rtlCol="0">
            <a:spAutoFit/>
          </a:bodyPr>
          <a:lstStyle/>
          <a:p>
            <a:r>
              <a:rPr lang="en-US" sz="1400" dirty="0"/>
              <a:t>NOTE: Data are for persons 25 years old and older. Earnings are for full-time wage and salary workers.</a:t>
            </a:r>
          </a:p>
          <a:p>
            <a:r>
              <a:rPr lang="en-US" sz="1400" dirty="0"/>
              <a:t>SOURCE: Bureau of Labor Statistics, Current Population Survey.</a:t>
            </a:r>
          </a:p>
        </p:txBody>
      </p:sp>
    </p:spTree>
    <p:extLst>
      <p:ext uri="{BB962C8B-B14F-4D97-AF65-F5344CB8AC3E}">
        <p14:creationId xmlns:p14="http://schemas.microsoft.com/office/powerpoint/2010/main" val="409284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9000" y="2514600"/>
            <a:ext cx="87630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What type of relationship exits between education and median income?</a:t>
            </a:r>
          </a:p>
        </p:txBody>
      </p:sp>
      <p:sp>
        <p:nvSpPr>
          <p:cNvPr id="7" name="Rectangle 6"/>
          <p:cNvSpPr/>
          <p:nvPr/>
        </p:nvSpPr>
        <p:spPr>
          <a:xfrm>
            <a:off x="863600" y="3429000"/>
            <a:ext cx="8712200"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 positive (direct) relationship exists—as the level of income increases, the median income increases.</a:t>
            </a:r>
          </a:p>
        </p:txBody>
      </p:sp>
      <p:sp>
        <p:nvSpPr>
          <p:cNvPr id="8" name="Rectangle 7"/>
          <p:cNvSpPr/>
          <p:nvPr/>
        </p:nvSpPr>
        <p:spPr>
          <a:xfrm>
            <a:off x="889000" y="4505980"/>
            <a:ext cx="5897768"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Why does this relationship exist?</a:t>
            </a:r>
          </a:p>
        </p:txBody>
      </p:sp>
      <p:sp>
        <p:nvSpPr>
          <p:cNvPr id="9" name="Rectangle 8"/>
          <p:cNvSpPr/>
          <p:nvPr/>
        </p:nvSpPr>
        <p:spPr>
          <a:xfrm>
            <a:off x="889000" y="5029200"/>
            <a:ext cx="8534400"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Education is an investment in human capital. People with more human capital are likely to be more productive. Businesses are willing to pay more- productive workers more.</a:t>
            </a:r>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4290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83206"/>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0292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4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9475" y="2514600"/>
            <a:ext cx="75438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What type of relationship exists between education and unemployment?</a:t>
            </a:r>
          </a:p>
        </p:txBody>
      </p:sp>
      <p:sp>
        <p:nvSpPr>
          <p:cNvPr id="4" name="Rectangle 3"/>
          <p:cNvSpPr/>
          <p:nvPr/>
        </p:nvSpPr>
        <p:spPr>
          <a:xfrm>
            <a:off x="879474" y="3429000"/>
            <a:ext cx="9153526"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 negative (indirect) relationship exists—as the level of education increases, the unemployment rate decreases.</a:t>
            </a:r>
          </a:p>
        </p:txBody>
      </p:sp>
      <p:sp>
        <p:nvSpPr>
          <p:cNvPr id="5" name="Rectangle 4"/>
          <p:cNvSpPr/>
          <p:nvPr/>
        </p:nvSpPr>
        <p:spPr>
          <a:xfrm>
            <a:off x="879475" y="4495800"/>
            <a:ext cx="746760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Why does this relationship exist? </a:t>
            </a:r>
          </a:p>
        </p:txBody>
      </p:sp>
      <p:sp>
        <p:nvSpPr>
          <p:cNvPr id="6" name="Rectangle 5"/>
          <p:cNvSpPr/>
          <p:nvPr/>
        </p:nvSpPr>
        <p:spPr>
          <a:xfrm>
            <a:off x="869950" y="5029200"/>
            <a:ext cx="8521700" cy="2246769"/>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People with more education have more skills and are generally more productive. As a result, in general they have less difficulty and spend less time finding a job, and businesses are less likely to lay them off.</a:t>
            </a: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4290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83206"/>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0292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2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484" y="2514600"/>
            <a:ext cx="3017032" cy="523220"/>
          </a:xfrm>
          <a:prstGeom prst="rect">
            <a:avLst/>
          </a:prstGeom>
        </p:spPr>
        <p:txBody>
          <a:bodyPr wrap="square">
            <a:spAutoFit/>
          </a:bodyPr>
          <a:lstStyle/>
          <a:p>
            <a:pPr lvl="0"/>
            <a:r>
              <a:rPr lang="en-US" sz="2800" b="1" dirty="0">
                <a:solidFill>
                  <a:srgbClr val="38523C"/>
                </a:solidFill>
                <a:latin typeface="Arial" panose="020B0604020202020204" pitchFamily="34" charset="0"/>
                <a:cs typeface="Arial" panose="020B0604020202020204" pitchFamily="34" charset="0"/>
              </a:rPr>
              <a:t>Mean (Average) </a:t>
            </a:r>
          </a:p>
        </p:txBody>
      </p:sp>
      <p:sp>
        <p:nvSpPr>
          <p:cNvPr id="5" name="Rectangle 4"/>
          <p:cNvSpPr/>
          <p:nvPr/>
        </p:nvSpPr>
        <p:spPr>
          <a:xfrm>
            <a:off x="2012950" y="3155990"/>
            <a:ext cx="1695450" cy="3539430"/>
          </a:xfrm>
          <a:prstGeom prst="rect">
            <a:avLst/>
          </a:prstGeom>
        </p:spPr>
        <p:txBody>
          <a:bodyPr wrap="square">
            <a:spAutoFit/>
          </a:bodyPr>
          <a:lstStyle/>
          <a:p>
            <a:r>
              <a:rPr lang="en-US" b="1" dirty="0"/>
              <a:t>   </a:t>
            </a:r>
            <a:r>
              <a:rPr lang="en-US" sz="2800" dirty="0">
                <a:latin typeface="Arial" panose="020B0604020202020204" pitchFamily="34" charset="0"/>
                <a:cs typeface="Arial" panose="020B0604020202020204" pitchFamily="34" charset="0"/>
              </a:rPr>
              <a:t>$1,000 </a:t>
            </a:r>
          </a:p>
          <a:p>
            <a:r>
              <a:rPr lang="en-US" sz="2800" dirty="0">
                <a:latin typeface="Arial" panose="020B0604020202020204" pitchFamily="34" charset="0"/>
                <a:cs typeface="Arial" panose="020B0604020202020204" pitchFamily="34" charset="0"/>
              </a:rPr>
              <a:t>    2,000</a:t>
            </a:r>
          </a:p>
          <a:p>
            <a:r>
              <a:rPr lang="en-US" sz="2800" dirty="0">
                <a:latin typeface="Arial" panose="020B0604020202020204" pitchFamily="34" charset="0"/>
                <a:cs typeface="Arial" panose="020B0604020202020204" pitchFamily="34" charset="0"/>
              </a:rPr>
              <a:t>    3,000</a:t>
            </a:r>
          </a:p>
          <a:p>
            <a:r>
              <a:rPr lang="en-US" sz="2800" dirty="0">
                <a:latin typeface="Arial" panose="020B0604020202020204" pitchFamily="34" charset="0"/>
                <a:cs typeface="Arial" panose="020B0604020202020204" pitchFamily="34" charset="0"/>
              </a:rPr>
              <a:t>    4,000</a:t>
            </a:r>
          </a:p>
          <a:p>
            <a:r>
              <a:rPr lang="en-US" sz="2800" dirty="0">
                <a:latin typeface="Arial" panose="020B0604020202020204" pitchFamily="34" charset="0"/>
                <a:cs typeface="Arial" panose="020B0604020202020204" pitchFamily="34" charset="0"/>
              </a:rPr>
              <a:t>    5,000</a:t>
            </a:r>
          </a:p>
          <a:p>
            <a:r>
              <a:rPr lang="en-US" sz="2800" dirty="0">
                <a:latin typeface="Arial" panose="020B0604020202020204" pitchFamily="34" charset="0"/>
                <a:cs typeface="Arial" panose="020B0604020202020204" pitchFamily="34" charset="0"/>
              </a:rPr>
              <a:t>    6,000</a:t>
            </a:r>
          </a:p>
          <a:p>
            <a:r>
              <a:rPr lang="en-US" sz="2800" u="sng" dirty="0">
                <a:latin typeface="Arial" panose="020B0604020202020204" pitchFamily="34" charset="0"/>
                <a:cs typeface="Arial" panose="020B0604020202020204" pitchFamily="34" charset="0"/>
              </a:rPr>
              <a:t>    7,000 </a:t>
            </a:r>
          </a:p>
          <a:p>
            <a:r>
              <a:rPr lang="en-US" sz="2800" b="1" dirty="0">
                <a:latin typeface="Arial" panose="020B0604020202020204" pitchFamily="34" charset="0"/>
                <a:cs typeface="Arial" panose="020B0604020202020204" pitchFamily="34" charset="0"/>
              </a:rPr>
              <a:t>$28,000</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4700507" y="3560058"/>
            <a:ext cx="3592650"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$28,000 ÷ 7 =</a:t>
            </a:r>
            <a:r>
              <a:rPr lang="en-US" sz="2800" b="1" dirty="0">
                <a:latin typeface="Arial" panose="020B0604020202020204" pitchFamily="34" charset="0"/>
                <a:cs typeface="Arial" panose="020B0604020202020204" pitchFamily="34" charset="0"/>
              </a:rPr>
              <a:t> $4,000</a:t>
            </a:r>
          </a:p>
        </p:txBody>
      </p:sp>
      <p:sp>
        <p:nvSpPr>
          <p:cNvPr id="7" name="Rectangle 6"/>
          <p:cNvSpPr/>
          <p:nvPr/>
        </p:nvSpPr>
        <p:spPr>
          <a:xfrm>
            <a:off x="7025786" y="3876020"/>
            <a:ext cx="1330814" cy="523220"/>
          </a:xfrm>
          <a:prstGeom prst="rect">
            <a:avLst/>
          </a:prstGeom>
        </p:spPr>
        <p:txBody>
          <a:bodyPr wrap="none">
            <a:spAutoFit/>
          </a:bodyPr>
          <a:lstStyle/>
          <a:p>
            <a:r>
              <a:rPr lang="en-US" sz="2800" dirty="0"/>
              <a:t> (Mean)</a:t>
            </a:r>
          </a:p>
        </p:txBody>
      </p:sp>
    </p:spTree>
    <p:extLst>
      <p:ext uri="{BB962C8B-B14F-4D97-AF65-F5344CB8AC3E}">
        <p14:creationId xmlns:p14="http://schemas.microsoft.com/office/powerpoint/2010/main" val="237671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39750" y="2514598"/>
            <a:ext cx="9353550" cy="4431983"/>
          </a:xfrm>
          <a:prstGeom prst="rect">
            <a:avLst/>
          </a:prstGeom>
          <a:noFill/>
        </p:spPr>
        <p:txBody>
          <a:bodyPr vert="horz" wrap="square" rtlCol="0">
            <a:spAutoFit/>
          </a:bodyPr>
          <a:lstStyle/>
          <a:p>
            <a:r>
              <a:rPr lang="en-US" sz="2800" b="1" dirty="0">
                <a:solidFill>
                  <a:srgbClr val="38523C"/>
                </a:solidFill>
                <a:latin typeface="Arial" panose="020B0604020202020204" pitchFamily="34" charset="0"/>
                <a:cs typeface="Arial" panose="020B0604020202020204" pitchFamily="34" charset="0"/>
              </a:rPr>
              <a:t>Instructions for Producing Name Tents (cont.)</a:t>
            </a:r>
          </a:p>
          <a:p>
            <a:endParaRPr lang="en-US" sz="1000" b="1"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dirty="0">
                <a:solidFill>
                  <a:srgbClr val="000000"/>
                </a:solidFill>
                <a:latin typeface="Arial - 24"/>
              </a:rPr>
              <a:t>Open the paper to 8</a:t>
            </a:r>
            <a:r>
              <a:rPr lang="en-US" sz="2800" dirty="0">
                <a:solidFill>
                  <a:srgbClr val="000000"/>
                </a:solidFill>
                <a:latin typeface="Arial" panose="020B0604020202020204" pitchFamily="34" charset="0"/>
                <a:cs typeface="Arial" panose="020B0604020202020204" pitchFamily="34" charset="0"/>
              </a:rPr>
              <a:t>½</a:t>
            </a:r>
            <a:r>
              <a:rPr lang="en-US" sz="2800" dirty="0">
                <a:solidFill>
                  <a:srgbClr val="000000"/>
                </a:solidFill>
                <a:latin typeface="Arial - 24"/>
              </a:rPr>
              <a:t>" x 11".</a:t>
            </a:r>
          </a:p>
          <a:p>
            <a:pPr marL="457200" indent="-457200">
              <a:spcAft>
                <a:spcPts val="600"/>
              </a:spcAft>
              <a:buFont typeface="Arial" panose="020B0604020202020204" pitchFamily="34" charset="0"/>
              <a:buChar char="•"/>
            </a:pPr>
            <a:r>
              <a:rPr lang="en-US" sz="2800" dirty="0">
                <a:solidFill>
                  <a:srgbClr val="000000"/>
                </a:solidFill>
                <a:latin typeface="Arial - 24"/>
              </a:rPr>
              <a:t>Fold the bottom 8</a:t>
            </a:r>
            <a:r>
              <a:rPr lang="en-US" sz="2800" dirty="0">
                <a:solidFill>
                  <a:srgbClr val="000000"/>
                </a:solidFill>
                <a:latin typeface="Arial" panose="020B0604020202020204" pitchFamily="34" charset="0"/>
                <a:cs typeface="Arial" panose="020B0604020202020204" pitchFamily="34" charset="0"/>
              </a:rPr>
              <a:t>½</a:t>
            </a:r>
            <a:r>
              <a:rPr lang="en-US" sz="2800" dirty="0">
                <a:solidFill>
                  <a:srgbClr val="000000"/>
                </a:solidFill>
                <a:latin typeface="Arial - 24"/>
              </a:rPr>
              <a:t>" edge to the middle crease. Crease the fold.</a:t>
            </a:r>
          </a:p>
          <a:p>
            <a:pPr marL="457200" indent="-457200">
              <a:spcAft>
                <a:spcPts val="600"/>
              </a:spcAft>
              <a:buFont typeface="Arial" panose="020B0604020202020204" pitchFamily="34" charset="0"/>
              <a:buChar char="•"/>
            </a:pPr>
            <a:r>
              <a:rPr lang="en-US" sz="2800" dirty="0">
                <a:solidFill>
                  <a:srgbClr val="000000"/>
                </a:solidFill>
                <a:latin typeface="Arial - 24"/>
              </a:rPr>
              <a:t>Open the paper to 8</a:t>
            </a:r>
            <a:r>
              <a:rPr lang="en-US" sz="2800" dirty="0">
                <a:solidFill>
                  <a:srgbClr val="000000"/>
                </a:solidFill>
                <a:latin typeface="Arial" panose="020B0604020202020204" pitchFamily="34" charset="0"/>
                <a:cs typeface="Arial" panose="020B0604020202020204" pitchFamily="34" charset="0"/>
              </a:rPr>
              <a:t>½</a:t>
            </a:r>
            <a:r>
              <a:rPr lang="en-US" sz="2800" dirty="0">
                <a:solidFill>
                  <a:srgbClr val="000000"/>
                </a:solidFill>
                <a:latin typeface="Arial - 24"/>
              </a:rPr>
              <a:t>" x 11".</a:t>
            </a:r>
          </a:p>
          <a:p>
            <a:pPr marL="457200" indent="-457200">
              <a:spcAft>
                <a:spcPts val="600"/>
              </a:spcAft>
              <a:buFont typeface="Arial" panose="020B0604020202020204" pitchFamily="34" charset="0"/>
              <a:buChar char="•"/>
            </a:pPr>
            <a:r>
              <a:rPr lang="en-US" sz="2800" dirty="0">
                <a:solidFill>
                  <a:srgbClr val="000000"/>
                </a:solidFill>
                <a:latin typeface="Arial - 24"/>
              </a:rPr>
              <a:t>Fold the top 8</a:t>
            </a:r>
            <a:r>
              <a:rPr lang="en-US" sz="2800" dirty="0">
                <a:solidFill>
                  <a:srgbClr val="000000"/>
                </a:solidFill>
                <a:latin typeface="Arial" panose="020B0604020202020204" pitchFamily="34" charset="0"/>
                <a:cs typeface="Arial" panose="020B0604020202020204" pitchFamily="34" charset="0"/>
              </a:rPr>
              <a:t>½</a:t>
            </a:r>
            <a:r>
              <a:rPr lang="en-US" sz="2800" dirty="0">
                <a:solidFill>
                  <a:srgbClr val="000000"/>
                </a:solidFill>
                <a:latin typeface="Arial - 24"/>
              </a:rPr>
              <a:t>" edge to the middle crease. Crease the fold.</a:t>
            </a:r>
          </a:p>
          <a:p>
            <a:pPr marL="457200" indent="-457200">
              <a:spcAft>
                <a:spcPts val="600"/>
              </a:spcAft>
              <a:buFont typeface="Arial" panose="020B0604020202020204" pitchFamily="34" charset="0"/>
              <a:buChar char="•"/>
            </a:pPr>
            <a:r>
              <a:rPr lang="en-US" sz="2800" dirty="0">
                <a:solidFill>
                  <a:srgbClr val="000000"/>
                </a:solidFill>
                <a:latin typeface="Arial - 24"/>
              </a:rPr>
              <a:t>The paper should now have four sections each measuring approximately 2¾" x 8</a:t>
            </a:r>
            <a:r>
              <a:rPr lang="en-US" sz="2800" dirty="0">
                <a:solidFill>
                  <a:srgbClr val="000000"/>
                </a:solidFill>
                <a:latin typeface="Arial" panose="020B0604020202020204" pitchFamily="34" charset="0"/>
                <a:cs typeface="Arial" panose="020B0604020202020204" pitchFamily="34" charset="0"/>
              </a:rPr>
              <a:t>½</a:t>
            </a:r>
            <a:r>
              <a:rPr lang="en-US" sz="2800" dirty="0">
                <a:solidFill>
                  <a:srgbClr val="000000"/>
                </a:solidFill>
                <a:latin typeface="Arial - 24"/>
              </a:rPr>
              <a:t>".</a:t>
            </a:r>
          </a:p>
        </p:txBody>
      </p:sp>
    </p:spTree>
    <p:extLst>
      <p:ext uri="{BB962C8B-B14F-4D97-AF65-F5344CB8AC3E}">
        <p14:creationId xmlns:p14="http://schemas.microsoft.com/office/powerpoint/2010/main" val="255401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7284" y="2514600"/>
            <a:ext cx="1660916" cy="523220"/>
          </a:xfrm>
          <a:prstGeom prst="rect">
            <a:avLst/>
          </a:prstGeom>
        </p:spPr>
        <p:txBody>
          <a:bodyPr wrap="square">
            <a:spAutoFit/>
          </a:bodyPr>
          <a:lstStyle/>
          <a:p>
            <a:pPr lvl="0"/>
            <a:r>
              <a:rPr lang="en-US" sz="2800" b="1" dirty="0">
                <a:solidFill>
                  <a:srgbClr val="38523C"/>
                </a:solidFill>
                <a:latin typeface="Arial" panose="020B0604020202020204" pitchFamily="34" charset="0"/>
                <a:cs typeface="Arial" panose="020B0604020202020204" pitchFamily="34" charset="0"/>
              </a:rPr>
              <a:t>Median</a:t>
            </a:r>
          </a:p>
        </p:txBody>
      </p:sp>
      <p:sp>
        <p:nvSpPr>
          <p:cNvPr id="5" name="Rectangle 4"/>
          <p:cNvSpPr/>
          <p:nvPr/>
        </p:nvSpPr>
        <p:spPr>
          <a:xfrm>
            <a:off x="4241800" y="3075920"/>
            <a:ext cx="2971800" cy="3385542"/>
          </a:xfrm>
          <a:prstGeom prst="rect">
            <a:avLst/>
          </a:prstGeom>
        </p:spPr>
        <p:txBody>
          <a:bodyPr wrap="square">
            <a:spAutoFit/>
          </a:bodyPr>
          <a:lstStyle/>
          <a:p>
            <a:r>
              <a:rPr lang="en-US" b="1" dirty="0"/>
              <a:t> </a:t>
            </a:r>
            <a:r>
              <a:rPr lang="en-US" sz="2800" dirty="0"/>
              <a:t>$1,000 </a:t>
            </a:r>
          </a:p>
          <a:p>
            <a:r>
              <a:rPr lang="en-US" sz="2800" dirty="0"/>
              <a:t>   2,000</a:t>
            </a:r>
          </a:p>
          <a:p>
            <a:r>
              <a:rPr lang="en-US" sz="2800" dirty="0"/>
              <a:t>   3,000</a:t>
            </a:r>
          </a:p>
          <a:p>
            <a:r>
              <a:rPr lang="en-US" sz="2800" dirty="0"/>
              <a:t> </a:t>
            </a:r>
            <a:r>
              <a:rPr lang="en-US" sz="2800" b="1" dirty="0"/>
              <a:t>  4,000 (Median)</a:t>
            </a:r>
          </a:p>
          <a:p>
            <a:r>
              <a:rPr lang="en-US" sz="2800" dirty="0"/>
              <a:t>   5,000</a:t>
            </a:r>
          </a:p>
          <a:p>
            <a:r>
              <a:rPr lang="en-US" sz="2800" dirty="0"/>
              <a:t>   6,000</a:t>
            </a:r>
          </a:p>
          <a:p>
            <a:r>
              <a:rPr lang="en-US" sz="2800" dirty="0"/>
              <a:t>   7,000 </a:t>
            </a:r>
          </a:p>
          <a:p>
            <a:endParaRPr lang="en-US" b="1" dirty="0"/>
          </a:p>
        </p:txBody>
      </p:sp>
    </p:spTree>
    <p:extLst>
      <p:ext uri="{BB962C8B-B14F-4D97-AF65-F5344CB8AC3E}">
        <p14:creationId xmlns:p14="http://schemas.microsoft.com/office/powerpoint/2010/main" val="393334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82569" y="5305425"/>
            <a:ext cx="3200400" cy="707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305300"/>
            <a:ext cx="6000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5600" y="3144083"/>
            <a:ext cx="4968875" cy="4247317"/>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$1,000 </a:t>
            </a:r>
          </a:p>
          <a:p>
            <a:r>
              <a:rPr lang="en-US" sz="2800" dirty="0">
                <a:latin typeface="Arial" panose="020B0604020202020204" pitchFamily="34" charset="0"/>
                <a:cs typeface="Arial" panose="020B0604020202020204" pitchFamily="34" charset="0"/>
              </a:rPr>
              <a:t>      2,000</a:t>
            </a:r>
          </a:p>
          <a:p>
            <a:r>
              <a:rPr lang="en-US" sz="2800" dirty="0">
                <a:latin typeface="Arial" panose="020B0604020202020204" pitchFamily="34" charset="0"/>
                <a:cs typeface="Arial" panose="020B0604020202020204" pitchFamily="34" charset="0"/>
              </a:rPr>
              <a:t>      3,000</a:t>
            </a:r>
          </a:p>
          <a:p>
            <a:r>
              <a:rPr lang="en-US" sz="2800" dirty="0">
                <a:latin typeface="Arial" panose="020B0604020202020204" pitchFamily="34" charset="0"/>
                <a:cs typeface="Arial" panose="020B0604020202020204" pitchFamily="34" charset="0"/>
              </a:rPr>
              <a:t>      4,000</a:t>
            </a:r>
          </a:p>
          <a:p>
            <a:r>
              <a:rPr lang="en-US" sz="2800" dirty="0">
                <a:latin typeface="Arial" panose="020B0604020202020204" pitchFamily="34" charset="0"/>
                <a:cs typeface="Arial" panose="020B0604020202020204" pitchFamily="34" charset="0"/>
              </a:rPr>
              <a:t>      5,000</a:t>
            </a:r>
          </a:p>
          <a:p>
            <a:r>
              <a:rPr lang="en-US" sz="2800" dirty="0">
                <a:latin typeface="Arial" panose="020B0604020202020204" pitchFamily="34" charset="0"/>
                <a:cs typeface="Arial" panose="020B0604020202020204" pitchFamily="34" charset="0"/>
              </a:rPr>
              <a:t>      6,000</a:t>
            </a:r>
          </a:p>
          <a:p>
            <a:r>
              <a:rPr lang="en-US" sz="2800" dirty="0">
                <a:latin typeface="Arial" panose="020B0604020202020204" pitchFamily="34" charset="0"/>
                <a:cs typeface="Arial" panose="020B0604020202020204" pitchFamily="34" charset="0"/>
              </a:rPr>
              <a:t>      7,000</a:t>
            </a:r>
          </a:p>
          <a:p>
            <a:r>
              <a:rPr lang="en-US" sz="2800" u="sng" dirty="0">
                <a:latin typeface="Arial" panose="020B0604020202020204" pitchFamily="34" charset="0"/>
                <a:cs typeface="Arial" panose="020B0604020202020204" pitchFamily="34" charset="0"/>
              </a:rPr>
              <a:t>  150,000 </a:t>
            </a:r>
          </a:p>
          <a:p>
            <a:r>
              <a:rPr lang="en-US" sz="2800" b="1" dirty="0">
                <a:latin typeface="Arial" panose="020B0604020202020204" pitchFamily="34" charset="0"/>
                <a:cs typeface="Arial" panose="020B0604020202020204" pitchFamily="34" charset="0"/>
              </a:rPr>
              <a:t>$178,000 </a:t>
            </a:r>
            <a:r>
              <a:rPr lang="en-US" sz="2800" dirty="0">
                <a:latin typeface="Arial" panose="020B0604020202020204" pitchFamily="34" charset="0"/>
                <a:cs typeface="Arial" panose="020B0604020202020204" pitchFamily="34" charset="0"/>
              </a:rPr>
              <a:t>÷ 8 = </a:t>
            </a:r>
            <a:r>
              <a:rPr lang="en-US" sz="2800" b="1" dirty="0">
                <a:latin typeface="Arial" panose="020B0604020202020204" pitchFamily="34" charset="0"/>
                <a:cs typeface="Arial" panose="020B0604020202020204" pitchFamily="34" charset="0"/>
              </a:rPr>
              <a:t>$22,250</a:t>
            </a:r>
          </a:p>
          <a:p>
            <a:r>
              <a:rPr lang="en-US" b="1" u="sng" dirty="0"/>
              <a:t>                        </a:t>
            </a:r>
            <a:r>
              <a:rPr lang="en-US" u="sng" dirty="0"/>
              <a:t>  </a:t>
            </a:r>
            <a:endParaRPr lang="en-US" dirty="0"/>
          </a:p>
        </p:txBody>
      </p:sp>
      <p:sp>
        <p:nvSpPr>
          <p:cNvPr id="4" name="Rectangle 3"/>
          <p:cNvSpPr/>
          <p:nvPr/>
        </p:nvSpPr>
        <p:spPr>
          <a:xfrm>
            <a:off x="3495284" y="2514600"/>
            <a:ext cx="3108716" cy="523220"/>
          </a:xfrm>
          <a:prstGeom prst="rect">
            <a:avLst/>
          </a:prstGeom>
        </p:spPr>
        <p:txBody>
          <a:bodyPr wrap="square">
            <a:spAutoFit/>
          </a:bodyPr>
          <a:lstStyle/>
          <a:p>
            <a:pPr lvl="0"/>
            <a:r>
              <a:rPr lang="en-US" sz="2800" b="1" dirty="0">
                <a:solidFill>
                  <a:srgbClr val="38523C"/>
                </a:solidFill>
                <a:latin typeface="Arial" panose="020B0604020202020204" pitchFamily="34" charset="0"/>
                <a:cs typeface="Arial" panose="020B0604020202020204" pitchFamily="34" charset="0"/>
              </a:rPr>
              <a:t>Mean</a:t>
            </a:r>
            <a:r>
              <a:rPr lang="en-US" sz="2800" b="1" dirty="0">
                <a:solidFill>
                  <a:prstClr val="black"/>
                </a:solidFill>
                <a:latin typeface="Arial" panose="020B0604020202020204" pitchFamily="34" charset="0"/>
                <a:cs typeface="Arial" panose="020B0604020202020204" pitchFamily="34" charset="0"/>
              </a:rPr>
              <a:t> </a:t>
            </a:r>
            <a:r>
              <a:rPr lang="en-US" sz="2800" b="1" dirty="0">
                <a:solidFill>
                  <a:srgbClr val="38523C"/>
                </a:solidFill>
                <a:latin typeface="Arial" panose="020B0604020202020204" pitchFamily="34" charset="0"/>
                <a:cs typeface="Arial" panose="020B0604020202020204" pitchFamily="34" charset="0"/>
              </a:rPr>
              <a:t>vs. Median</a:t>
            </a:r>
          </a:p>
        </p:txBody>
      </p:sp>
      <p:sp>
        <p:nvSpPr>
          <p:cNvPr id="5" name="Rectangle 4"/>
          <p:cNvSpPr/>
          <p:nvPr/>
        </p:nvSpPr>
        <p:spPr>
          <a:xfrm>
            <a:off x="4648200" y="3144083"/>
            <a:ext cx="2108200" cy="4093428"/>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$1,000 </a:t>
            </a:r>
          </a:p>
          <a:p>
            <a:r>
              <a:rPr lang="en-US" sz="2800" dirty="0">
                <a:latin typeface="Arial" panose="020B0604020202020204" pitchFamily="34" charset="0"/>
                <a:cs typeface="Arial" panose="020B0604020202020204" pitchFamily="34" charset="0"/>
              </a:rPr>
              <a:t>      2,000</a:t>
            </a:r>
          </a:p>
          <a:p>
            <a:r>
              <a:rPr lang="en-US" sz="2800" dirty="0">
                <a:latin typeface="Arial" panose="020B0604020202020204" pitchFamily="34" charset="0"/>
                <a:cs typeface="Arial" panose="020B0604020202020204" pitchFamily="34" charset="0"/>
              </a:rPr>
              <a:t>      3,000</a:t>
            </a:r>
          </a:p>
          <a:p>
            <a:r>
              <a:rPr lang="en-US" sz="2800" dirty="0">
                <a:latin typeface="Arial" panose="020B0604020202020204" pitchFamily="34" charset="0"/>
                <a:cs typeface="Arial" panose="020B0604020202020204" pitchFamily="34" charset="0"/>
              </a:rPr>
              <a:t>      4,000</a:t>
            </a:r>
            <a:r>
              <a:rPr lang="en-US" sz="2800" b="1"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5,000</a:t>
            </a:r>
          </a:p>
          <a:p>
            <a:r>
              <a:rPr lang="en-US" sz="2800" dirty="0">
                <a:latin typeface="Arial" panose="020B0604020202020204" pitchFamily="34" charset="0"/>
                <a:cs typeface="Arial" panose="020B0604020202020204" pitchFamily="34" charset="0"/>
              </a:rPr>
              <a:t>      6,000</a:t>
            </a:r>
          </a:p>
          <a:p>
            <a:r>
              <a:rPr lang="en-US" sz="2800" dirty="0">
                <a:latin typeface="Arial" panose="020B0604020202020204" pitchFamily="34" charset="0"/>
                <a:cs typeface="Arial" panose="020B0604020202020204" pitchFamily="34" charset="0"/>
              </a:rPr>
              <a:t>      7,000</a:t>
            </a:r>
          </a:p>
          <a:p>
            <a:r>
              <a:rPr lang="en-US" sz="2800" dirty="0">
                <a:latin typeface="Arial" panose="020B0604020202020204" pitchFamily="34" charset="0"/>
                <a:cs typeface="Arial" panose="020B0604020202020204" pitchFamily="34" charset="0"/>
              </a:rPr>
              <a:t>   150,000 </a:t>
            </a:r>
          </a:p>
          <a:p>
            <a:endParaRPr lang="en-US" b="1" dirty="0"/>
          </a:p>
          <a:p>
            <a:r>
              <a:rPr lang="en-US" b="1" dirty="0"/>
              <a:t>                        </a:t>
            </a:r>
            <a:r>
              <a:rPr lang="en-US" dirty="0"/>
              <a:t>  </a:t>
            </a:r>
          </a:p>
        </p:txBody>
      </p:sp>
      <p:sp>
        <p:nvSpPr>
          <p:cNvPr id="6" name="Rectangle 5"/>
          <p:cNvSpPr/>
          <p:nvPr/>
        </p:nvSpPr>
        <p:spPr>
          <a:xfrm>
            <a:off x="6721475" y="4649510"/>
            <a:ext cx="2807179"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$4,500 </a:t>
            </a:r>
            <a:r>
              <a:rPr lang="en-US" sz="2800" dirty="0">
                <a:latin typeface="Arial" panose="020B0604020202020204" pitchFamily="34" charset="0"/>
                <a:cs typeface="Arial" panose="020B0604020202020204" pitchFamily="34" charset="0"/>
              </a:rPr>
              <a:t>(Median)</a:t>
            </a:r>
          </a:p>
        </p:txBody>
      </p:sp>
      <p:sp>
        <p:nvSpPr>
          <p:cNvPr id="7" name="Rectangle 6"/>
          <p:cNvSpPr/>
          <p:nvPr/>
        </p:nvSpPr>
        <p:spPr>
          <a:xfrm>
            <a:off x="3022600" y="6934200"/>
            <a:ext cx="1326004"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(Mean)</a:t>
            </a:r>
          </a:p>
        </p:txBody>
      </p:sp>
      <p:sp>
        <p:nvSpPr>
          <p:cNvPr id="8" name="Rectangle 7"/>
          <p:cNvSpPr/>
          <p:nvPr/>
        </p:nvSpPr>
        <p:spPr>
          <a:xfrm>
            <a:off x="6582569" y="5305425"/>
            <a:ext cx="3271838"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$4,000 + $5,000 = $9,000 </a:t>
            </a:r>
          </a:p>
          <a:p>
            <a:r>
              <a:rPr lang="en-US" sz="2000" b="1" dirty="0">
                <a:latin typeface="Arial" panose="020B0604020202020204" pitchFamily="34" charset="0"/>
                <a:cs typeface="Arial" panose="020B0604020202020204" pitchFamily="34" charset="0"/>
              </a:rPr>
              <a:t>$9,000 ÷ 2 = $4,500</a:t>
            </a:r>
          </a:p>
        </p:txBody>
      </p:sp>
    </p:spTree>
    <p:extLst>
      <p:ext uri="{BB962C8B-B14F-4D97-AF65-F5344CB8AC3E}">
        <p14:creationId xmlns:p14="http://schemas.microsoft.com/office/powerpoint/2010/main" val="427137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3300" y="2591782"/>
            <a:ext cx="4198585"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What is human capital?</a:t>
            </a:r>
          </a:p>
        </p:txBody>
      </p:sp>
      <p:sp>
        <p:nvSpPr>
          <p:cNvPr id="4" name="Rectangle 3"/>
          <p:cNvSpPr/>
          <p:nvPr/>
        </p:nvSpPr>
        <p:spPr>
          <a:xfrm>
            <a:off x="1071914" y="3134380"/>
            <a:ext cx="8694385"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The knowledge and skills that people obtain through education, experience, and training</a:t>
            </a:r>
          </a:p>
        </p:txBody>
      </p:sp>
      <p:sp>
        <p:nvSpPr>
          <p:cNvPr id="5" name="Rectangle 4"/>
          <p:cNvSpPr/>
          <p:nvPr/>
        </p:nvSpPr>
        <p:spPr>
          <a:xfrm>
            <a:off x="1041400" y="4287560"/>
            <a:ext cx="6615914"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What is investment in human capital?</a:t>
            </a:r>
          </a:p>
        </p:txBody>
      </p:sp>
      <p:sp>
        <p:nvSpPr>
          <p:cNvPr id="6" name="Rectangle 5"/>
          <p:cNvSpPr/>
          <p:nvPr/>
        </p:nvSpPr>
        <p:spPr>
          <a:xfrm>
            <a:off x="1059099" y="4810780"/>
            <a:ext cx="8694386"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Efforts people put forth to acquire and improve human capital</a:t>
            </a:r>
          </a:p>
        </p:txBody>
      </p:sp>
      <p:sp>
        <p:nvSpPr>
          <p:cNvPr id="7" name="Rectangle 6"/>
          <p:cNvSpPr/>
          <p:nvPr/>
        </p:nvSpPr>
        <p:spPr>
          <a:xfrm>
            <a:off x="1055602" y="5963960"/>
            <a:ext cx="7034298"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How do people invest in human capital?</a:t>
            </a:r>
          </a:p>
        </p:txBody>
      </p:sp>
      <p:sp>
        <p:nvSpPr>
          <p:cNvPr id="8" name="Rectangle 7"/>
          <p:cNvSpPr/>
          <p:nvPr/>
        </p:nvSpPr>
        <p:spPr>
          <a:xfrm>
            <a:off x="1087892" y="6487180"/>
            <a:ext cx="7228261"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Through education, experience, and training</a:t>
            </a:r>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2600980"/>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13438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4277380"/>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481078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5985742"/>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648718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1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0" y="2512993"/>
            <a:ext cx="93218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In general, how does investment in human capital through education affect income?</a:t>
            </a:r>
          </a:p>
        </p:txBody>
      </p:sp>
      <p:sp>
        <p:nvSpPr>
          <p:cNvPr id="4" name="Rectangle 3"/>
          <p:cNvSpPr/>
          <p:nvPr/>
        </p:nvSpPr>
        <p:spPr>
          <a:xfrm>
            <a:off x="1041400" y="3441918"/>
            <a:ext cx="9296400"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In general, there is a positive (direct) relationship between the amount of education people have and the amount of income they earn; that is, the more education people have, the greater income they earn.</a:t>
            </a:r>
          </a:p>
        </p:txBody>
      </p:sp>
      <p:sp>
        <p:nvSpPr>
          <p:cNvPr id="5" name="Rectangle 4"/>
          <p:cNvSpPr/>
          <p:nvPr/>
        </p:nvSpPr>
        <p:spPr>
          <a:xfrm>
            <a:off x="1054100" y="5318998"/>
            <a:ext cx="541020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Why is this the case? </a:t>
            </a:r>
          </a:p>
        </p:txBody>
      </p:sp>
      <p:sp>
        <p:nvSpPr>
          <p:cNvPr id="6" name="Rectangle 5"/>
          <p:cNvSpPr/>
          <p:nvPr/>
        </p:nvSpPr>
        <p:spPr>
          <a:xfrm>
            <a:off x="1044575" y="5804118"/>
            <a:ext cx="8759825"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In general, those with more investment in human capital have more skills and are likely to be more productive. Businesses are willing to pay more-productive workers more.</a:t>
            </a:r>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2514600"/>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4290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5299948"/>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5833348"/>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8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4100" y="2501205"/>
            <a:ext cx="82296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In general, how does investment in human capital through education affect the likelihood of being unemployed?</a:t>
            </a:r>
          </a:p>
        </p:txBody>
      </p:sp>
      <p:sp>
        <p:nvSpPr>
          <p:cNvPr id="4" name="Rectangle 3"/>
          <p:cNvSpPr/>
          <p:nvPr/>
        </p:nvSpPr>
        <p:spPr>
          <a:xfrm>
            <a:off x="1066800" y="3886200"/>
            <a:ext cx="8763000" cy="2246769"/>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In general, there is a negative (indirect) relationship between the amount of education people have and the likelihood that they will be unemployed; that is, the more education people have, the less likely they will become unemployed.</a:t>
            </a:r>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2514600"/>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862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8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400" y="2524780"/>
            <a:ext cx="586740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Why is this the case? </a:t>
            </a:r>
          </a:p>
        </p:txBody>
      </p:sp>
      <p:sp>
        <p:nvSpPr>
          <p:cNvPr id="4" name="Rectangle 3"/>
          <p:cNvSpPr/>
          <p:nvPr/>
        </p:nvSpPr>
        <p:spPr>
          <a:xfrm>
            <a:off x="1041400" y="3048000"/>
            <a:ext cx="8458200"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In general, those with more investment in human capital have more skills and are likely to be more productive. In general, they spend less time looking for a job and are less likely to be laid off.</a:t>
            </a:r>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514600"/>
            <a:ext cx="457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3048000"/>
            <a:ext cx="495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5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8600" y="2656344"/>
            <a:ext cx="7924800" cy="2677656"/>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Write a paragraph explaining the relationship between educational attainment and income, the relationship between educational attainment and unemployment, and the </a:t>
            </a:r>
          </a:p>
          <a:p>
            <a:r>
              <a:rPr lang="en-US" sz="2800" b="1" dirty="0">
                <a:latin typeface="Arial" panose="020B0604020202020204" pitchFamily="34" charset="0"/>
                <a:cs typeface="Arial" panose="020B0604020202020204" pitchFamily="34" charset="0"/>
              </a:rPr>
              <a:t>impact of human capital on earning income and unemployment.</a:t>
            </a:r>
          </a:p>
        </p:txBody>
      </p:sp>
    </p:spTree>
    <p:extLst>
      <p:ext uri="{BB962C8B-B14F-4D97-AF65-F5344CB8AC3E}">
        <p14:creationId xmlns:p14="http://schemas.microsoft.com/office/powerpoint/2010/main" val="396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33400" y="2514600"/>
            <a:ext cx="9271000" cy="4355038"/>
          </a:xfrm>
          <a:prstGeom prst="rect">
            <a:avLst/>
          </a:prstGeom>
          <a:noFill/>
        </p:spPr>
        <p:txBody>
          <a:bodyPr vert="horz" wrap="square" rtlCol="0">
            <a:spAutoFit/>
          </a:bodyPr>
          <a:lstStyle/>
          <a:p>
            <a:r>
              <a:rPr lang="en-US" sz="2800" b="1" dirty="0">
                <a:solidFill>
                  <a:srgbClr val="38523C"/>
                </a:solidFill>
                <a:latin typeface="Arial" panose="020B0604020202020204" pitchFamily="34" charset="0"/>
                <a:cs typeface="Arial" panose="020B0604020202020204" pitchFamily="34" charset="0"/>
              </a:rPr>
              <a:t>Instructions for Producing Name Tents (cont.)</a:t>
            </a:r>
          </a:p>
          <a:p>
            <a:endParaRPr lang="en-US" sz="1000" dirty="0">
              <a:solidFill>
                <a:srgbClr val="000000"/>
              </a:solidFill>
              <a:latin typeface="Arial - 24"/>
            </a:endParaRPr>
          </a:p>
          <a:p>
            <a:pPr marL="457200" indent="-457200">
              <a:spcAft>
                <a:spcPts val="600"/>
              </a:spcAft>
              <a:buFont typeface="Arial" panose="020B0604020202020204" pitchFamily="34" charset="0"/>
              <a:buChar char="•"/>
            </a:pPr>
            <a:r>
              <a:rPr lang="en-US" sz="2800" dirty="0">
                <a:solidFill>
                  <a:srgbClr val="000000"/>
                </a:solidFill>
                <a:latin typeface="Arial - 24"/>
              </a:rPr>
              <a:t>Starting from one end of the paper, count down three rectangles. Print your first name in large letters in the rectangle.</a:t>
            </a:r>
          </a:p>
          <a:p>
            <a:pPr marL="457200" indent="-457200">
              <a:spcAft>
                <a:spcPts val="600"/>
              </a:spcAft>
              <a:buFont typeface="Arial" panose="020B0604020202020204" pitchFamily="34" charset="0"/>
              <a:buChar char="•"/>
            </a:pPr>
            <a:r>
              <a:rPr lang="en-US" sz="2800" dirty="0">
                <a:solidFill>
                  <a:srgbClr val="000000"/>
                </a:solidFill>
                <a:latin typeface="Arial - 24"/>
              </a:rPr>
              <a:t>Turn the paper upside down. Again count down three rectangles and print your first name in large letters in the rectangle.</a:t>
            </a:r>
          </a:p>
          <a:p>
            <a:pPr marL="457200" indent="-457200">
              <a:spcAft>
                <a:spcPts val="600"/>
              </a:spcAft>
              <a:buFont typeface="Arial" panose="020B0604020202020204" pitchFamily="34" charset="0"/>
              <a:buChar char="•"/>
            </a:pPr>
            <a:r>
              <a:rPr lang="en-US" sz="2800" dirty="0">
                <a:solidFill>
                  <a:srgbClr val="000000"/>
                </a:solidFill>
                <a:latin typeface="Arial - 24"/>
              </a:rPr>
              <a:t>Fold the paper to create a tent with your name displayed on both sides.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08000" y="2667000"/>
            <a:ext cx="8763000" cy="3262432"/>
          </a:xfrm>
          <a:prstGeom prst="rect">
            <a:avLst/>
          </a:prstGeom>
          <a:noFill/>
        </p:spPr>
        <p:txBody>
          <a:bodyPr vert="horz" rtlCol="0">
            <a:spAutoFit/>
          </a:bodyPr>
          <a:lstStyle/>
          <a:p>
            <a:r>
              <a:rPr lang="en-US" sz="2800" b="1" dirty="0">
                <a:solidFill>
                  <a:srgbClr val="38523C"/>
                </a:solidFill>
                <a:latin typeface="Arial - 28"/>
              </a:rPr>
              <a:t>Group 1 Rules</a:t>
            </a:r>
          </a:p>
          <a:p>
            <a:endParaRPr lang="en-US" sz="1000" b="1"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 28"/>
              </a:rPr>
              <a:t>Each of you will remain seated to produce your own name tent, using only one hand, your nondominant hand—that is, the hand with which you do not write— to produce the name tent. You must keep your dominant hand behind your back. You may not assist one another.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08000" y="2667000"/>
            <a:ext cx="8763000" cy="3262432"/>
          </a:xfrm>
          <a:prstGeom prst="rect">
            <a:avLst/>
          </a:prstGeom>
          <a:noFill/>
        </p:spPr>
        <p:txBody>
          <a:bodyPr vert="horz" rtlCol="0">
            <a:spAutoFit/>
          </a:bodyPr>
          <a:lstStyle/>
          <a:p>
            <a:r>
              <a:rPr lang="en-US" sz="2800" b="1" dirty="0">
                <a:solidFill>
                  <a:srgbClr val="38523C"/>
                </a:solidFill>
                <a:latin typeface="Arial - 28"/>
              </a:rPr>
              <a:t>Group 2 Rules</a:t>
            </a:r>
          </a:p>
          <a:p>
            <a:endParaRPr lang="en-US" sz="1000" b="1"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 28"/>
              </a:rPr>
              <a:t>Each of you will remain seated to produce your own name tent, using only one hand, your dominant hand—that is, the hand with which you write—to produce the name tent. You must keep your nondominant hand behind your back. You may not assist one another.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08000" y="2667000"/>
            <a:ext cx="8763000" cy="1969770"/>
          </a:xfrm>
          <a:prstGeom prst="rect">
            <a:avLst/>
          </a:prstGeom>
          <a:noFill/>
        </p:spPr>
        <p:txBody>
          <a:bodyPr vert="horz" rtlCol="0">
            <a:spAutoFit/>
          </a:bodyPr>
          <a:lstStyle/>
          <a:p>
            <a:r>
              <a:rPr lang="en-US" sz="2800" b="1" dirty="0">
                <a:solidFill>
                  <a:srgbClr val="38523C"/>
                </a:solidFill>
                <a:latin typeface="Arial - 28"/>
              </a:rPr>
              <a:t>Group 3 Rules</a:t>
            </a:r>
          </a:p>
          <a:p>
            <a:endParaRPr lang="en-US" sz="1000" b="1"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 28"/>
              </a:rPr>
              <a:t>Each of you will remain seated to produce your own name tent, using both hands. You may not assist one another.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508000" y="2667000"/>
            <a:ext cx="8763000" cy="3262432"/>
          </a:xfrm>
          <a:prstGeom prst="rect">
            <a:avLst/>
          </a:prstGeom>
          <a:noFill/>
        </p:spPr>
        <p:txBody>
          <a:bodyPr vert="horz" rtlCol="0">
            <a:spAutoFit/>
          </a:bodyPr>
          <a:lstStyle/>
          <a:p>
            <a:r>
              <a:rPr lang="en-US" sz="2800" b="1" dirty="0">
                <a:solidFill>
                  <a:srgbClr val="38523C"/>
                </a:solidFill>
                <a:latin typeface="Arial - 28"/>
              </a:rPr>
              <a:t>Group 4 Rules</a:t>
            </a:r>
          </a:p>
          <a:p>
            <a:endParaRPr lang="en-US" sz="1000" b="1"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 28"/>
              </a:rPr>
              <a:t>Each of you will produce your own name tent while standing and using only one hand—your nondominant hand—to produce the name tent. You must keep your dominant hand behind your back. You may not use the desk, table, floor, walls, or chair. You may not assist one another.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546100" y="2667000"/>
            <a:ext cx="9055100" cy="4355038"/>
          </a:xfrm>
          <a:prstGeom prst="rect">
            <a:avLst/>
          </a:prstGeom>
          <a:noFill/>
        </p:spPr>
        <p:txBody>
          <a:bodyPr vert="horz" wrap="square" rtlCol="0">
            <a:spAutoFit/>
          </a:bodyPr>
          <a:lstStyle/>
          <a:p>
            <a:r>
              <a:rPr lang="en-US" sz="2800" b="1" dirty="0">
                <a:solidFill>
                  <a:srgbClr val="38523C"/>
                </a:solidFill>
                <a:latin typeface="Arial - 26"/>
              </a:rPr>
              <a:t>General Rules</a:t>
            </a:r>
          </a:p>
          <a:p>
            <a:endParaRPr lang="en-US" sz="1000" b="1" dirty="0">
              <a:solidFill>
                <a:srgbClr val="000000"/>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dirty="0">
                <a:solidFill>
                  <a:srgbClr val="000000"/>
                </a:solidFill>
                <a:latin typeface="Arial - 26"/>
              </a:rPr>
              <a:t>None of the groups may begin producing name tents until the class is told to begin.</a:t>
            </a:r>
          </a:p>
          <a:p>
            <a:pPr marL="457200" indent="-457200">
              <a:spcAft>
                <a:spcPts val="600"/>
              </a:spcAft>
              <a:buFont typeface="Arial" panose="020B0604020202020204" pitchFamily="34" charset="0"/>
              <a:buChar char="•"/>
            </a:pPr>
            <a:r>
              <a:rPr lang="en-US" sz="2800" dirty="0">
                <a:solidFill>
                  <a:srgbClr val="000000"/>
                </a:solidFill>
                <a:latin typeface="Arial - 26"/>
              </a:rPr>
              <a:t>When you finish folding your name tent, raise your hand.</a:t>
            </a:r>
          </a:p>
          <a:p>
            <a:pPr marL="457200" indent="-457200">
              <a:spcAft>
                <a:spcPts val="600"/>
              </a:spcAft>
              <a:buFont typeface="Arial" panose="020B0604020202020204" pitchFamily="34" charset="0"/>
              <a:buChar char="•"/>
            </a:pPr>
            <a:r>
              <a:rPr lang="en-US" sz="2800" dirty="0">
                <a:solidFill>
                  <a:srgbClr val="000000"/>
                </a:solidFill>
                <a:latin typeface="Arial - 26"/>
              </a:rPr>
              <a:t>You will be timed and will have a maximum of two minutes to make your name tent.</a:t>
            </a:r>
          </a:p>
          <a:p>
            <a:pPr marL="457200" indent="-457200">
              <a:spcAft>
                <a:spcPts val="600"/>
              </a:spcAft>
              <a:buFont typeface="Arial" panose="020B0604020202020204" pitchFamily="34" charset="0"/>
              <a:buChar char="•"/>
            </a:pPr>
            <a:r>
              <a:rPr lang="en-US" sz="2800" dirty="0">
                <a:solidFill>
                  <a:srgbClr val="000000"/>
                </a:solidFill>
                <a:latin typeface="Arial - 26"/>
              </a:rPr>
              <a:t>None of you may help one another produce name tents in any way.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7877350"/>
              </p:ext>
            </p:extLst>
          </p:nvPr>
        </p:nvGraphicFramePr>
        <p:xfrm>
          <a:off x="660401" y="2514601"/>
          <a:ext cx="8762999" cy="4198947"/>
        </p:xfrm>
        <a:graphic>
          <a:graphicData uri="http://schemas.openxmlformats.org/drawingml/2006/table">
            <a:tbl>
              <a:tblPr firstRow="1" bandRow="1">
                <a:tableStyleId>{5C22544A-7EE6-4342-B048-85BDC9FD1C3A}</a:tableStyleId>
              </a:tblPr>
              <a:tblGrid>
                <a:gridCol w="1817364">
                  <a:extLst>
                    <a:ext uri="{9D8B030D-6E8A-4147-A177-3AD203B41FA5}">
                      <a16:colId xmlns:a16="http://schemas.microsoft.com/office/drawing/2014/main" val="20000"/>
                    </a:ext>
                  </a:extLst>
                </a:gridCol>
                <a:gridCol w="1690313">
                  <a:extLst>
                    <a:ext uri="{9D8B030D-6E8A-4147-A177-3AD203B41FA5}">
                      <a16:colId xmlns:a16="http://schemas.microsoft.com/office/drawing/2014/main" val="20001"/>
                    </a:ext>
                  </a:extLst>
                </a:gridCol>
                <a:gridCol w="1734426">
                  <a:extLst>
                    <a:ext uri="{9D8B030D-6E8A-4147-A177-3AD203B41FA5}">
                      <a16:colId xmlns:a16="http://schemas.microsoft.com/office/drawing/2014/main" val="20002"/>
                    </a:ext>
                  </a:extLst>
                </a:gridCol>
                <a:gridCol w="1786469">
                  <a:extLst>
                    <a:ext uri="{9D8B030D-6E8A-4147-A177-3AD203B41FA5}">
                      <a16:colId xmlns:a16="http://schemas.microsoft.com/office/drawing/2014/main" val="20003"/>
                    </a:ext>
                  </a:extLst>
                </a:gridCol>
                <a:gridCol w="1734427">
                  <a:extLst>
                    <a:ext uri="{9D8B030D-6E8A-4147-A177-3AD203B41FA5}">
                      <a16:colId xmlns:a16="http://schemas.microsoft.com/office/drawing/2014/main" val="20004"/>
                    </a:ext>
                  </a:extLst>
                </a:gridCol>
              </a:tblGrid>
              <a:tr h="457199">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518828"/>
                    </a:solidFill>
                  </a:tcPr>
                </a:tc>
                <a:tc>
                  <a:txBody>
                    <a:bodyPr/>
                    <a:lstStyle/>
                    <a:p>
                      <a:pPr algn="ctr"/>
                      <a:r>
                        <a:rPr lang="en-US" sz="2000" b="1" i="0" u="none" baseline="0" dirty="0">
                          <a:solidFill>
                            <a:schemeClr val="bg1"/>
                          </a:solidFill>
                          <a:latin typeface="Times New Roman - 20"/>
                        </a:rPr>
                        <a:t>Group 1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518828"/>
                    </a:solidFill>
                  </a:tcPr>
                </a:tc>
                <a:tc>
                  <a:txBody>
                    <a:bodyPr/>
                    <a:lstStyle/>
                    <a:p>
                      <a:pPr algn="ctr"/>
                      <a:r>
                        <a:rPr lang="en-US" sz="2000" b="1" i="0" u="none" baseline="0" dirty="0">
                          <a:solidFill>
                            <a:schemeClr val="bg1"/>
                          </a:solidFill>
                          <a:latin typeface="Times New Roman - 20"/>
                        </a:rPr>
                        <a:t>Group 2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518828"/>
                    </a:solidFill>
                  </a:tcPr>
                </a:tc>
                <a:tc>
                  <a:txBody>
                    <a:bodyPr/>
                    <a:lstStyle/>
                    <a:p>
                      <a:pPr algn="ctr"/>
                      <a:r>
                        <a:rPr lang="en-US" sz="2000" b="1" i="0" u="none" baseline="0" dirty="0">
                          <a:solidFill>
                            <a:schemeClr val="bg1"/>
                          </a:solidFill>
                          <a:latin typeface="Times New Roman - 20"/>
                        </a:rPr>
                        <a:t>Group 3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518828"/>
                    </a:solidFill>
                  </a:tcPr>
                </a:tc>
                <a:tc>
                  <a:txBody>
                    <a:bodyPr/>
                    <a:lstStyle/>
                    <a:p>
                      <a:pPr algn="ctr"/>
                      <a:r>
                        <a:rPr lang="en-US" sz="2000" b="1" i="0" u="none" baseline="0" dirty="0">
                          <a:solidFill>
                            <a:schemeClr val="bg1"/>
                          </a:solidFill>
                          <a:latin typeface="Times New Roman - 20"/>
                        </a:rPr>
                        <a:t>Group 4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518828"/>
                    </a:solidFill>
                  </a:tcPr>
                </a:tc>
                <a:extLst>
                  <a:ext uri="{0D108BD9-81ED-4DB2-BD59-A6C34878D82A}">
                    <a16:rowId xmlns:a16="http://schemas.microsoft.com/office/drawing/2014/main" val="10000"/>
                  </a:ext>
                </a:extLst>
              </a:tr>
              <a:tr h="935437">
                <a:tc>
                  <a:txBody>
                    <a:bodyPr/>
                    <a:lstStyle/>
                    <a:p>
                      <a:pPr algn="ctr"/>
                      <a:endParaRPr lang="en-US" sz="1400" b="1" i="0" u="none" baseline="0" dirty="0">
                        <a:solidFill>
                          <a:srgbClr val="000000"/>
                        </a:solidFill>
                        <a:latin typeface="Times New Roman - 20"/>
                      </a:endParaRPr>
                    </a:p>
                    <a:p>
                      <a:pPr algn="ctr"/>
                      <a:r>
                        <a:rPr lang="en-US" sz="2000" b="1" i="0" u="none" baseline="0" dirty="0">
                          <a:solidFill>
                            <a:srgbClr val="000000"/>
                          </a:solidFill>
                          <a:latin typeface="Times New Roman - 20"/>
                        </a:rPr>
                        <a:t>30 seconds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D6E87E"/>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935437">
                <a:tc>
                  <a:txBody>
                    <a:bodyPr/>
                    <a:lstStyle/>
                    <a:p>
                      <a:pPr algn="ctr"/>
                      <a:endParaRPr lang="en-US" sz="1400" b="1" i="0" u="none" baseline="0" dirty="0">
                        <a:solidFill>
                          <a:srgbClr val="000000"/>
                        </a:solidFill>
                        <a:latin typeface="Times New Roman - 20"/>
                      </a:endParaRPr>
                    </a:p>
                    <a:p>
                      <a:pPr algn="ctr"/>
                      <a:r>
                        <a:rPr lang="en-US" sz="2000" b="1" i="0" u="none" baseline="0" dirty="0">
                          <a:solidFill>
                            <a:srgbClr val="000000"/>
                          </a:solidFill>
                          <a:latin typeface="Times New Roman - 20"/>
                        </a:rPr>
                        <a:t>60 seconds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D6E87E"/>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935437">
                <a:tc>
                  <a:txBody>
                    <a:bodyPr/>
                    <a:lstStyle/>
                    <a:p>
                      <a:pPr algn="ctr"/>
                      <a:endParaRPr lang="en-US" sz="1400" b="1" i="0" u="none" baseline="0" dirty="0">
                        <a:solidFill>
                          <a:srgbClr val="000000"/>
                        </a:solidFill>
                        <a:latin typeface="Times New Roman - 20"/>
                      </a:endParaRPr>
                    </a:p>
                    <a:p>
                      <a:pPr algn="ctr"/>
                      <a:r>
                        <a:rPr lang="en-US" sz="2000" b="1" i="0" u="none" baseline="0" dirty="0">
                          <a:solidFill>
                            <a:srgbClr val="000000"/>
                          </a:solidFill>
                          <a:latin typeface="Times New Roman - 20"/>
                        </a:rPr>
                        <a:t>90 seconds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D6E87E"/>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935437">
                <a:tc>
                  <a:txBody>
                    <a:bodyPr/>
                    <a:lstStyle/>
                    <a:p>
                      <a:pPr algn="ctr"/>
                      <a:endParaRPr lang="en-US" sz="1400" b="1" i="0" u="none" baseline="0" dirty="0">
                        <a:solidFill>
                          <a:srgbClr val="000000"/>
                        </a:solidFill>
                        <a:latin typeface="Times New Roman - 20"/>
                      </a:endParaRPr>
                    </a:p>
                    <a:p>
                      <a:pPr algn="ctr"/>
                      <a:r>
                        <a:rPr lang="en-US" sz="2000" b="1" i="0" u="none" baseline="0" dirty="0">
                          <a:solidFill>
                            <a:srgbClr val="000000"/>
                          </a:solidFill>
                          <a:latin typeface="Times New Roman - 20"/>
                        </a:rPr>
                        <a:t>120 seconds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D6E87E"/>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FC597D-2480-427C-8D24-5B724B247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6995C4F-5D38-4001-B220-9AE48FD5252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90BDCE-674D-44D1-8419-ACA089EB9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788</TotalTime>
  <Words>1280</Words>
  <Application>Microsoft Office PowerPoint</Application>
  <PresentationFormat>Custom</PresentationFormat>
  <Paragraphs>157</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Times New Roman - 20</vt:lpstr>
      <vt:lpstr>Calibri Light</vt:lpstr>
      <vt:lpstr>Arial - 26</vt:lpstr>
      <vt:lpstr>Calibri</vt:lpstr>
      <vt:lpstr>Arial</vt:lpstr>
      <vt:lpstr>Arial - 28</vt:lpstr>
      <vt:lpstr>Arial - 24</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Ives, Jennifer M</cp:lastModifiedBy>
  <cp:revision>61</cp:revision>
  <dcterms:created xsi:type="dcterms:W3CDTF">2011-08-12T18:06:29Z</dcterms:created>
  <dcterms:modified xsi:type="dcterms:W3CDTF">2022-03-07T21:11:45Z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3dd4c59c-cba1-4ff5-b51d-a442a04b8c8a</vt:lpwstr>
  </property>
  <property fmtid="{D5CDD505-2E9C-101B-9397-08002B2CF9AE}" pid="3" name="MSIP_Label_b51c2f0d-b3ff-4d77-9838-7b0e82bdd7ab_Enabled">
    <vt:lpwstr>true</vt:lpwstr>
  </property>
  <property fmtid="{D5CDD505-2E9C-101B-9397-08002B2CF9AE}" pid="4" name="MSIP_Label_b51c2f0d-b3ff-4d77-9838-7b0e82bdd7ab_SetDate">
    <vt:lpwstr>2022-03-07T21:11:44Z</vt:lpwstr>
  </property>
  <property fmtid="{D5CDD505-2E9C-101B-9397-08002B2CF9AE}" pid="5" name="MSIP_Label_b51c2f0d-b3ff-4d77-9838-7b0e82bdd7ab_Method">
    <vt:lpwstr>Privileged</vt:lpwstr>
  </property>
  <property fmtid="{D5CDD505-2E9C-101B-9397-08002B2CF9AE}" pid="6" name="MSIP_Label_b51c2f0d-b3ff-4d77-9838-7b0e82bdd7ab_Name">
    <vt:lpwstr>b51c2f0d-b3ff-4d77-9838-7b0e82bdd7ab</vt:lpwstr>
  </property>
  <property fmtid="{D5CDD505-2E9C-101B-9397-08002B2CF9AE}" pid="7" name="MSIP_Label_b51c2f0d-b3ff-4d77-9838-7b0e82bdd7ab_SiteId">
    <vt:lpwstr>b397c653-5b19-463f-b9fc-af658ded9128</vt:lpwstr>
  </property>
  <property fmtid="{D5CDD505-2E9C-101B-9397-08002B2CF9AE}" pid="8" name="MSIP_Label_b51c2f0d-b3ff-4d77-9838-7b0e82bdd7ab_ActionId">
    <vt:lpwstr>f0dd7530-26e8-4f73-891c-83083df87d5e</vt:lpwstr>
  </property>
  <property fmtid="{D5CDD505-2E9C-101B-9397-08002B2CF9AE}" pid="9" name="MSIP_Label_b51c2f0d-b3ff-4d77-9838-7b0e82bdd7ab_ContentBits">
    <vt:lpwstr>1</vt:lpwstr>
  </property>
</Properties>
</file>