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379" r:id="rId5"/>
    <p:sldId id="397" r:id="rId6"/>
    <p:sldId id="398" r:id="rId7"/>
    <p:sldId id="399" r:id="rId8"/>
    <p:sldId id="402" r:id="rId9"/>
    <p:sldId id="364" r:id="rId10"/>
    <p:sldId id="36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olla, Scott A" initials="WSA" lastIdx="2" clrIdx="0">
    <p:extLst>
      <p:ext uri="{19B8F6BF-5375-455C-9EA6-DF929625EA0E}">
        <p15:presenceInfo xmlns:p15="http://schemas.microsoft.com/office/powerpoint/2012/main" userId="S-1-5-21-662528488-348457345-1760376032-3279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642A"/>
    <a:srgbClr val="608F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95501" autoAdjust="0"/>
  </p:normalViewPr>
  <p:slideViewPr>
    <p:cSldViewPr snapToGrid="0">
      <p:cViewPr varScale="1">
        <p:scale>
          <a:sx n="111" d="100"/>
          <a:sy n="111" d="100"/>
        </p:scale>
        <p:origin x="123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49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4" y="1"/>
            <a:ext cx="303864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765C3-4E4B-4460-8D7F-38731CA424D1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6"/>
            <a:ext cx="3038649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4" y="8829676"/>
            <a:ext cx="303864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D3DC5-963D-4B21-84A6-FDA211C9F0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146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33D000CB-F31D-4BF0-B71E-46D8EA490345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DC113984-E800-4A9D-98A4-5B24FC76BA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639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9E57-C03E-46F7-B76E-4D59E4866474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6E5A-461B-44E3-BCF7-1F5AA11BBD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673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9E57-C03E-46F7-B76E-4D59E4866474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6E5A-461B-44E3-BCF7-1F5AA11BBD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431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9E57-C03E-46F7-B76E-4D59E4866474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6E5A-461B-44E3-BCF7-1F5AA11BBD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036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9E57-C03E-46F7-B76E-4D59E4866474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6E5A-461B-44E3-BCF7-1F5AA11BBD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8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9E57-C03E-46F7-B76E-4D59E4866474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6E5A-461B-44E3-BCF7-1F5AA11BBD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662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9E57-C03E-46F7-B76E-4D59E4866474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6E5A-461B-44E3-BCF7-1F5AA11BBD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7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9E57-C03E-46F7-B76E-4D59E4866474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6E5A-461B-44E3-BCF7-1F5AA11BBD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891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9E57-C03E-46F7-B76E-4D59E4866474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6E5A-461B-44E3-BCF7-1F5AA11BBD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64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9E57-C03E-46F7-B76E-4D59E4866474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6E5A-461B-44E3-BCF7-1F5AA11BBD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8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9E57-C03E-46F7-B76E-4D59E4866474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6E5A-461B-44E3-BCF7-1F5AA11BBD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167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B9E57-C03E-46F7-B76E-4D59E4866474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6E5A-461B-44E3-BCF7-1F5AA11BBD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67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9E57-C03E-46F7-B76E-4D59E4866474}" type="datetimeFigureOut">
              <a:rPr lang="en-US" smtClean="0"/>
              <a:t>4/17/2019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26E5A-461B-44E3-BCF7-1F5AA11BBD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95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37286" y="1839322"/>
            <a:ext cx="76694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Is</a:t>
            </a:r>
            <a:r>
              <a:rPr lang="en-US" sz="3600" b="1" dirty="0">
                <a:solidFill>
                  <a:srgbClr val="608F3D"/>
                </a:solidFill>
              </a:rPr>
              <a:t> </a:t>
            </a:r>
            <a:r>
              <a:rPr lang="en-US" sz="3600" b="1" dirty="0" smtClean="0"/>
              <a:t>Trade </a:t>
            </a:r>
            <a:r>
              <a:rPr lang="en-US" sz="3600" b="1" dirty="0"/>
              <a:t>a </a:t>
            </a:r>
            <a:r>
              <a:rPr lang="en-US" sz="3600" b="1" dirty="0" smtClean="0"/>
              <a:t>Zero-Sum </a:t>
            </a:r>
            <a:r>
              <a:rPr lang="en-US" sz="3600" b="1" dirty="0"/>
              <a:t>G</a:t>
            </a:r>
            <a:r>
              <a:rPr lang="en-US" sz="3600" b="1" dirty="0" smtClean="0"/>
              <a:t>ame? </a:t>
            </a:r>
          </a:p>
          <a:p>
            <a:pPr algn="ctr"/>
            <a:r>
              <a:rPr lang="en-US" sz="3600" b="1" dirty="0" smtClean="0"/>
              <a:t>The Answer Lies in Candy</a:t>
            </a:r>
            <a:endParaRPr lang="en-US" sz="3600" b="1" dirty="0"/>
          </a:p>
        </p:txBody>
      </p:sp>
      <p:pic>
        <p:nvPicPr>
          <p:cNvPr id="4" name="Picture 3" descr="EconLowdownPPTbanner.BM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736"/>
            <a:ext cx="9144000" cy="103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77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5392" y="1751914"/>
            <a:ext cx="837788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608F3D"/>
                </a:solidFill>
              </a:rPr>
              <a:t> </a:t>
            </a:r>
            <a:r>
              <a:rPr lang="en-US" sz="2400" dirty="0" smtClean="0"/>
              <a:t>Rank the candy based on your preferences.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1. ________________________</a:t>
            </a:r>
          </a:p>
          <a:p>
            <a:pPr algn="ctr"/>
            <a:r>
              <a:rPr lang="en-US" sz="2400" dirty="0" smtClean="0"/>
              <a:t>2. ________________________</a:t>
            </a:r>
          </a:p>
          <a:p>
            <a:pPr algn="ctr"/>
            <a:r>
              <a:rPr lang="en-US" sz="2400" dirty="0" smtClean="0"/>
              <a:t>3. ________________________</a:t>
            </a:r>
          </a:p>
          <a:p>
            <a:pPr algn="ctr"/>
            <a:r>
              <a:rPr lang="en-US" sz="2400" dirty="0" smtClean="0"/>
              <a:t>4. ________________________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66332" y="528869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Preferences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26154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975014"/>
              </p:ext>
            </p:extLst>
          </p:nvPr>
        </p:nvGraphicFramePr>
        <p:xfrm>
          <a:off x="1643508" y="2610035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098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791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8302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of People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Satisfaction Points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Choice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r>
                        <a:rPr lang="en-US" baseline="0" dirty="0" smtClean="0"/>
                        <a:t> 4 =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Choice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r>
                        <a:rPr lang="en-US" dirty="0" smtClean="0"/>
                        <a:t> 3 =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Choice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r>
                        <a:rPr lang="en-US" dirty="0" smtClean="0"/>
                        <a:t> 2 =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Choice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r>
                        <a:rPr lang="en-US" baseline="0" dirty="0" smtClean="0"/>
                        <a:t> 1 =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43508" y="447059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Initial Satisfaction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90831" y="1260384"/>
            <a:ext cx="84849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/>
          </a:p>
          <a:p>
            <a:r>
              <a:rPr lang="en-US" sz="2400" b="1" dirty="0" smtClean="0"/>
              <a:t>Step </a:t>
            </a:r>
            <a:r>
              <a:rPr lang="en-US" sz="2400" b="1" dirty="0"/>
              <a:t>1.</a:t>
            </a:r>
            <a:r>
              <a:rPr lang="en-US" sz="2400" dirty="0"/>
              <a:t> I got a </a:t>
            </a:r>
            <a:r>
              <a:rPr lang="en-US" sz="2400" dirty="0" smtClean="0"/>
              <a:t>________.  </a:t>
            </a:r>
            <a:r>
              <a:rPr lang="en-US" sz="2400" dirty="0"/>
              <a:t>It is my </a:t>
            </a:r>
            <a:r>
              <a:rPr lang="en-US" sz="2400" dirty="0" smtClean="0"/>
              <a:t>____ </a:t>
            </a:r>
            <a:r>
              <a:rPr lang="en-US" sz="2400" dirty="0"/>
              <a:t>choice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85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099974"/>
              </p:ext>
            </p:extLst>
          </p:nvPr>
        </p:nvGraphicFramePr>
        <p:xfrm>
          <a:off x="1670222" y="336241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098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791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8302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of People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Satisfaction Points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Choice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r>
                        <a:rPr lang="en-US" baseline="0" dirty="0" smtClean="0"/>
                        <a:t> 4 =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Choice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r>
                        <a:rPr lang="en-US" dirty="0" smtClean="0"/>
                        <a:t> 3 =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Choice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r>
                        <a:rPr lang="en-US" dirty="0" smtClean="0"/>
                        <a:t> 2 =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Choice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r>
                        <a:rPr lang="en-US" baseline="0" dirty="0" smtClean="0"/>
                        <a:t> 1 =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33168" y="1490328"/>
            <a:ext cx="7970108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/>
              <a:t>Trade with your “borders” (elbow buddies).</a:t>
            </a:r>
          </a:p>
          <a:p>
            <a:pPr algn="ctr"/>
            <a:endParaRPr lang="en-US" sz="2400" b="1" dirty="0"/>
          </a:p>
          <a:p>
            <a:r>
              <a:rPr lang="en-US" sz="2400" b="1" dirty="0"/>
              <a:t>Step 2.</a:t>
            </a:r>
            <a:r>
              <a:rPr lang="en-US" sz="2400" dirty="0"/>
              <a:t> After trading, I got a ________.  It is my ____ choice.</a:t>
            </a:r>
          </a:p>
          <a:p>
            <a:pPr algn="ctr"/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70222" y="446564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Round 1: Border Trade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3128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33168" y="1490328"/>
            <a:ext cx="7970108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/>
              <a:t>Trade with anyone in the room.</a:t>
            </a:r>
          </a:p>
          <a:p>
            <a:pPr algn="ctr"/>
            <a:endParaRPr lang="en-US" sz="2400" b="1" dirty="0"/>
          </a:p>
          <a:p>
            <a:r>
              <a:rPr lang="en-US" sz="2400" b="1" dirty="0"/>
              <a:t>Step </a:t>
            </a:r>
            <a:r>
              <a:rPr lang="en-US" sz="2400" b="1" dirty="0" smtClean="0"/>
              <a:t>3.</a:t>
            </a:r>
            <a:r>
              <a:rPr lang="en-US" sz="2400" dirty="0" smtClean="0"/>
              <a:t> </a:t>
            </a:r>
            <a:r>
              <a:rPr lang="en-US" sz="2400" dirty="0"/>
              <a:t>After </a:t>
            </a:r>
            <a:r>
              <a:rPr lang="en-US" sz="2400" dirty="0" smtClean="0"/>
              <a:t>trading again, </a:t>
            </a:r>
            <a:r>
              <a:rPr lang="en-US" sz="2400" dirty="0"/>
              <a:t>I got a </a:t>
            </a:r>
            <a:r>
              <a:rPr lang="en-US" sz="2400" dirty="0" smtClean="0"/>
              <a:t>______.  </a:t>
            </a:r>
            <a:r>
              <a:rPr lang="en-US" sz="2400" dirty="0"/>
              <a:t>It is my </a:t>
            </a:r>
            <a:r>
              <a:rPr lang="en-US" sz="2400" dirty="0" smtClean="0"/>
              <a:t>___ </a:t>
            </a:r>
            <a:r>
              <a:rPr lang="en-US" sz="2400" dirty="0"/>
              <a:t>choice.</a:t>
            </a:r>
          </a:p>
          <a:p>
            <a:pPr algn="ctr"/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70222" y="450253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Round 2: Global Trade</a:t>
            </a:r>
            <a:endParaRPr lang="en-US" sz="36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194804"/>
              </p:ext>
            </p:extLst>
          </p:nvPr>
        </p:nvGraphicFramePr>
        <p:xfrm>
          <a:off x="1670222" y="3355035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098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791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8302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of People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Satisfaction Points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Choice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r>
                        <a:rPr lang="en-US" baseline="0" dirty="0" smtClean="0"/>
                        <a:t> 4 =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Choice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r>
                        <a:rPr lang="en-US" dirty="0" smtClean="0"/>
                        <a:t> 3 =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Choice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r>
                        <a:rPr lang="en-US" dirty="0" smtClean="0"/>
                        <a:t> 2 =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Choice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r>
                        <a:rPr lang="en-US" baseline="0" dirty="0" smtClean="0"/>
                        <a:t> 1 =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49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1472" y="3591148"/>
            <a:ext cx="81925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What happened to total satisfaction after each round?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Did the items change?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Did the number of items change?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Why did satisfaction increase?</a:t>
            </a:r>
          </a:p>
          <a:p>
            <a:endParaRPr lang="en-US" sz="2400" b="1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771933"/>
              </p:ext>
            </p:extLst>
          </p:nvPr>
        </p:nvGraphicFramePr>
        <p:xfrm>
          <a:off x="1540475" y="1657758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Satisfaction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Satisfaction Points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Initial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After Border Trade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After Global Trade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40475" y="463247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Total Satisfaction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217457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6162" y="1401340"/>
            <a:ext cx="7871254" cy="5934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200"/>
              </a:spcAft>
            </a:pPr>
            <a:r>
              <a:rPr lang="en-US" sz="2800" b="1" dirty="0" smtClean="0"/>
              <a:t>Did anyone choose not to trade? </a:t>
            </a:r>
          </a:p>
          <a:p>
            <a:pPr>
              <a:spcAft>
                <a:spcPts val="2200"/>
              </a:spcAft>
            </a:pPr>
            <a:r>
              <a:rPr lang="en-US" sz="2800" b="1" dirty="0" smtClean="0"/>
              <a:t>Would you trade for something that would make you worse off?</a:t>
            </a:r>
          </a:p>
          <a:p>
            <a:pPr>
              <a:spcAft>
                <a:spcPts val="2200"/>
              </a:spcAft>
            </a:pPr>
            <a:r>
              <a:rPr lang="en-US" sz="2800" b="1" dirty="0" smtClean="0"/>
              <a:t>Did both sides of the transaction benefit from trade?</a:t>
            </a:r>
          </a:p>
          <a:p>
            <a:pPr>
              <a:spcAft>
                <a:spcPts val="2200"/>
              </a:spcAft>
            </a:pPr>
            <a:r>
              <a:rPr lang="en-US" sz="2800" b="1" dirty="0" smtClean="0"/>
              <a:t>Is </a:t>
            </a:r>
            <a:r>
              <a:rPr lang="en-US" sz="2800" b="1" dirty="0"/>
              <a:t>trade a zero-sum game</a:t>
            </a:r>
            <a:r>
              <a:rPr lang="en-US" sz="2800" b="1" dirty="0" smtClean="0"/>
              <a:t>? </a:t>
            </a:r>
          </a:p>
          <a:p>
            <a:pPr>
              <a:spcAft>
                <a:spcPts val="2200"/>
              </a:spcAft>
            </a:pPr>
            <a:r>
              <a:rPr lang="en-US" sz="2800" b="1" dirty="0" smtClean="0"/>
              <a:t>Do you think that these same principles apply to people in different nations when they trade, not just people trading candy?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5718" y="461302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Debrief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42708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F2209B9-D317-4CA1-8238-1B5393EDC7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A7B747A-53EF-41C0-A0C7-5782A34B17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ECA935-6438-4217-A3DB-E488399E5D13}">
  <ds:schemaRefs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5199</TotalTime>
  <Words>284</Words>
  <Application>Microsoft Office PowerPoint</Application>
  <PresentationFormat>On-screen Show (4:3)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Wolla, Scott A</dc:creator>
  <cp:lastModifiedBy>Wolla, Scott A</cp:lastModifiedBy>
  <cp:revision>246</cp:revision>
  <cp:lastPrinted>2019-04-05T16:58:25Z</cp:lastPrinted>
  <dcterms:created xsi:type="dcterms:W3CDTF">2016-04-12T14:35:36Z</dcterms:created>
  <dcterms:modified xsi:type="dcterms:W3CDTF">2019-04-17T20:27:19Z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861a10d5-1e83-4460-acec-82edae7b6279</vt:lpwstr>
  </property>
</Properties>
</file>