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323" r:id="rId5"/>
    <p:sldId id="285" r:id="rId6"/>
    <p:sldId id="334" r:id="rId7"/>
    <p:sldId id="330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262" r:id="rId18"/>
  </p:sldIdLst>
  <p:sldSz cx="9144000" cy="5143500" type="screen16x9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9pPr>
  </p:defaultTextStyle>
  <p:extLst>
    <p:ext uri="{521415D9-36F7-43E2-AB2F-B90AF26B5E84}">
      <p14:sectionLst xmlns:p14="http://schemas.microsoft.com/office/powerpoint/2010/main">
        <p14:section name="Slide Layouts" id="{947F2704-BC63-F74C-A13A-1C1A68406046}">
          <p14:sldIdLst>
            <p14:sldId id="323"/>
            <p14:sldId id="285"/>
            <p14:sldId id="334"/>
            <p14:sldId id="330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4" pos="2880">
          <p15:clr>
            <a:srgbClr val="A4A3A4"/>
          </p15:clr>
        </p15:guide>
        <p15:guide id="5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C8FD9E-5576-4EA8-F3FB-AF7AC9699431}" name="Tucker, Cameron R" initials="TC" userId="S::cameron.tucker@stls.frb.org::ae330759-a2ed-4345-aedb-b5944cd96cda" providerId="AD"/>
  <p188:author id="{C0FD1CEA-CC3D-925D-C71F-4591EAB111A7}" name="Peate, Mary Clare" initials="PM" userId="S::maryclare.peate@stls.frb.org::cbbc010a-7142-40e9-9925-1c1a16f72b15" providerId="AD"/>
  <p188:author id="{1D153AFE-670B-D83F-0A46-98F0B56CC1BA}" name="Tucker, Cameron R" initials="CT" userId="S::Cameron.Tucker@stls.frb.org::ae330759-a2ed-4345-aedb-b5944cd96cd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4086D5"/>
    <a:srgbClr val="236BC6"/>
    <a:srgbClr val="A0BCE4"/>
    <a:srgbClr val="C07C00"/>
    <a:srgbClr val="02245A"/>
    <a:srgbClr val="021C5A"/>
    <a:srgbClr val="021C6E"/>
    <a:srgbClr val="C07C1A"/>
    <a:srgbClr val="021C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91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8475" cy="462120"/>
          </a:xfrm>
          <a:prstGeom prst="rect">
            <a:avLst/>
          </a:prstGeom>
        </p:spPr>
        <p:txBody>
          <a:bodyPr vert="horz" lIns="91269" tIns="45634" rIns="91269" bIns="45634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3"/>
            <a:ext cx="3038475" cy="462120"/>
          </a:xfrm>
          <a:prstGeom prst="rect">
            <a:avLst/>
          </a:prstGeom>
        </p:spPr>
        <p:txBody>
          <a:bodyPr vert="horz" lIns="91269" tIns="45634" rIns="91269" bIns="45634" rtlCol="0"/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CBBB9AC9-F41F-4916-B5CB-4BAC3B071E9E}" type="datetimeFigureOut">
              <a:rPr lang="en-US"/>
              <a:pPr>
                <a:defRPr/>
              </a:pPr>
              <a:t>6/30/2025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379"/>
            <a:ext cx="3038475" cy="462120"/>
          </a:xfrm>
          <a:prstGeom prst="rect">
            <a:avLst/>
          </a:prstGeom>
        </p:spPr>
        <p:txBody>
          <a:bodyPr vert="horz" lIns="91269" tIns="45634" rIns="91269" bIns="45634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772379"/>
            <a:ext cx="3038475" cy="462120"/>
          </a:xfrm>
          <a:prstGeom prst="rect">
            <a:avLst/>
          </a:prstGeom>
        </p:spPr>
        <p:txBody>
          <a:bodyPr vert="horz" lIns="91269" tIns="45634" rIns="91269" bIns="45634" rtlCol="0" anchor="b"/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974AC060-BAD6-47CC-AF30-254C9B2BD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398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909" userDrawn="1">
          <p15:clr>
            <a:srgbClr val="F26B43"/>
          </p15:clr>
        </p15:guide>
        <p15:guide id="2" pos="2208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2" y="3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2" tIns="46502" rIns="93002" bIns="46502" numCol="1" anchor="t" anchorCtr="0" compatLnSpc="1">
            <a:prstTxWarp prst="textNoShape">
              <a:avLst/>
            </a:prstTxWarp>
          </a:bodyPr>
          <a:lstStyle>
            <a:lvl1pPr defTabSz="930115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9" y="3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2" tIns="46502" rIns="93002" bIns="46502" numCol="1" anchor="t" anchorCtr="0" compatLnSpc="1">
            <a:prstTxWarp prst="textNoShape">
              <a:avLst/>
            </a:prstTxWarp>
          </a:bodyPr>
          <a:lstStyle>
            <a:lvl1pPr algn="r" defTabSz="930115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90A359AC-4EDB-4AA1-9AD2-B6BF0735A59F}" type="datetimeFigureOut">
              <a:rPr lang="en-US"/>
              <a:pPr>
                <a:defRPr/>
              </a:pPr>
              <a:t>6/30/2025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9" tIns="45634" rIns="91269" bIns="4563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6" y="4387769"/>
            <a:ext cx="5607050" cy="41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2" tIns="46502" rIns="93002" bIns="465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2" y="8772379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2" tIns="46502" rIns="93002" bIns="46502" numCol="1" anchor="b" anchorCtr="0" compatLnSpc="1">
            <a:prstTxWarp prst="textNoShape">
              <a:avLst/>
            </a:prstTxWarp>
          </a:bodyPr>
          <a:lstStyle>
            <a:lvl1pPr defTabSz="930115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9" y="8772379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2" tIns="46502" rIns="93002" bIns="46502" numCol="1" anchor="b" anchorCtr="0" compatLnSpc="1">
            <a:prstTxWarp prst="textNoShape">
              <a:avLst/>
            </a:prstTxWarp>
          </a:bodyPr>
          <a:lstStyle>
            <a:lvl1pPr algn="r" defTabSz="930115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FB4525BD-1B22-4CBE-A35B-96886ED63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603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ertical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572001"/>
            <a:ext cx="9144000" cy="571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747713" y="282179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 pitchFamily="-65" charset="0"/>
              <a:ea typeface="+mn-ea"/>
              <a:cs typeface="+mn-cs"/>
            </a:endParaRPr>
          </a:p>
        </p:txBody>
      </p:sp>
      <p:pic>
        <p:nvPicPr>
          <p:cNvPr id="4" name="Picture 3" descr="Background pattern&#10;&#10;AI-generated content may be incorrect.">
            <a:extLst>
              <a:ext uri="{FF2B5EF4-FFF2-40B4-BE49-F238E27FC236}">
                <a16:creationId xmlns:a16="http://schemas.microsoft.com/office/drawing/2014/main" id="{6D62C6F0-EFF1-732B-1581-8379BBAA99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8E5B62-7320-7915-C1B2-46E8F87319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9878" y="211710"/>
            <a:ext cx="1818643" cy="60960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236C63-16C0-6F8E-2D75-A3C914E76AE3}"/>
              </a:ext>
            </a:extLst>
          </p:cNvPr>
          <p:cNvCxnSpPr/>
          <p:nvPr userDrawn="1"/>
        </p:nvCxnSpPr>
        <p:spPr bwMode="auto">
          <a:xfrm>
            <a:off x="4699000" y="4781550"/>
            <a:ext cx="4097338" cy="0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sm"/>
          </a:ln>
          <a:effectLst/>
        </p:spPr>
      </p:cxn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6AE55D5-BF4A-82D0-0D80-EB576C1FF6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99000" y="-1"/>
            <a:ext cx="4097338" cy="4748981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image</a:t>
            </a: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ECC06022-1BCD-1931-2561-1987663CD578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346075" y="1571652"/>
            <a:ext cx="4038600" cy="2066897"/>
          </a:xfrm>
        </p:spPr>
        <p:txBody>
          <a:bodyPr/>
          <a:lstStyle>
            <a:lvl1pPr algn="l">
              <a:lnSpc>
                <a:spcPct val="8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Name Goes Here Lorem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638550"/>
            <a:ext cx="4114800" cy="685799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000" baseline="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 of Presentation Goes Here Lorem Ipsum Dolor Sit Amet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97C4B9FE-B526-3664-8BF4-E67331C9AC5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0248" y="1251966"/>
            <a:ext cx="758952" cy="201168"/>
          </a:xfrm>
          <a:solidFill>
            <a:schemeClr val="accent4"/>
          </a:solidFill>
        </p:spPr>
        <p:txBody>
          <a:bodyPr lIns="91440" tIns="0" rIns="0" bIns="0" anchor="ctr"/>
          <a:lstStyle>
            <a:lvl1pPr marL="0" indent="0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36576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XX/20XX</a:t>
            </a:r>
          </a:p>
        </p:txBody>
      </p:sp>
    </p:spTree>
    <p:extLst>
      <p:ext uri="{BB962C8B-B14F-4D97-AF65-F5344CB8AC3E}">
        <p14:creationId xmlns:p14="http://schemas.microsoft.com/office/powerpoint/2010/main" val="33277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-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B71BC4-27DD-0D47-8289-378CE57FEBDB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0" y="0"/>
            <a:ext cx="5943600" cy="47815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3C346-46C6-994F-D796-F474B650A4F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248400" y="514350"/>
            <a:ext cx="2590800" cy="4114800"/>
          </a:xfrm>
        </p:spPr>
        <p:txBody>
          <a:bodyPr anchor="ctr"/>
          <a:lstStyle>
            <a:lvl1pPr marL="0" indent="0">
              <a:buNone/>
              <a:defRPr sz="1600" b="1"/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9033FBB-B5D6-49D7-A4E5-2484A87950F8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5956853" y="-2485"/>
            <a:ext cx="0" cy="4784035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5653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-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464D70-1034-2743-38D2-E42A8B85B611}"/>
              </a:ext>
            </a:extLst>
          </p:cNvPr>
          <p:cNvSpPr/>
          <p:nvPr userDrawn="1"/>
        </p:nvSpPr>
        <p:spPr bwMode="auto">
          <a:xfrm>
            <a:off x="6781800" y="57150"/>
            <a:ext cx="2014538" cy="3048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Background pattern&#10;&#10;AI-generated content may be incorrect.">
            <a:extLst>
              <a:ext uri="{FF2B5EF4-FFF2-40B4-BE49-F238E27FC236}">
                <a16:creationId xmlns:a16="http://schemas.microsoft.com/office/drawing/2014/main" id="{48B36076-8F52-054A-BD44-113A2FBE6F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7037"/>
          <a:stretch/>
        </p:blipFill>
        <p:spPr>
          <a:xfrm>
            <a:off x="0" y="0"/>
            <a:ext cx="9144000" cy="478155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DB1AE9-ACB9-2C78-CDE7-3DED11876B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9700" y="828675"/>
            <a:ext cx="6438900" cy="31242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tx2"/>
                </a:solidFill>
              </a:defRPr>
            </a:lvl1pPr>
            <a:lvl2pPr marL="365760" indent="0">
              <a:buNone/>
              <a:defRPr sz="2400" b="1">
                <a:solidFill>
                  <a:schemeClr val="bg1"/>
                </a:solidFill>
              </a:defRPr>
            </a:lvl2pPr>
            <a:lvl3pPr marL="914400" indent="0">
              <a:buNone/>
              <a:defRPr sz="2400" b="1">
                <a:solidFill>
                  <a:schemeClr val="bg1"/>
                </a:solidFill>
              </a:defRPr>
            </a:lvl3pPr>
            <a:lvl4pPr marL="1371600" indent="0">
              <a:buNone/>
              <a:defRPr sz="24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547A5E-DBA9-EF24-0935-45D857580E34}"/>
              </a:ext>
            </a:extLst>
          </p:cNvPr>
          <p:cNvSpPr/>
          <p:nvPr userDrawn="1"/>
        </p:nvSpPr>
        <p:spPr bwMode="auto">
          <a:xfrm>
            <a:off x="0" y="0"/>
            <a:ext cx="1066800" cy="478155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 descr="Arrow Right with solid fill">
            <a:extLst>
              <a:ext uri="{FF2B5EF4-FFF2-40B4-BE49-F238E27FC236}">
                <a16:creationId xmlns:a16="http://schemas.microsoft.com/office/drawing/2014/main" id="{1008D261-24FD-3E8C-CADC-03E260A07D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7153"/>
          <a:stretch/>
        </p:blipFill>
        <p:spPr>
          <a:xfrm>
            <a:off x="228599" y="1933575"/>
            <a:ext cx="5746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40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Wav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-528638" y="-4048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3F1FBF-C64D-6251-6C7E-E6B12E915B5E}"/>
              </a:ext>
            </a:extLst>
          </p:cNvPr>
          <p:cNvSpPr/>
          <p:nvPr userDrawn="1"/>
        </p:nvSpPr>
        <p:spPr bwMode="auto">
          <a:xfrm>
            <a:off x="6553200" y="0"/>
            <a:ext cx="2362200" cy="35718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ackground pattern&#10;&#10;AI-generated content may be incorrect.">
            <a:extLst>
              <a:ext uri="{FF2B5EF4-FFF2-40B4-BE49-F238E27FC236}">
                <a16:creationId xmlns:a16="http://schemas.microsoft.com/office/drawing/2014/main" id="{C8B0E9E3-0F93-9594-B978-9DD3835B2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7037"/>
          <a:stretch/>
        </p:blipFill>
        <p:spPr>
          <a:xfrm>
            <a:off x="0" y="0"/>
            <a:ext cx="91440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95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ized Teams Backg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3F1FBF-C64D-6251-6C7E-E6B12E915B5E}"/>
              </a:ext>
            </a:extLst>
          </p:cNvPr>
          <p:cNvSpPr/>
          <p:nvPr userDrawn="1"/>
        </p:nvSpPr>
        <p:spPr bwMode="auto">
          <a:xfrm>
            <a:off x="6553200" y="0"/>
            <a:ext cx="2362200" cy="35718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53C9A-C2CF-D77B-5CF0-D9BC4E877126}"/>
              </a:ext>
            </a:extLst>
          </p:cNvPr>
          <p:cNvSpPr txBox="1"/>
          <p:nvPr userDrawn="1"/>
        </p:nvSpPr>
        <p:spPr>
          <a:xfrm>
            <a:off x="240344" y="4802868"/>
            <a:ext cx="86868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endParaRPr lang="en-US" sz="1600" err="1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Picture 2" descr="Background pattern&#10;&#10;AI-generated content may be incorrect.">
            <a:extLst>
              <a:ext uri="{FF2B5EF4-FFF2-40B4-BE49-F238E27FC236}">
                <a16:creationId xmlns:a16="http://schemas.microsoft.com/office/drawing/2014/main" id="{C8B0E9E3-0F93-9594-B978-9DD3835B2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" b="40"/>
          <a:stretch/>
        </p:blipFill>
        <p:spPr>
          <a:xfrm>
            <a:off x="0" y="0"/>
            <a:ext cx="9144000" cy="5141422"/>
          </a:xfrm>
          <a:prstGeom prst="rect">
            <a:avLst/>
          </a:prstGeom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2002F7-4067-6039-0676-FA2396AAD64B}"/>
              </a:ext>
            </a:extLst>
          </p:cNvPr>
          <p:cNvSpPr/>
          <p:nvPr userDrawn="1"/>
        </p:nvSpPr>
        <p:spPr bwMode="auto">
          <a:xfrm>
            <a:off x="511527" y="0"/>
            <a:ext cx="1922318" cy="22669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909EFC-88BE-9FE7-A5A4-BD51B8E390C4}"/>
              </a:ext>
            </a:extLst>
          </p:cNvPr>
          <p:cNvSpPr/>
          <p:nvPr userDrawn="1"/>
        </p:nvSpPr>
        <p:spPr bwMode="auto">
          <a:xfrm>
            <a:off x="511527" y="1728278"/>
            <a:ext cx="1922318" cy="64812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3">
            <a:extLst>
              <a:ext uri="{FF2B5EF4-FFF2-40B4-BE49-F238E27FC236}">
                <a16:creationId xmlns:a16="http://schemas.microsoft.com/office/drawing/2014/main" id="{BA30E459-0717-B1B5-89C6-1ACA2DFB16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44876" y="1728278"/>
            <a:ext cx="1893524" cy="634701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868C1B0-E910-1F47-704C-6D9C86D8CC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475" y="238309"/>
            <a:ext cx="1765723" cy="648126"/>
          </a:xfrm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Aft>
                <a:spcPts val="0"/>
              </a:spcAft>
              <a:buNone/>
              <a:defRPr sz="2400" b="1"/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8C6A700-1C8D-0E4A-A605-005E9D0AF2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6476" y="916073"/>
            <a:ext cx="1765723" cy="743859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Aft>
                <a:spcPts val="600"/>
              </a:spcAft>
              <a:buNone/>
              <a:defRPr sz="1200">
                <a:solidFill>
                  <a:schemeClr val="accent4"/>
                </a:solidFill>
              </a:defRPr>
            </a:lvl1pPr>
            <a:lvl2pPr marL="36576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Title Goes Here Lorem Ipsum Dolor,</a:t>
            </a:r>
            <a:br>
              <a:rPr lang="en-US"/>
            </a:br>
            <a:r>
              <a:rPr lang="en-US"/>
              <a:t>Bank Name Goes Here Lorem Ipsum Do</a:t>
            </a:r>
          </a:p>
        </p:txBody>
      </p:sp>
    </p:spTree>
    <p:extLst>
      <p:ext uri="{BB962C8B-B14F-4D97-AF65-F5344CB8AC3E}">
        <p14:creationId xmlns:p14="http://schemas.microsoft.com/office/powerpoint/2010/main" val="4256413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s Backg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3F1FBF-C64D-6251-6C7E-E6B12E915B5E}"/>
              </a:ext>
            </a:extLst>
          </p:cNvPr>
          <p:cNvSpPr/>
          <p:nvPr userDrawn="1"/>
        </p:nvSpPr>
        <p:spPr bwMode="auto">
          <a:xfrm>
            <a:off x="6553200" y="0"/>
            <a:ext cx="2362200" cy="35718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53C9A-C2CF-D77B-5CF0-D9BC4E877126}"/>
              </a:ext>
            </a:extLst>
          </p:cNvPr>
          <p:cNvSpPr txBox="1"/>
          <p:nvPr userDrawn="1"/>
        </p:nvSpPr>
        <p:spPr>
          <a:xfrm>
            <a:off x="240344" y="4802868"/>
            <a:ext cx="86868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endParaRPr lang="en-US" sz="1600" err="1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Picture 2" descr="Background pattern&#10;&#10;AI-generated content may be incorrect.">
            <a:extLst>
              <a:ext uri="{FF2B5EF4-FFF2-40B4-BE49-F238E27FC236}">
                <a16:creationId xmlns:a16="http://schemas.microsoft.com/office/drawing/2014/main" id="{C8B0E9E3-0F93-9594-B978-9DD3835B2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" b="40"/>
          <a:stretch/>
        </p:blipFill>
        <p:spPr>
          <a:xfrm>
            <a:off x="0" y="0"/>
            <a:ext cx="9144000" cy="5141422"/>
          </a:xfrm>
          <a:prstGeom prst="rect">
            <a:avLst/>
          </a:prstGeom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-528638" y="-4048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 pitchFamily="-65" charset="0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ACA02D9-AF14-6D9C-910F-0276E251A8A5}"/>
              </a:ext>
            </a:extLst>
          </p:cNvPr>
          <p:cNvGrpSpPr/>
          <p:nvPr userDrawn="1"/>
        </p:nvGrpSpPr>
        <p:grpSpPr>
          <a:xfrm>
            <a:off x="511527" y="-1"/>
            <a:ext cx="1926873" cy="1117700"/>
            <a:chOff x="511527" y="1370679"/>
            <a:chExt cx="1850673" cy="10735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4113A8C-0625-7FC7-EBE1-5C26E9B3BBCA}"/>
                </a:ext>
              </a:extLst>
            </p:cNvPr>
            <p:cNvSpPr/>
            <p:nvPr userDrawn="1"/>
          </p:nvSpPr>
          <p:spPr bwMode="auto">
            <a:xfrm>
              <a:off x="511527" y="1370679"/>
              <a:ext cx="1846298" cy="10735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4DF86F-8CF2-6907-41E9-E09A7675E6CA}"/>
                </a:ext>
              </a:extLst>
            </p:cNvPr>
            <p:cNvSpPr/>
            <p:nvPr userDrawn="1"/>
          </p:nvSpPr>
          <p:spPr bwMode="auto">
            <a:xfrm>
              <a:off x="511527" y="2312019"/>
              <a:ext cx="1846298" cy="13216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13">
              <a:extLst>
                <a:ext uri="{FF2B5EF4-FFF2-40B4-BE49-F238E27FC236}">
                  <a16:creationId xmlns:a16="http://schemas.microsoft.com/office/drawing/2014/main" id="{F5C83E02-377C-36E8-52EA-9D5BBE55D0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43557" y="1547835"/>
              <a:ext cx="1818643" cy="6096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945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-528638" y="-4048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 pitchFamily="-65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44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Background pattern&#10;&#10;AI-generated content may be incorrect.">
            <a:extLst>
              <a:ext uri="{FF2B5EF4-FFF2-40B4-BE49-F238E27FC236}">
                <a16:creationId xmlns:a16="http://schemas.microsoft.com/office/drawing/2014/main" id="{E03D8724-A0AF-FCBE-8FF6-62A40C638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7037"/>
          <a:stretch/>
        </p:blipFill>
        <p:spPr>
          <a:xfrm>
            <a:off x="0" y="0"/>
            <a:ext cx="9144000" cy="47815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AAF937E-9FCF-223A-7AEE-594774F615A2}"/>
              </a:ext>
            </a:extLst>
          </p:cNvPr>
          <p:cNvSpPr/>
          <p:nvPr userDrawn="1"/>
        </p:nvSpPr>
        <p:spPr bwMode="auto">
          <a:xfrm>
            <a:off x="6324600" y="0"/>
            <a:ext cx="2471738" cy="35718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B4B15B-D00E-D633-F159-3E5796A070DD}"/>
              </a:ext>
            </a:extLst>
          </p:cNvPr>
          <p:cNvSpPr/>
          <p:nvPr userDrawn="1"/>
        </p:nvSpPr>
        <p:spPr bwMode="auto">
          <a:xfrm>
            <a:off x="0" y="1047750"/>
            <a:ext cx="9144000" cy="28194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75C500-4FF5-5059-C70C-B6E5EE367938}"/>
              </a:ext>
            </a:extLst>
          </p:cNvPr>
          <p:cNvSpPr txBox="1"/>
          <p:nvPr userDrawn="1"/>
        </p:nvSpPr>
        <p:spPr>
          <a:xfrm>
            <a:off x="482662" y="1887582"/>
            <a:ext cx="4953000" cy="1139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0000"/>
              </a:lnSpc>
              <a:spcAft>
                <a:spcPts val="1200"/>
              </a:spcAft>
            </a:pPr>
            <a:r>
              <a:rPr lang="en-US" sz="28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Check out </a:t>
            </a:r>
            <a:r>
              <a:rPr lang="en-US" sz="2800" b="1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FRE.org</a:t>
            </a:r>
            <a:r>
              <a:rPr lang="en-US" sz="28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for free, classroom-ready  resources and professional development!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040CEB8-48D6-E73F-790E-B3D793A4EE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22344" y="1258726"/>
            <a:ext cx="2381250" cy="239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8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orizontal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780192D-ABD9-431B-41D6-2FF6DEDB3667}"/>
              </a:ext>
            </a:extLst>
          </p:cNvPr>
          <p:cNvSpPr/>
          <p:nvPr userDrawn="1"/>
        </p:nvSpPr>
        <p:spPr bwMode="auto">
          <a:xfrm>
            <a:off x="152400" y="4781550"/>
            <a:ext cx="8763000" cy="36195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Background pattern&#10;&#10;AI-generated content may be incorrect.">
            <a:extLst>
              <a:ext uri="{FF2B5EF4-FFF2-40B4-BE49-F238E27FC236}">
                <a16:creationId xmlns:a16="http://schemas.microsoft.com/office/drawing/2014/main" id="{21F0161D-3AB6-DE1C-E323-67511842B2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EEB5A3D8-3358-75FC-D9C2-7C9F6394DC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6075" y="1"/>
            <a:ext cx="8450263" cy="3249212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image</a:t>
            </a: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747713" y="282179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 pitchFamily="-65" charset="0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41B54A-20B5-4156-5E9A-FAE8AE71A0A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46074" y="3267048"/>
            <a:ext cx="8450264" cy="0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sm"/>
          </a:ln>
          <a:effectLst/>
        </p:spPr>
      </p:cxnSp>
      <p:sp>
        <p:nvSpPr>
          <p:cNvPr id="22" name="Rectangle 3">
            <a:extLst>
              <a:ext uri="{FF2B5EF4-FFF2-40B4-BE49-F238E27FC236}">
                <a16:creationId xmlns:a16="http://schemas.microsoft.com/office/drawing/2014/main" id="{54179C72-0A64-790D-9936-51359BF69524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346074" y="3499692"/>
            <a:ext cx="8450263" cy="708294"/>
          </a:xfrm>
        </p:spPr>
        <p:txBody>
          <a:bodyPr/>
          <a:lstStyle>
            <a:lvl1pPr algn="l">
              <a:lnSpc>
                <a:spcPct val="8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Name Here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CD9314CF-22F9-727D-6CB7-1037CC55AE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4252250"/>
            <a:ext cx="7620000" cy="685799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000" baseline="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 of Presentation Goes Here Lorem Ipsum Dolor Sit Amet</a:t>
            </a:r>
          </a:p>
        </p:txBody>
      </p:sp>
      <p:sp>
        <p:nvSpPr>
          <p:cNvPr id="24" name="Content Placeholder 20">
            <a:extLst>
              <a:ext uri="{FF2B5EF4-FFF2-40B4-BE49-F238E27FC236}">
                <a16:creationId xmlns:a16="http://schemas.microsoft.com/office/drawing/2014/main" id="{A2DFD650-0886-9D04-AC8E-AAA13BE3CD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4726432"/>
            <a:ext cx="758952" cy="201168"/>
          </a:xfrm>
          <a:solidFill>
            <a:schemeClr val="accent4"/>
          </a:solidFill>
        </p:spPr>
        <p:txBody>
          <a:bodyPr lIns="91440" tIns="0" rIns="0" bIns="0" anchor="ctr"/>
          <a:lstStyle>
            <a:lvl1pPr marL="0" indent="0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36576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XX/20XX</a:t>
            </a:r>
          </a:p>
        </p:txBody>
      </p:sp>
      <p:pic>
        <p:nvPicPr>
          <p:cNvPr id="25" name="Picture 13">
            <a:extLst>
              <a:ext uri="{FF2B5EF4-FFF2-40B4-BE49-F238E27FC236}">
                <a16:creationId xmlns:a16="http://schemas.microsoft.com/office/drawing/2014/main" id="{5FD50168-8AEB-D256-20E2-EF639A1B9A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7200" y="52387"/>
            <a:ext cx="1818643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14C5D2A-800E-515B-EC05-B3293AEE63AF}"/>
              </a:ext>
            </a:extLst>
          </p:cNvPr>
          <p:cNvSpPr/>
          <p:nvPr userDrawn="1"/>
        </p:nvSpPr>
        <p:spPr bwMode="auto">
          <a:xfrm>
            <a:off x="6705600" y="0"/>
            <a:ext cx="2286000" cy="282179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4572000"/>
            <a:ext cx="9144000" cy="58304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747713" y="282179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 pitchFamily="-65" charset="0"/>
              <a:ea typeface="+mn-ea"/>
              <a:cs typeface="+mn-cs"/>
            </a:endParaRPr>
          </a:p>
        </p:txBody>
      </p:sp>
      <p:pic>
        <p:nvPicPr>
          <p:cNvPr id="4" name="Picture 3" descr="Background pattern&#10;&#10;AI-generated content may be incorrect.">
            <a:extLst>
              <a:ext uri="{FF2B5EF4-FFF2-40B4-BE49-F238E27FC236}">
                <a16:creationId xmlns:a16="http://schemas.microsoft.com/office/drawing/2014/main" id="{CC63C1E0-A075-7BE1-FB4F-5AC6AB1791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FF2AB5-F1A2-CDAA-4296-B243EF9E9321}"/>
              </a:ext>
            </a:extLst>
          </p:cNvPr>
          <p:cNvSpPr/>
          <p:nvPr userDrawn="1"/>
        </p:nvSpPr>
        <p:spPr bwMode="auto">
          <a:xfrm>
            <a:off x="838199" y="838200"/>
            <a:ext cx="7459579" cy="35015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6E7C8A-EEF1-E1AC-E5E5-4B8A253E9F64}"/>
              </a:ext>
            </a:extLst>
          </p:cNvPr>
          <p:cNvSpPr/>
          <p:nvPr userDrawn="1"/>
        </p:nvSpPr>
        <p:spPr bwMode="auto">
          <a:xfrm rot="5400000">
            <a:off x="4523125" y="565075"/>
            <a:ext cx="97750" cy="745155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58C687C6-1A65-C6C6-2C6B-702036339BCB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57982" y="1769743"/>
            <a:ext cx="6181017" cy="1354040"/>
          </a:xfrm>
        </p:spPr>
        <p:txBody>
          <a:bodyPr/>
          <a:lstStyle>
            <a:lvl1pPr algn="l">
              <a:lnSpc>
                <a:spcPct val="8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Name Goes Here Lorem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7591B6C8-D8FF-9307-6BA6-34CEC9C440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6182" y="3257551"/>
            <a:ext cx="5447018" cy="685799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000" baseline="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Subtitle of Presentation Goes Here Lorem Ipsum Dolor Sit Amet</a:t>
            </a:r>
          </a:p>
        </p:txBody>
      </p:sp>
      <p:sp>
        <p:nvSpPr>
          <p:cNvPr id="19" name="Content Placeholder 20">
            <a:extLst>
              <a:ext uri="{FF2B5EF4-FFF2-40B4-BE49-F238E27FC236}">
                <a16:creationId xmlns:a16="http://schemas.microsoft.com/office/drawing/2014/main" id="{5E3289B7-F33B-CE13-80DE-B658C01D99F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8199" y="637032"/>
            <a:ext cx="758952" cy="201168"/>
          </a:xfrm>
          <a:solidFill>
            <a:schemeClr val="accent4"/>
          </a:solidFill>
        </p:spPr>
        <p:txBody>
          <a:bodyPr lIns="91440" tIns="0" rIns="0" bIns="0" anchor="ctr"/>
          <a:lstStyle>
            <a:lvl1pPr marL="0" indent="0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36576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XX/20XX</a:t>
            </a:r>
          </a:p>
        </p:txBody>
      </p:sp>
      <p:pic>
        <p:nvPicPr>
          <p:cNvPr id="21" name="Picture 13">
            <a:extLst>
              <a:ext uri="{FF2B5EF4-FFF2-40B4-BE49-F238E27FC236}">
                <a16:creationId xmlns:a16="http://schemas.microsoft.com/office/drawing/2014/main" id="{3C9EFEA1-B894-A11E-1373-B63794B462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6678" y="990278"/>
            <a:ext cx="1818643" cy="609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3666D2-8D96-BA66-AD17-EE0B605E5258}"/>
              </a:ext>
            </a:extLst>
          </p:cNvPr>
          <p:cNvSpPr/>
          <p:nvPr userDrawn="1"/>
        </p:nvSpPr>
        <p:spPr bwMode="auto">
          <a:xfrm>
            <a:off x="6705600" y="133350"/>
            <a:ext cx="2209800" cy="22383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-528638" y="-4048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20"/>
          <p:cNvSpPr>
            <a:spLocks noChangeArrowheads="1"/>
          </p:cNvSpPr>
          <p:nvPr userDrawn="1"/>
        </p:nvSpPr>
        <p:spPr bwMode="auto">
          <a:xfrm>
            <a:off x="9056688" y="2022872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 pitchFamily="-65" charset="0"/>
              <a:ea typeface="+mn-ea"/>
              <a:cs typeface="+mn-cs"/>
            </a:endParaRPr>
          </a:p>
        </p:txBody>
      </p:sp>
      <p:pic>
        <p:nvPicPr>
          <p:cNvPr id="2" name="Picture 1" descr="Background pattern&#10;&#10;AI-generated content may be incorrect.">
            <a:extLst>
              <a:ext uri="{FF2B5EF4-FFF2-40B4-BE49-F238E27FC236}">
                <a16:creationId xmlns:a16="http://schemas.microsoft.com/office/drawing/2014/main" id="{F669360A-3F0C-D48D-FDF5-6855C425E8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07" b="5555"/>
          <a:stretch/>
        </p:blipFill>
        <p:spPr>
          <a:xfrm>
            <a:off x="0" y="-1"/>
            <a:ext cx="9144000" cy="4821417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886CC1B-643C-9F43-B67D-115A83AD2A8A}"/>
              </a:ext>
            </a:extLst>
          </p:cNvPr>
          <p:cNvSpPr/>
          <p:nvPr userDrawn="1"/>
        </p:nvSpPr>
        <p:spPr bwMode="auto">
          <a:xfrm>
            <a:off x="1889049" y="1352550"/>
            <a:ext cx="5888370" cy="2438400"/>
          </a:xfrm>
          <a:prstGeom prst="roundRect">
            <a:avLst/>
          </a:prstGeom>
          <a:solidFill>
            <a:schemeClr val="tx2"/>
          </a:solidFill>
          <a:ln w="857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3342EB5-647E-DBDA-EECC-E62D59DDB4BB}"/>
              </a:ext>
            </a:extLst>
          </p:cNvPr>
          <p:cNvSpPr/>
          <p:nvPr userDrawn="1"/>
        </p:nvSpPr>
        <p:spPr bwMode="auto">
          <a:xfrm>
            <a:off x="1780215" y="1204913"/>
            <a:ext cx="5888370" cy="2438400"/>
          </a:xfrm>
          <a:prstGeom prst="roundRect">
            <a:avLst/>
          </a:prstGeom>
          <a:solidFill>
            <a:schemeClr val="bg2"/>
          </a:solidFill>
          <a:ln w="857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2719E6-61DE-BFBD-4BF9-DAE333E7EF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80213" y="1479053"/>
            <a:ext cx="5888369" cy="457200"/>
          </a:xfrm>
        </p:spPr>
        <p:txBody>
          <a:bodyPr/>
          <a:lstStyle>
            <a:lvl1pPr marL="0" indent="0" algn="ctr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  <a:lvl2pPr marL="365760" indent="0">
              <a:buNone/>
              <a:defRPr/>
            </a:lvl2pPr>
          </a:lstStyle>
          <a:p>
            <a:pPr lvl="0"/>
            <a:r>
              <a:rPr lang="en-US"/>
              <a:t>SECTION NUMBER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780212" y="1843342"/>
            <a:ext cx="5888369" cy="1344792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3600" b="1" spc="-1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of Section Goes Here Lorem Ipsum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-528638" y="-4048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1365" y="369154"/>
            <a:ext cx="8554973" cy="990600"/>
          </a:xfrm>
        </p:spPr>
        <p:txBody>
          <a:bodyPr/>
          <a:lstStyle>
            <a:lvl1pPr>
              <a:defRPr sz="2800" b="1" spc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5DF70F6-E422-24C9-5D82-C883A41DF9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54548" y="1158558"/>
            <a:ext cx="5741790" cy="347059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5D2CA44-6038-DC26-ED9C-FAF8B9FF9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" y="1158558"/>
            <a:ext cx="2651165" cy="3470592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-528638" y="-4048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20"/>
          <p:cNvSpPr>
            <a:spLocks noChangeArrowheads="1"/>
          </p:cNvSpPr>
          <p:nvPr userDrawn="1"/>
        </p:nvSpPr>
        <p:spPr bwMode="auto">
          <a:xfrm>
            <a:off x="9056688" y="2022872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766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EF507-A857-C367-F020-0CE20A99E8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074" y="366464"/>
            <a:ext cx="8468551" cy="857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Presenters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0064CF5-6FDC-7798-EB01-7806E586A13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 bwMode="auto">
          <a:xfrm>
            <a:off x="882418" y="1123950"/>
            <a:ext cx="1143000" cy="1143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259C629-65D6-C3D7-18D6-683DACB0C9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6668" y="2341245"/>
            <a:ext cx="1714500" cy="1905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6EEDB123-1FE3-A022-D5DC-352D27076DD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6668" y="2536356"/>
            <a:ext cx="1714500" cy="190500"/>
          </a:xfrm>
        </p:spPr>
        <p:txBody>
          <a:bodyPr anchor="ctr"/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94A9993A-194A-CB62-BE57-2D486C0076EF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 bwMode="auto">
          <a:xfrm>
            <a:off x="7120658" y="1123950"/>
            <a:ext cx="1143000" cy="1143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6" name="Text Placeholder 19">
            <a:extLst>
              <a:ext uri="{FF2B5EF4-FFF2-40B4-BE49-F238E27FC236}">
                <a16:creationId xmlns:a16="http://schemas.microsoft.com/office/drawing/2014/main" id="{F01EA638-ACC6-2FC4-EECF-78EC40161AB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34908" y="2341245"/>
            <a:ext cx="1714500" cy="1905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67" name="Text Placeholder 19">
            <a:extLst>
              <a:ext uri="{FF2B5EF4-FFF2-40B4-BE49-F238E27FC236}">
                <a16:creationId xmlns:a16="http://schemas.microsoft.com/office/drawing/2014/main" id="{C08F75EA-EEE6-FD45-2895-1A09EA03B50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908" y="2536356"/>
            <a:ext cx="1714500" cy="190500"/>
          </a:xfrm>
        </p:spPr>
        <p:txBody>
          <a:bodyPr anchor="ctr"/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id="{698FE9EB-AD2D-AE82-D3EE-6CBF1BB58822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 bwMode="auto">
          <a:xfrm>
            <a:off x="2961831" y="1123950"/>
            <a:ext cx="1143000" cy="1143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9" name="Text Placeholder 19">
            <a:extLst>
              <a:ext uri="{FF2B5EF4-FFF2-40B4-BE49-F238E27FC236}">
                <a16:creationId xmlns:a16="http://schemas.microsoft.com/office/drawing/2014/main" id="{A37EA42F-E1B7-7FBE-6216-8690ACF5D91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78003" y="2341245"/>
            <a:ext cx="1714500" cy="1905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70" name="Text Placeholder 19">
            <a:extLst>
              <a:ext uri="{FF2B5EF4-FFF2-40B4-BE49-F238E27FC236}">
                <a16:creationId xmlns:a16="http://schemas.microsoft.com/office/drawing/2014/main" id="{87416122-E04B-1FA2-ABEA-C762D67070A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678003" y="2536356"/>
            <a:ext cx="1714500" cy="190500"/>
          </a:xfrm>
        </p:spPr>
        <p:txBody>
          <a:bodyPr anchor="ctr"/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71" name="Picture Placeholder 70">
            <a:extLst>
              <a:ext uri="{FF2B5EF4-FFF2-40B4-BE49-F238E27FC236}">
                <a16:creationId xmlns:a16="http://schemas.microsoft.com/office/drawing/2014/main" id="{0E5F4919-468F-98CA-AAB7-9CE2C790DC57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 bwMode="auto">
          <a:xfrm>
            <a:off x="5041244" y="1123950"/>
            <a:ext cx="1143000" cy="1143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2" name="Text Placeholder 19">
            <a:extLst>
              <a:ext uri="{FF2B5EF4-FFF2-40B4-BE49-F238E27FC236}">
                <a16:creationId xmlns:a16="http://schemas.microsoft.com/office/drawing/2014/main" id="{AD3112C0-A309-C510-AA44-9BADFF260F9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51499" y="2341756"/>
            <a:ext cx="1714500" cy="1905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73" name="Text Placeholder 19">
            <a:extLst>
              <a:ext uri="{FF2B5EF4-FFF2-40B4-BE49-F238E27FC236}">
                <a16:creationId xmlns:a16="http://schemas.microsoft.com/office/drawing/2014/main" id="{D563EE1D-C4B6-152A-AE82-AF534718013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51499" y="2536867"/>
            <a:ext cx="1714500" cy="190500"/>
          </a:xfrm>
        </p:spPr>
        <p:txBody>
          <a:bodyPr anchor="ctr"/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83" name="Picture Placeholder 82">
            <a:extLst>
              <a:ext uri="{FF2B5EF4-FFF2-40B4-BE49-F238E27FC236}">
                <a16:creationId xmlns:a16="http://schemas.microsoft.com/office/drawing/2014/main" id="{11CFF06D-D48B-0FB3-EB1E-903173488758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 bwMode="auto">
          <a:xfrm>
            <a:off x="1921087" y="2821692"/>
            <a:ext cx="1143000" cy="1143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4" name="Text Placeholder 19">
            <a:extLst>
              <a:ext uri="{FF2B5EF4-FFF2-40B4-BE49-F238E27FC236}">
                <a16:creationId xmlns:a16="http://schemas.microsoft.com/office/drawing/2014/main" id="{51425358-852D-D75E-3948-A1AD63DBC4A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35337" y="4038987"/>
            <a:ext cx="1714500" cy="1905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5" name="Text Placeholder 19">
            <a:extLst>
              <a:ext uri="{FF2B5EF4-FFF2-40B4-BE49-F238E27FC236}">
                <a16:creationId xmlns:a16="http://schemas.microsoft.com/office/drawing/2014/main" id="{B7E57BE3-E3F1-08D4-F601-0853D2C0FCF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35337" y="4253617"/>
            <a:ext cx="1714500" cy="190500"/>
          </a:xfrm>
        </p:spPr>
        <p:txBody>
          <a:bodyPr anchor="ctr"/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id="{EB4F2AF4-6A8F-53E3-26E7-51BD25531A45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 bwMode="auto">
          <a:xfrm>
            <a:off x="4000500" y="2821692"/>
            <a:ext cx="1143000" cy="1143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7" name="Text Placeholder 19">
            <a:extLst>
              <a:ext uri="{FF2B5EF4-FFF2-40B4-BE49-F238E27FC236}">
                <a16:creationId xmlns:a16="http://schemas.microsoft.com/office/drawing/2014/main" id="{6DA11B9D-5468-210B-A35E-6A6C6D29C7D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716672" y="4038987"/>
            <a:ext cx="1714500" cy="1905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8" name="Text Placeholder 19">
            <a:extLst>
              <a:ext uri="{FF2B5EF4-FFF2-40B4-BE49-F238E27FC236}">
                <a16:creationId xmlns:a16="http://schemas.microsoft.com/office/drawing/2014/main" id="{4E071D86-A813-2F89-DDC8-469CD8A09C3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16672" y="4253617"/>
            <a:ext cx="1714500" cy="190500"/>
          </a:xfrm>
        </p:spPr>
        <p:txBody>
          <a:bodyPr anchor="ctr"/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89" name="Picture Placeholder 88">
            <a:extLst>
              <a:ext uri="{FF2B5EF4-FFF2-40B4-BE49-F238E27FC236}">
                <a16:creationId xmlns:a16="http://schemas.microsoft.com/office/drawing/2014/main" id="{DD4E3896-F5CB-0DDC-147F-8413B37AEBDE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 bwMode="auto">
          <a:xfrm>
            <a:off x="6079913" y="2821692"/>
            <a:ext cx="1143000" cy="1143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0" name="Text Placeholder 19">
            <a:extLst>
              <a:ext uri="{FF2B5EF4-FFF2-40B4-BE49-F238E27FC236}">
                <a16:creationId xmlns:a16="http://schemas.microsoft.com/office/drawing/2014/main" id="{D436C02D-3840-D024-CA59-EF132A8BCF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790168" y="4039498"/>
            <a:ext cx="1714500" cy="1905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91" name="Text Placeholder 19">
            <a:extLst>
              <a:ext uri="{FF2B5EF4-FFF2-40B4-BE49-F238E27FC236}">
                <a16:creationId xmlns:a16="http://schemas.microsoft.com/office/drawing/2014/main" id="{F820EDE1-5CFF-1F91-A8DD-9234B299B14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790168" y="4254128"/>
            <a:ext cx="1714500" cy="190500"/>
          </a:xfrm>
        </p:spPr>
        <p:txBody>
          <a:bodyPr anchor="ctr"/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327812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heck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6C2660E3-84B0-7295-EFE1-BD639A77D0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7661" y="320675"/>
            <a:ext cx="2111811" cy="22304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insert image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277DE43E-8FF4-CFB9-5BEF-DDB384FB3C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83484" y="320675"/>
            <a:ext cx="2111811" cy="22304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insert image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ECF1D8DF-ACA9-C2CB-F039-E2DA668600F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58849" y="2552887"/>
            <a:ext cx="2111811" cy="22304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insert image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23440809-2B16-74D2-8B69-49AFC42886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8119" y="2552887"/>
            <a:ext cx="2111811" cy="22304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insert image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69FF6F7-0F81-1A12-41BC-3BEA55EAA4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21378" y="590550"/>
            <a:ext cx="1600200" cy="381000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827EA400-C9AD-4C61-DE18-FC198B53F0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1378" y="976630"/>
            <a:ext cx="1600200" cy="1366520"/>
          </a:xfrm>
        </p:spPr>
        <p:txBody>
          <a:bodyPr/>
          <a:lstStyle>
            <a:lvl1pPr marL="0" indent="0" algn="ctr"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7B0DC689-0264-A427-F70B-C57A1C5E46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053" y="2795270"/>
            <a:ext cx="1600200" cy="381000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62CA0C95-D45B-E2C0-B0D1-A41289D1CF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7053" y="3181350"/>
            <a:ext cx="1600200" cy="1366520"/>
          </a:xfrm>
        </p:spPr>
        <p:txBody>
          <a:bodyPr/>
          <a:lstStyle>
            <a:lvl1pPr marL="0" indent="0" algn="ctr"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361394B1-E65F-9083-51B6-05A829D76B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40451" y="590550"/>
            <a:ext cx="1600200" cy="381000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9365670A-9CC0-253A-13EE-56961738BB9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40451" y="976630"/>
            <a:ext cx="1600200" cy="1366520"/>
          </a:xfrm>
        </p:spPr>
        <p:txBody>
          <a:bodyPr/>
          <a:lstStyle>
            <a:lvl1pPr marL="0" indent="0" algn="ctr"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DE6E2C7E-2A1F-EFD0-7A56-6CDB492652A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46126" y="2795270"/>
            <a:ext cx="1600200" cy="381000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6A1B7159-5F66-5564-1DC7-70C7ECC3E3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46126" y="3181350"/>
            <a:ext cx="1600200" cy="1366520"/>
          </a:xfrm>
        </p:spPr>
        <p:txBody>
          <a:bodyPr/>
          <a:lstStyle>
            <a:lvl1pPr marL="0" indent="0" algn="ctr"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539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15F70D-4E2D-693C-E5A2-6904BEDD6D90}"/>
              </a:ext>
            </a:extLst>
          </p:cNvPr>
          <p:cNvSpPr/>
          <p:nvPr userDrawn="1"/>
        </p:nvSpPr>
        <p:spPr bwMode="auto">
          <a:xfrm>
            <a:off x="0" y="1121465"/>
            <a:ext cx="9144000" cy="350768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ackground pattern&#10;&#10;AI-generated content may be incorrect.">
            <a:extLst>
              <a:ext uri="{FF2B5EF4-FFF2-40B4-BE49-F238E27FC236}">
                <a16:creationId xmlns:a16="http://schemas.microsoft.com/office/drawing/2014/main" id="{4458804E-152F-5627-5370-05F6FA8428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1" t="21803" r="-1" b="10000"/>
          <a:stretch/>
        </p:blipFill>
        <p:spPr>
          <a:xfrm>
            <a:off x="0" y="1121465"/>
            <a:ext cx="9144000" cy="350768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66790F-5766-5443-520A-C89936D5202B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4104560" y="1335778"/>
            <a:ext cx="0" cy="1450285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sm"/>
          </a:ln>
          <a:effectLst/>
        </p:spPr>
      </p:cxn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6C2660E3-84B0-7295-EFE1-BD639A77D0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074" y="1335777"/>
            <a:ext cx="3703320" cy="1450285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insert image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B9D245-1EC7-DD7B-166E-97FDAE33083E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4104560" y="2999686"/>
            <a:ext cx="0" cy="1450285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sm"/>
          </a:ln>
          <a:effectLst/>
        </p:spPr>
      </p:cxn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15A61527-4862-08B6-EE14-5812D156D1F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6074" y="2999685"/>
            <a:ext cx="3703320" cy="1450285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insert image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69FF6F7-0F81-1A12-41BC-3BEA55EAA4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95800" y="1576070"/>
            <a:ext cx="4219856" cy="381000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827EA400-C9AD-4C61-DE18-FC198B53F0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95800" y="1962150"/>
            <a:ext cx="4219856" cy="609600"/>
          </a:xfrm>
        </p:spPr>
        <p:txBody>
          <a:bodyPr/>
          <a:lstStyle>
            <a:lvl1pPr marL="0" indent="0" algn="l"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60326F6C-CA30-5A40-CF17-52752544E0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95800" y="3257550"/>
            <a:ext cx="4219856" cy="381000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DB4A33BF-AE46-9B52-DE9B-463C2D4B7A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95800" y="3643630"/>
            <a:ext cx="4219856" cy="609600"/>
          </a:xfrm>
        </p:spPr>
        <p:txBody>
          <a:bodyPr/>
          <a:lstStyle>
            <a:lvl1pPr marL="0" indent="0" algn="l"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6DD5C0C-7F0A-6562-4C3F-34AF6291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74" y="366464"/>
            <a:ext cx="8468551" cy="59339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670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888" y="1276350"/>
            <a:ext cx="8567738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888" y="371475"/>
            <a:ext cx="85677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382000" y="4812506"/>
            <a:ext cx="533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Times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9pPr>
          </a:lstStyle>
          <a:p>
            <a:pPr algn="r"/>
            <a:fld id="{51221C86-548F-ED48-B57A-2AF14FA05D94}" type="slidenum">
              <a:rPr lang="en-US" sz="800" smtClean="0">
                <a:solidFill>
                  <a:schemeClr val="tx2"/>
                </a:solidFill>
                <a:latin typeface="+mn-lt"/>
                <a:cs typeface="Arial"/>
              </a:rPr>
              <a:pPr algn="r"/>
              <a:t>‹#›</a:t>
            </a:fld>
            <a:endParaRPr lang="en-US" sz="800">
              <a:solidFill>
                <a:schemeClr val="tx2"/>
              </a:solidFill>
              <a:latin typeface="+mn-lt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3F8817-2190-D4C9-9888-6BA4D12C0234}"/>
              </a:ext>
            </a:extLst>
          </p:cNvPr>
          <p:cNvSpPr txBox="1"/>
          <p:nvPr userDrawn="1"/>
        </p:nvSpPr>
        <p:spPr>
          <a:xfrm>
            <a:off x="254594" y="4847621"/>
            <a:ext cx="411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FEDERAL RESERVE EDUCATION   </a:t>
            </a:r>
            <a:r>
              <a:rPr lang="en-US" sz="1000" b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|</a:t>
            </a:r>
            <a:r>
              <a:rPr lang="en-US"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  FRE.ORG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6" r:id="rId2"/>
    <p:sldLayoutId id="2147483925" r:id="rId3"/>
    <p:sldLayoutId id="2147483926" r:id="rId4"/>
    <p:sldLayoutId id="2147483928" r:id="rId5"/>
    <p:sldLayoutId id="2147483967" r:id="rId6"/>
    <p:sldLayoutId id="2147483969" r:id="rId7"/>
    <p:sldLayoutId id="2147483987" r:id="rId8"/>
    <p:sldLayoutId id="2147483974" r:id="rId9"/>
    <p:sldLayoutId id="2147483968" r:id="rId10"/>
    <p:sldLayoutId id="2147483971" r:id="rId11"/>
    <p:sldLayoutId id="2147483989" r:id="rId12"/>
    <p:sldLayoutId id="2147483990" r:id="rId13"/>
    <p:sldLayoutId id="2147483988" r:id="rId14"/>
    <p:sldLayoutId id="2147483966" r:id="rId15"/>
    <p:sldLayoutId id="2147483936" r:id="rId16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 spc="0">
          <a:solidFill>
            <a:schemeClr val="tx2"/>
          </a:solidFill>
          <a:latin typeface="+mj-lt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</a:defRPr>
      </a:lvl9pPr>
    </p:titleStyle>
    <p:bodyStyle>
      <a:lvl1pPr marL="256032" indent="-256032" algn="l" rtl="0" eaLnBrk="1" fontAlgn="base" hangingPunct="1">
        <a:spcBef>
          <a:spcPts val="0"/>
        </a:spcBef>
        <a:spcAft>
          <a:spcPts val="1200"/>
        </a:spcAft>
        <a:buClr>
          <a:schemeClr val="tx1"/>
        </a:buClr>
        <a:buSzPct val="125000"/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Arial"/>
        </a:defRPr>
      </a:lvl1pPr>
      <a:lvl2pPr marL="649224" indent="-283464" algn="l" rtl="0" eaLnBrk="1" fontAlgn="base" hangingPunct="1">
        <a:spcBef>
          <a:spcPts val="0"/>
        </a:spcBef>
        <a:spcAft>
          <a:spcPts val="1200"/>
        </a:spcAft>
        <a:buClr>
          <a:schemeClr val="tx1"/>
        </a:buClr>
        <a:buSzPct val="90000"/>
        <a:buFont typeface="Lucida Grande"/>
        <a:buChar char="−"/>
        <a:defRPr sz="18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/>
        <a:buChar char="•"/>
        <a:defRPr sz="16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Lucida Grande"/>
        <a:buChar char="−"/>
        <a:defRPr sz="14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3104" userDrawn="1">
          <p15:clr>
            <a:srgbClr val="F26B43"/>
          </p15:clr>
        </p15:guide>
        <p15:guide id="3" pos="218" userDrawn="1">
          <p15:clr>
            <a:srgbClr val="F26B43"/>
          </p15:clr>
        </p15:guide>
        <p15:guide id="4" pos="5541" userDrawn="1">
          <p15:clr>
            <a:srgbClr val="F26B43"/>
          </p15:clr>
        </p15:guide>
        <p15:guide id="5" orient="horz" pos="225" userDrawn="1">
          <p15:clr>
            <a:srgbClr val="F26B43"/>
          </p15:clr>
        </p15:guide>
        <p15:guide id="6" orient="horz" pos="1620" userDrawn="1">
          <p15:clr>
            <a:srgbClr val="F26B43"/>
          </p15:clr>
        </p15:guide>
        <p15:guide id="7" orient="horz" pos="1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fred.stlouisfed.org/graph/?g=1gFwI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red.stlouisfed.org/graph/?g=1IZ4F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s://fred.stlouisfed.org/graph/?g=1gFwr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fred.stlouisfed.org/graph/?g=1IZ3L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red.stlouisfed.org/graph/?g=1IZ3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fred.stlouisfed.org/graph/?g=1IZ3L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fred.stlouisfed.org/graph/?g=1gFwI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fred.stlouisfed.org/graph/?g=1IZ4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27BFE0-D0D1-E652-7237-86FBE92DDB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6182" y="3221358"/>
            <a:ext cx="5447018" cy="685799"/>
          </a:xfrm>
        </p:spPr>
        <p:txBody>
          <a:bodyPr/>
          <a:lstStyle/>
          <a:p>
            <a:r>
              <a:rPr lang="en-US" dirty="0"/>
              <a:t>Lesson &amp; Classroom Activity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BAFBE0-06F2-8F40-813E-011083715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7982" y="1733550"/>
            <a:ext cx="6181017" cy="1354040"/>
          </a:xfrm>
        </p:spPr>
        <p:txBody>
          <a:bodyPr/>
          <a:lstStyle/>
          <a:p>
            <a:r>
              <a:rPr lang="en-US" sz="4400" dirty="0"/>
              <a:t>The Inflation Rate Is Falling but Prices Are Not</a:t>
            </a:r>
          </a:p>
        </p:txBody>
      </p:sp>
    </p:spTree>
    <p:extLst>
      <p:ext uri="{BB962C8B-B14F-4D97-AF65-F5344CB8AC3E}">
        <p14:creationId xmlns:p14="http://schemas.microsoft.com/office/powerpoint/2010/main" val="1946039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03EF5-0572-C028-5292-366DD9F96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DA818C-6A4D-9D15-5DF9-9FC9913CEDDA}"/>
              </a:ext>
            </a:extLst>
          </p:cNvPr>
          <p:cNvSpPr/>
          <p:nvPr/>
        </p:nvSpPr>
        <p:spPr>
          <a:xfrm>
            <a:off x="1083339" y="920285"/>
            <a:ext cx="6707874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3EE5F7B-B2A2-D386-6E15-6E141D9BF15A}"/>
              </a:ext>
            </a:extLst>
          </p:cNvPr>
          <p:cNvCxnSpPr/>
          <p:nvPr/>
        </p:nvCxnSpPr>
        <p:spPr>
          <a:xfrm>
            <a:off x="1145559" y="4759490"/>
            <a:ext cx="6852881" cy="3413"/>
          </a:xfrm>
          <a:prstGeom prst="straightConnector1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graph of a graph&#10;&#10;Description automatically generated with medium confidence">
            <a:hlinkClick r:id="rId2"/>
            <a:extLst>
              <a:ext uri="{FF2B5EF4-FFF2-40B4-BE49-F238E27FC236}">
                <a16:creationId xmlns:a16="http://schemas.microsoft.com/office/drawing/2014/main" id="{10DC6882-8B48-BDDD-A877-8961047A5A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7"/>
          <a:stretch/>
        </p:blipFill>
        <p:spPr>
          <a:xfrm>
            <a:off x="1293668" y="0"/>
            <a:ext cx="6314716" cy="2368019"/>
          </a:xfrm>
          <a:prstGeom prst="rect">
            <a:avLst/>
          </a:prstGeom>
        </p:spPr>
      </p:pic>
      <p:pic>
        <p:nvPicPr>
          <p:cNvPr id="2" name="Picture 1" descr="A graph of a growing graph&#10;&#10;Description automatically generated with medium confidence">
            <a:hlinkClick r:id="rId4"/>
            <a:extLst>
              <a:ext uri="{FF2B5EF4-FFF2-40B4-BE49-F238E27FC236}">
                <a16:creationId xmlns:a16="http://schemas.microsoft.com/office/drawing/2014/main" id="{91CF7476-B88A-9949-0374-86081458BD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6247"/>
          <a:stretch/>
        </p:blipFill>
        <p:spPr>
          <a:xfrm>
            <a:off x="1293668" y="2368019"/>
            <a:ext cx="6319911" cy="2369967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1BE426-48A7-21DA-2D85-E4B38F5A7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7043" y="2308"/>
            <a:ext cx="1439780" cy="404291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US" sz="1400" b="1"/>
              <a:t>Inflation Rate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4DE900-2200-2B5F-C6DC-8F697A5F2F71}"/>
              </a:ext>
            </a:extLst>
          </p:cNvPr>
          <p:cNvSpPr txBox="1">
            <a:spLocks/>
          </p:cNvSpPr>
          <p:nvPr/>
        </p:nvSpPr>
        <p:spPr bwMode="auto">
          <a:xfrm>
            <a:off x="6319443" y="2400603"/>
            <a:ext cx="1439780" cy="40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>
            <a:lvl1pPr marL="256032" indent="-256032" algn="l" rtl="0" eaLnBrk="1" fontAlgn="base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5000"/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649224" indent="-283464" algn="l" rtl="0" eaLnBrk="1" fontAlgn="base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Lucida Grande"/>
              <a:buChar char="−"/>
              <a:defRPr sz="18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Lucida Grande"/>
              <a:buChar char="−"/>
              <a:defRPr sz="14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4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400" b="1" kern="0" dirty="0"/>
              <a:t>Price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BBAF15-7BA7-06B1-13F5-F779347CC890}"/>
              </a:ext>
            </a:extLst>
          </p:cNvPr>
          <p:cNvSpPr txBox="1"/>
          <p:nvPr/>
        </p:nvSpPr>
        <p:spPr>
          <a:xfrm>
            <a:off x="7606823" y="1001575"/>
            <a:ext cx="17156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1100" dirty="0">
                <a:latin typeface="+mn-lt"/>
                <a:cs typeface="Arial" panose="020B0604020202020204" pitchFamily="34" charset="0"/>
                <a:hlinkClick r:id="rId6"/>
              </a:rPr>
              <a:t>View interactive graph</a:t>
            </a:r>
            <a:endParaRPr lang="en-US" sz="11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DFDF50-B5D5-CAB9-53CA-09780CE33289}"/>
              </a:ext>
            </a:extLst>
          </p:cNvPr>
          <p:cNvSpPr txBox="1"/>
          <p:nvPr/>
        </p:nvSpPr>
        <p:spPr>
          <a:xfrm>
            <a:off x="7606822" y="3406611"/>
            <a:ext cx="17156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1100" dirty="0">
                <a:latin typeface="+mn-lt"/>
                <a:cs typeface="Arial" panose="020B0604020202020204" pitchFamily="34" charset="0"/>
                <a:hlinkClick r:id="rId4"/>
              </a:rPr>
              <a:t>View interactive graph</a:t>
            </a:r>
            <a:endParaRPr lang="en-US" sz="11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08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1FA3B-76F7-49EF-22E9-4517E2482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2D72BF-4D24-D93E-2F43-72845FF8A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90600" y="1200150"/>
            <a:ext cx="7162800" cy="990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A3B4D751-2E06-B34F-3393-E759620D7F6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90600" y="1364456"/>
            <a:ext cx="7162800" cy="6619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5000"/>
              <a:buFont typeface="Arial"/>
              <a:buNone/>
              <a:defRPr sz="4000" b="1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365760" indent="0" algn="ctr" rtl="0" eaLnBrk="1" fontAlgn="base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Lucida Grande"/>
              <a:buNone/>
              <a:defRPr sz="40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/>
              <a:buNone/>
              <a:defRPr sz="40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Lucida Grande"/>
              <a:buNone/>
              <a:defRPr sz="40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40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50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Disinflation vs. Deflation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4DBADBF5-26FB-7DF3-61A5-3EFCCA64193B}"/>
              </a:ext>
            </a:extLst>
          </p:cNvPr>
          <p:cNvSpPr txBox="1">
            <a:spLocks/>
          </p:cNvSpPr>
          <p:nvPr/>
        </p:nvSpPr>
        <p:spPr>
          <a:xfrm>
            <a:off x="249238" y="2398759"/>
            <a:ext cx="4322762" cy="257175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56032" indent="-256032" algn="l" rtl="0" eaLnBrk="1" fontAlgn="base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5000"/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649224" indent="-283464" algn="l" rtl="0" eaLnBrk="1" fontAlgn="base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Lucida Grande"/>
              <a:buChar char="−"/>
              <a:defRPr sz="18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Lucida Grande"/>
              <a:buChar char="−"/>
              <a:defRPr sz="14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4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b="1" kern="0" dirty="0"/>
              <a:t>Disinflation</a:t>
            </a:r>
            <a:r>
              <a:rPr lang="en-US" sz="1400" kern="0" dirty="0"/>
              <a:t> – A decrease in the inflation rate or a slowdown in the upward movement of prices for goods and services in the economy.</a:t>
            </a:r>
          </a:p>
          <a:p>
            <a:r>
              <a:rPr lang="en-US" sz="1400" b="1" kern="0" dirty="0"/>
              <a:t>Inflation rate </a:t>
            </a:r>
            <a:r>
              <a:rPr lang="en-US" sz="1400" kern="0" dirty="0"/>
              <a:t>is </a:t>
            </a:r>
            <a:r>
              <a:rPr lang="en-US" sz="1400" u="sng" kern="0" dirty="0"/>
              <a:t>decreasing</a:t>
            </a:r>
            <a:r>
              <a:rPr lang="en-US" sz="1400" kern="0" dirty="0"/>
              <a:t>.</a:t>
            </a:r>
          </a:p>
          <a:p>
            <a:r>
              <a:rPr lang="en-US" sz="1400" b="1" kern="0" dirty="0"/>
              <a:t>Price index </a:t>
            </a:r>
            <a:r>
              <a:rPr lang="en-US" sz="1400" kern="0" dirty="0"/>
              <a:t>is still </a:t>
            </a:r>
            <a:r>
              <a:rPr lang="en-US" sz="1400" u="sng" kern="0" dirty="0"/>
              <a:t>increasing</a:t>
            </a:r>
            <a:r>
              <a:rPr lang="en-US" sz="1400" kern="0" dirty="0"/>
              <a:t>.</a:t>
            </a:r>
            <a:endParaRPr lang="en-US" sz="1400" kern="0" dirty="0">
              <a:cs typeface="Calibri"/>
            </a:endParaRPr>
          </a:p>
          <a:p>
            <a:r>
              <a:rPr lang="en-US" sz="1400" kern="0" dirty="0"/>
              <a:t>The rate at which inflation is occurring has slowed.</a:t>
            </a:r>
            <a:endParaRPr lang="en-US" sz="1400" kern="0" dirty="0">
              <a:cs typeface="Calibri"/>
            </a:endParaRPr>
          </a:p>
          <a:p>
            <a:r>
              <a:rPr lang="en-US" sz="1400" kern="0" dirty="0"/>
              <a:t>The growth rate of the price index has decreased.</a:t>
            </a:r>
            <a:endParaRPr lang="en-US" sz="1400" kern="0" dirty="0">
              <a:cs typeface="Calibri"/>
            </a:endParaRP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B6B397B4-C285-BAFB-4C81-DCF9E6A2DFD8}"/>
              </a:ext>
            </a:extLst>
          </p:cNvPr>
          <p:cNvSpPr txBox="1">
            <a:spLocks/>
          </p:cNvSpPr>
          <p:nvPr/>
        </p:nvSpPr>
        <p:spPr>
          <a:xfrm>
            <a:off x="4833658" y="2355056"/>
            <a:ext cx="4203699" cy="325731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Deflation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– A general, sustained downward movement of prices for goods and services in an economy.</a:t>
            </a: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Inflation rate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Price index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falling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growth rate of the price index is negative.</a:t>
            </a:r>
          </a:p>
        </p:txBody>
      </p:sp>
    </p:spTree>
    <p:extLst>
      <p:ext uri="{BB962C8B-B14F-4D97-AF65-F5344CB8AC3E}">
        <p14:creationId xmlns:p14="http://schemas.microsoft.com/office/powerpoint/2010/main" val="1417899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343B4-C614-02CF-7236-BF0FBC126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501436-0F30-438D-A5F9-CDA73716BAB6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409700" y="828675"/>
            <a:ext cx="6819900" cy="829796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250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Inflation vs. </a:t>
            </a:r>
            <a:r>
              <a:rPr lang="en-US" sz="2400" kern="0" dirty="0">
                <a:latin typeface="+mn-lt"/>
                <a:ea typeface="+mn-ea"/>
                <a:cs typeface="Arial" panose="020B0604020202020204" pitchFamily="34" charset="0"/>
              </a:rPr>
              <a:t>Disinflation vs. Deflation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6ACBA4-E609-BC71-9620-B08DB4B3EF79}"/>
              </a:ext>
            </a:extLst>
          </p:cNvPr>
          <p:cNvGrpSpPr/>
          <p:nvPr/>
        </p:nvGrpSpPr>
        <p:grpSpPr>
          <a:xfrm>
            <a:off x="2971015" y="1080471"/>
            <a:ext cx="3697269" cy="3697269"/>
            <a:chOff x="2546873" y="2057399"/>
            <a:chExt cx="4050254" cy="4050254"/>
          </a:xfrm>
        </p:grpSpPr>
        <p:pic>
          <p:nvPicPr>
            <p:cNvPr id="4" name="Graphic 3" descr="Car with solid fill">
              <a:extLst>
                <a:ext uri="{FF2B5EF4-FFF2-40B4-BE49-F238E27FC236}">
                  <a16:creationId xmlns:a16="http://schemas.microsoft.com/office/drawing/2014/main" id="{B7AC9802-790D-3CF0-FC66-EC1FE1338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46873" y="2057399"/>
              <a:ext cx="4050254" cy="4050254"/>
            </a:xfrm>
            <a:prstGeom prst="rect">
              <a:avLst/>
            </a:prstGeom>
          </p:spPr>
        </p:pic>
        <p:pic>
          <p:nvPicPr>
            <p:cNvPr id="5" name="Graphic 4" descr="Car with solid fill">
              <a:extLst>
                <a:ext uri="{FF2B5EF4-FFF2-40B4-BE49-F238E27FC236}">
                  <a16:creationId xmlns:a16="http://schemas.microsoft.com/office/drawing/2014/main" id="{738E9D4F-34AF-1B28-9534-70DAC5F23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53958" y="2160941"/>
              <a:ext cx="3843169" cy="38431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6935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892AF-5C71-10EF-3705-44EA62E04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B62E300-1469-E382-612C-64C009F6DD05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797517" y="1782950"/>
            <a:ext cx="5889625" cy="1344612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5000"/>
              <a:buFont typeface="Arial"/>
              <a:buNone/>
              <a:tabLst/>
              <a:defRPr/>
            </a:pPr>
            <a:r>
              <a:rPr lang="en-US" sz="3600" dirty="0"/>
              <a:t>Check for understanding!</a:t>
            </a:r>
            <a:endParaRPr kumimoji="0" lang="en-US" sz="2000" b="1" i="0" u="none" strike="noStrike" kern="0" cap="none" spc="-1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3231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9532EB-6A39-D3DB-B475-476D95768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0"/>
            <a:ext cx="3409188" cy="51435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Wave texture">
            <a:extLst>
              <a:ext uri="{FF2B5EF4-FFF2-40B4-BE49-F238E27FC236}">
                <a16:creationId xmlns:a16="http://schemas.microsoft.com/office/drawing/2014/main" id="{7FF39ACC-0860-C5B0-B745-3D3DE0B068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2716" b="6718"/>
          <a:stretch/>
        </p:blipFill>
        <p:spPr>
          <a:xfrm>
            <a:off x="0" y="0"/>
            <a:ext cx="3409188" cy="47979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2F6FC6-50FA-38B7-EC1A-27ED9784B5B3}"/>
              </a:ext>
            </a:extLst>
          </p:cNvPr>
          <p:cNvSpPr txBox="1"/>
          <p:nvPr/>
        </p:nvSpPr>
        <p:spPr>
          <a:xfrm>
            <a:off x="254594" y="4847621"/>
            <a:ext cx="411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FEDERAL RESERVE EDUCATION   </a:t>
            </a:r>
            <a:r>
              <a:rPr lang="en-US" sz="1000" b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|</a:t>
            </a:r>
            <a:r>
              <a:rPr lang="en-US"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  FRE.ORG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F3CE6D-5E3E-7807-8F92-49451518CD2A}"/>
              </a:ext>
            </a:extLst>
          </p:cNvPr>
          <p:cNvSpPr txBox="1"/>
          <p:nvPr/>
        </p:nvSpPr>
        <p:spPr>
          <a:xfrm>
            <a:off x="3879769" y="501696"/>
            <a:ext cx="4958264" cy="41401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 algn="l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What is inflation?</a:t>
            </a:r>
          </a:p>
          <a:p>
            <a:pPr marL="285750" indent="-285750" algn="l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What is deflation?</a:t>
            </a:r>
          </a:p>
          <a:p>
            <a:pPr marL="285750" indent="-285750" algn="l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What is disinflation?</a:t>
            </a:r>
          </a:p>
          <a:p>
            <a:pPr marL="285750" indent="-285750" algn="l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How are the price level and inflation rate related? </a:t>
            </a:r>
          </a:p>
          <a:p>
            <a:pPr marL="285750" indent="-285750" algn="l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How are the price level and inflation rate different? </a:t>
            </a:r>
          </a:p>
          <a:p>
            <a:pPr marL="285750" indent="-285750" algn="l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What is the difference between deflation and disinflation?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C12EC2-1724-C6EF-2C66-A72874B60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88" y="2266950"/>
            <a:ext cx="2953512" cy="857250"/>
          </a:xfrm>
        </p:spPr>
        <p:txBody>
          <a:bodyPr/>
          <a:lstStyle/>
          <a:p>
            <a:r>
              <a:rPr lang="en-US" dirty="0"/>
              <a:t>Closing</a:t>
            </a:r>
            <a:endParaRPr lang="en-US" spc="0" dirty="0"/>
          </a:p>
        </p:txBody>
      </p:sp>
    </p:spTree>
    <p:extLst>
      <p:ext uri="{BB962C8B-B14F-4D97-AF65-F5344CB8AC3E}">
        <p14:creationId xmlns:p14="http://schemas.microsoft.com/office/powerpoint/2010/main" val="1971961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53FBFA-B751-4F20-E578-B182D4D4CBA8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775934" y="1673102"/>
            <a:ext cx="5889625" cy="1344612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5000"/>
              <a:buFont typeface="Arial"/>
              <a:defRPr/>
            </a:pPr>
            <a:r>
              <a:rPr lang="en-US" sz="4000" dirty="0"/>
              <a:t>Compelling Question</a:t>
            </a:r>
            <a:br>
              <a:rPr lang="en-US" sz="3200" dirty="0"/>
            </a:br>
            <a:br>
              <a:rPr lang="en-US" dirty="0"/>
            </a:br>
            <a:r>
              <a:rPr lang="en-US" dirty="0"/>
              <a:t>If the inflation rate is falling, why aren't prices falling?</a:t>
            </a:r>
            <a:endParaRPr lang="en-US" b="1" i="0" u="none" strike="noStrike" kern="0" cap="none" spc="-1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1137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0B781-519E-3983-336D-69F8FC844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27BCF1-B76D-5DC5-E82B-134416D17ACA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162050" y="1630132"/>
            <a:ext cx="6819900" cy="1618690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25000"/>
              <a:defRPr/>
            </a:pPr>
            <a:r>
              <a:rPr lang="en-US" sz="3600" dirty="0"/>
              <a:t>What was the cost of a McDonald's burger in the 1970s?</a:t>
            </a:r>
            <a:endParaRPr lang="en-US" sz="3600" b="1" i="0" u="none" strike="noStrike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26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730F4F-53DC-40A6-90D0-140882E35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90600" y="1200150"/>
            <a:ext cx="7162800" cy="990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EA111EF5-FB97-9E03-93A0-657479A7DAC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90600" y="1364456"/>
            <a:ext cx="7162800" cy="6619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5000"/>
              <a:buFont typeface="Arial"/>
              <a:buNone/>
              <a:defRPr sz="4000" b="1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365760" indent="0" algn="ctr" rtl="0" eaLnBrk="1" fontAlgn="base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Lucida Grande"/>
              <a:buNone/>
              <a:defRPr sz="40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/>
              <a:buNone/>
              <a:defRPr sz="40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Lucida Grande"/>
              <a:buNone/>
              <a:defRPr sz="40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40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50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Inflation, Deflation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C0AD8880-B650-66CC-CD39-120A1A21B0D8}"/>
              </a:ext>
            </a:extLst>
          </p:cNvPr>
          <p:cNvSpPr txBox="1">
            <a:spLocks/>
          </p:cNvSpPr>
          <p:nvPr/>
        </p:nvSpPr>
        <p:spPr>
          <a:xfrm>
            <a:off x="990600" y="3060328"/>
            <a:ext cx="7162800" cy="1589087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5000"/>
              <a:buFont typeface="Arial"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365760" indent="0" algn="ctr" rtl="0" eaLnBrk="1" fontAlgn="base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Lucida Grande"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Lucida Grande"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l"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Inflation </a:t>
            </a:r>
            <a:r>
              <a:rPr lang="en-US" sz="1800" dirty="0"/>
              <a:t>–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general, sustained upward movement of prices for goods and services in an economy. </a:t>
            </a: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level of prices in an economy is increasing.</a:t>
            </a:r>
          </a:p>
          <a:p>
            <a:pPr algn="l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Deflation </a:t>
            </a:r>
            <a:r>
              <a:rPr lang="en-US" sz="1800" dirty="0"/>
              <a:t>–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general, sustained downward movement of prices for goods and services in an economy. </a:t>
            </a: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level of prices in an economy is decreasing.</a:t>
            </a:r>
          </a:p>
          <a:p>
            <a:pPr marL="342900" lvl="1" indent="0" algn="l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04969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F54F9-28EF-C5D2-455A-7260CE157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B36AFD-A124-4123-77D0-DE2C1AE96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90600" y="1200150"/>
            <a:ext cx="7162800" cy="990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A625C0C4-1185-EA95-544B-0DB2C1EA91B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90600" y="1364456"/>
            <a:ext cx="7162800" cy="6619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5000"/>
              <a:buFont typeface="Arial"/>
              <a:buNone/>
              <a:defRPr sz="4000" b="1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365760" indent="0" algn="ctr" rtl="0" eaLnBrk="1" fontAlgn="base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Lucida Grande"/>
              <a:buNone/>
              <a:defRPr sz="40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/>
              <a:buNone/>
              <a:defRPr sz="40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Lucida Grande"/>
              <a:buNone/>
              <a:defRPr sz="40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40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50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Inflation Rate, Price Level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3944E469-DF41-EA82-35B7-C04464BBB72E}"/>
              </a:ext>
            </a:extLst>
          </p:cNvPr>
          <p:cNvSpPr txBox="1">
            <a:spLocks/>
          </p:cNvSpPr>
          <p:nvPr/>
        </p:nvSpPr>
        <p:spPr>
          <a:xfrm>
            <a:off x="927847" y="2571750"/>
            <a:ext cx="7162800" cy="1589087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5000"/>
              <a:buFont typeface="Arial"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365760" indent="0" algn="ctr" rtl="0" eaLnBrk="1" fontAlgn="base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Lucida Grande"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Lucida Grande"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/>
            <a:endParaRPr lang="en-US" sz="2000" dirty="0"/>
          </a:p>
          <a:p>
            <a:pPr marL="0" indent="0" algn="l">
              <a:buNone/>
            </a:pPr>
            <a:r>
              <a:rPr lang="en-US" sz="2000" b="1" dirty="0"/>
              <a:t>Inflation rate </a:t>
            </a:r>
            <a:r>
              <a:rPr lang="en-US" sz="2000" dirty="0"/>
              <a:t>– The percentage increase in the average price level of goods and services over a period of time.</a:t>
            </a:r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r>
              <a:rPr lang="en-US" sz="2000" b="1" dirty="0"/>
              <a:t>Price level </a:t>
            </a:r>
            <a:r>
              <a:rPr lang="en-US" sz="2000" dirty="0"/>
              <a:t>– A weighted average of the prices of goods and services in the economy, such as the consumer price index. </a:t>
            </a:r>
            <a:endParaRPr lang="en-US" sz="2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3433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BC51A-4969-0133-C993-5E968FDD2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5CEC1F9-2FAA-08E2-B5DA-256E07EEB299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627187" y="1522974"/>
            <a:ext cx="5889625" cy="1344612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5000"/>
              <a:buFont typeface="Arial"/>
              <a:buNone/>
              <a:tabLst/>
              <a:defRPr/>
            </a:pPr>
            <a:br>
              <a:rPr lang="en-US" sz="3600" dirty="0"/>
            </a:br>
            <a:r>
              <a:rPr lang="en-US" sz="3600" dirty="0"/>
              <a:t>The </a:t>
            </a:r>
            <a:r>
              <a:rPr lang="en-US" sz="3600" b="1" dirty="0"/>
              <a:t>inflation rate </a:t>
            </a:r>
            <a:r>
              <a:rPr lang="en-US" sz="3600" dirty="0"/>
              <a:t>is falling </a:t>
            </a:r>
            <a:br>
              <a:rPr lang="en-US" sz="3600" dirty="0"/>
            </a:br>
            <a:r>
              <a:rPr lang="en-US" sz="3600" dirty="0"/>
              <a:t>but (the average level of) </a:t>
            </a:r>
            <a:br>
              <a:rPr lang="en-US" sz="3600" dirty="0"/>
            </a:br>
            <a:r>
              <a:rPr lang="en-US" sz="3600" b="1" dirty="0"/>
              <a:t>prices</a:t>
            </a:r>
            <a:r>
              <a:rPr lang="en-US" sz="3600" dirty="0"/>
              <a:t> have not.</a:t>
            </a:r>
            <a:endParaRPr kumimoji="0" lang="en-US" sz="2000" b="1" i="0" u="none" strike="noStrike" kern="0" cap="none" spc="-1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2034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9B1E4-36E3-0213-1F73-DEE96F179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7080A5-AC8D-BD0B-31EC-4C07EEAEA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59" y="57150"/>
            <a:ext cx="8567738" cy="857250"/>
          </a:xfrm>
        </p:spPr>
        <p:txBody>
          <a:bodyPr/>
          <a:lstStyle/>
          <a:p>
            <a:r>
              <a:rPr lang="en-US" dirty="0"/>
              <a:t>1980-1983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21C30F-5DE0-1A2F-DD24-A8E4D2961B52}"/>
              </a:ext>
            </a:extLst>
          </p:cNvPr>
          <p:cNvSpPr/>
          <p:nvPr/>
        </p:nvSpPr>
        <p:spPr>
          <a:xfrm>
            <a:off x="1083339" y="920285"/>
            <a:ext cx="6707874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AC8068-8022-667B-D3B7-E8BFFEDB4A02}"/>
              </a:ext>
            </a:extLst>
          </p:cNvPr>
          <p:cNvSpPr/>
          <p:nvPr/>
        </p:nvSpPr>
        <p:spPr>
          <a:xfrm>
            <a:off x="1074275" y="546847"/>
            <a:ext cx="6861412" cy="23576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9A6AF0-C461-5CFD-D65F-3A1C80DAF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163" y="513650"/>
            <a:ext cx="6172200" cy="494526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US" sz="1400"/>
              <a:t>Inflation Rate</a:t>
            </a:r>
          </a:p>
        </p:txBody>
      </p:sp>
      <p:pic>
        <p:nvPicPr>
          <p:cNvPr id="11" name="Picture 10">
            <a:hlinkClick r:id="rId2"/>
            <a:extLst>
              <a:ext uri="{FF2B5EF4-FFF2-40B4-BE49-F238E27FC236}">
                <a16:creationId xmlns:a16="http://schemas.microsoft.com/office/drawing/2014/main" id="{D1084E6F-0D6E-5B5A-C7B3-C5582FDF4B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" r="-226" b="8254"/>
          <a:stretch/>
        </p:blipFill>
        <p:spPr>
          <a:xfrm>
            <a:off x="2103233" y="741853"/>
            <a:ext cx="5119625" cy="195717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7D7EAE-A03D-463C-9AA8-98A8FCFB4C76}"/>
              </a:ext>
            </a:extLst>
          </p:cNvPr>
          <p:cNvCxnSpPr/>
          <p:nvPr/>
        </p:nvCxnSpPr>
        <p:spPr>
          <a:xfrm>
            <a:off x="1145559" y="4759490"/>
            <a:ext cx="6852881" cy="3413"/>
          </a:xfrm>
          <a:prstGeom prst="straightConnector1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21F392E-9FB9-6620-ECC1-088892D21FFB}"/>
              </a:ext>
            </a:extLst>
          </p:cNvPr>
          <p:cNvSpPr txBox="1"/>
          <p:nvPr/>
        </p:nvSpPr>
        <p:spPr>
          <a:xfrm>
            <a:off x="3653692" y="471064"/>
            <a:ext cx="17156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1100" dirty="0">
                <a:latin typeface="+mn-lt"/>
                <a:cs typeface="Arial" panose="020B0604020202020204" pitchFamily="34" charset="0"/>
                <a:hlinkClick r:id="rId2"/>
              </a:rPr>
              <a:t>View interactive graph</a:t>
            </a:r>
            <a:endParaRPr lang="en-US" sz="11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947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5864A-2658-903F-3BB1-82F908694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462EA8-C8AF-1A40-4C6E-42C7C225C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59" y="57150"/>
            <a:ext cx="8567738" cy="857250"/>
          </a:xfrm>
        </p:spPr>
        <p:txBody>
          <a:bodyPr/>
          <a:lstStyle/>
          <a:p>
            <a:r>
              <a:rPr lang="en-US" dirty="0"/>
              <a:t>1980-1983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BE7064-8E28-71A7-ECFC-1616DDBE21D4}"/>
              </a:ext>
            </a:extLst>
          </p:cNvPr>
          <p:cNvSpPr/>
          <p:nvPr/>
        </p:nvSpPr>
        <p:spPr>
          <a:xfrm>
            <a:off x="1083339" y="920285"/>
            <a:ext cx="6707874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1989F1-F7E6-6A45-968D-39C19AEB8CA3}"/>
              </a:ext>
            </a:extLst>
          </p:cNvPr>
          <p:cNvSpPr/>
          <p:nvPr/>
        </p:nvSpPr>
        <p:spPr>
          <a:xfrm>
            <a:off x="1074275" y="546847"/>
            <a:ext cx="6861412" cy="23576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11557B5-00B7-2100-2717-4977E8A2C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163" y="513650"/>
            <a:ext cx="6172200" cy="494526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US" sz="1400" dirty="0"/>
              <a:t>Inflation Rate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63233F-C5F5-095C-DB7F-AA09BF3E6E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" r="-226" b="8254"/>
          <a:stretch/>
        </p:blipFill>
        <p:spPr>
          <a:xfrm>
            <a:off x="2103233" y="741853"/>
            <a:ext cx="5119625" cy="195717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32B049-36D6-96E1-F82B-090A271F7D4C}"/>
              </a:ext>
            </a:extLst>
          </p:cNvPr>
          <p:cNvCxnSpPr/>
          <p:nvPr/>
        </p:nvCxnSpPr>
        <p:spPr>
          <a:xfrm>
            <a:off x="1083339" y="4840219"/>
            <a:ext cx="6852881" cy="3413"/>
          </a:xfrm>
          <a:prstGeom prst="straightConnector1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BA89C037-C64F-B382-975D-BA0A2E4C7B25}"/>
              </a:ext>
            </a:extLst>
          </p:cNvPr>
          <p:cNvSpPr/>
          <p:nvPr/>
        </p:nvSpPr>
        <p:spPr>
          <a:xfrm>
            <a:off x="1074275" y="2700834"/>
            <a:ext cx="6861412" cy="21043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435ADED5-42E0-8E9C-B116-4E221BEE01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23" t="1696" r="-185" b="10311"/>
          <a:stretch/>
        </p:blipFill>
        <p:spPr>
          <a:xfrm>
            <a:off x="2115164" y="2921931"/>
            <a:ext cx="5133840" cy="1835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D93623-14C1-59B3-1289-2F89C0CA0AA6}"/>
              </a:ext>
            </a:extLst>
          </p:cNvPr>
          <p:cNvSpPr txBox="1"/>
          <p:nvPr/>
        </p:nvSpPr>
        <p:spPr>
          <a:xfrm>
            <a:off x="1076804" y="2645365"/>
            <a:ext cx="5128145" cy="2846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+mn-lt"/>
                <a:cs typeface="Calibri"/>
              </a:rPr>
              <a:t>Consumer Price Index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FCF7AA-005D-F237-7171-5DCCC51F082B}"/>
              </a:ext>
            </a:extLst>
          </p:cNvPr>
          <p:cNvSpPr txBox="1"/>
          <p:nvPr/>
        </p:nvSpPr>
        <p:spPr>
          <a:xfrm>
            <a:off x="3805224" y="470035"/>
            <a:ext cx="17156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1100" dirty="0">
                <a:latin typeface="+mn-lt"/>
                <a:cs typeface="Arial" panose="020B0604020202020204" pitchFamily="34" charset="0"/>
                <a:hlinkClick r:id="rId5"/>
              </a:rPr>
              <a:t>View interactive graph</a:t>
            </a:r>
            <a:endParaRPr lang="en-US" sz="11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D7D51C-53A4-F0A0-23A9-4C3D8F9C9C17}"/>
              </a:ext>
            </a:extLst>
          </p:cNvPr>
          <p:cNvSpPr txBox="1"/>
          <p:nvPr/>
        </p:nvSpPr>
        <p:spPr>
          <a:xfrm>
            <a:off x="3824263" y="2686682"/>
            <a:ext cx="17156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1100" dirty="0">
                <a:latin typeface="+mn-lt"/>
                <a:cs typeface="Arial" panose="020B0604020202020204" pitchFamily="34" charset="0"/>
                <a:hlinkClick r:id="rId3"/>
              </a:rPr>
              <a:t>View interactive graph</a:t>
            </a:r>
            <a:endParaRPr lang="en-US" sz="11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894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6FE34-1B02-30B4-5A58-FD6DA7EAE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A30B456-335B-E395-6C56-815CEA6FD697}"/>
              </a:ext>
            </a:extLst>
          </p:cNvPr>
          <p:cNvSpPr/>
          <p:nvPr/>
        </p:nvSpPr>
        <p:spPr>
          <a:xfrm>
            <a:off x="1083339" y="920285"/>
            <a:ext cx="6707874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EA01AD-4865-940D-4E27-FEE656A68220}"/>
              </a:ext>
            </a:extLst>
          </p:cNvPr>
          <p:cNvCxnSpPr/>
          <p:nvPr/>
        </p:nvCxnSpPr>
        <p:spPr>
          <a:xfrm>
            <a:off x="1145559" y="4759490"/>
            <a:ext cx="6852881" cy="3413"/>
          </a:xfrm>
          <a:prstGeom prst="straightConnector1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graph of a graph&#10;&#10;Description automatically generated with medium confidence">
            <a:hlinkClick r:id="rId2"/>
            <a:extLst>
              <a:ext uri="{FF2B5EF4-FFF2-40B4-BE49-F238E27FC236}">
                <a16:creationId xmlns:a16="http://schemas.microsoft.com/office/drawing/2014/main" id="{7CB4E928-C80D-032A-1CBB-25CF67EC13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7"/>
          <a:stretch/>
        </p:blipFill>
        <p:spPr>
          <a:xfrm>
            <a:off x="1293668" y="0"/>
            <a:ext cx="6314716" cy="236801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EA66CD-3B03-90A9-9CC2-98DA0AE33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7043" y="2308"/>
            <a:ext cx="1439780" cy="404291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US" sz="1400" b="1" dirty="0"/>
              <a:t>Inflation Rate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C35C59-B982-5EB7-E9FD-CABE754A9D22}"/>
              </a:ext>
            </a:extLst>
          </p:cNvPr>
          <p:cNvSpPr txBox="1"/>
          <p:nvPr/>
        </p:nvSpPr>
        <p:spPr>
          <a:xfrm>
            <a:off x="7606823" y="1001575"/>
            <a:ext cx="17156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1100" dirty="0">
                <a:latin typeface="+mn-lt"/>
                <a:cs typeface="Arial" panose="020B0604020202020204" pitchFamily="34" charset="0"/>
                <a:hlinkClick r:id="rId4"/>
              </a:rPr>
              <a:t>View interactive graph</a:t>
            </a:r>
            <a:endParaRPr lang="en-US" sz="11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431671"/>
      </p:ext>
    </p:extLst>
  </p:cSld>
  <p:clrMapOvr>
    <a:masterClrMapping/>
  </p:clrMapOvr>
</p:sld>
</file>

<file path=ppt/theme/theme1.xml><?xml version="1.0" encoding="utf-8"?>
<a:theme xmlns:a="http://schemas.openxmlformats.org/drawingml/2006/main" name="Navy Footer">
  <a:themeElements>
    <a:clrScheme name="FRE 2025">
      <a:dk1>
        <a:srgbClr val="000000"/>
      </a:dk1>
      <a:lt1>
        <a:srgbClr val="FFFFFF"/>
      </a:lt1>
      <a:dk2>
        <a:srgbClr val="102E3C"/>
      </a:dk2>
      <a:lt2>
        <a:srgbClr val="EDF7FC"/>
      </a:lt2>
      <a:accent1>
        <a:srgbClr val="3B7E5F"/>
      </a:accent1>
      <a:accent2>
        <a:srgbClr val="4FA570"/>
      </a:accent2>
      <a:accent3>
        <a:srgbClr val="EFEA54"/>
      </a:accent3>
      <a:accent4>
        <a:srgbClr val="3C718F"/>
      </a:accent4>
      <a:accent5>
        <a:srgbClr val="DCEEF5"/>
      </a:accent5>
      <a:accent6>
        <a:srgbClr val="EAECE3"/>
      </a:accent6>
      <a:hlink>
        <a:srgbClr val="243B50"/>
      </a:hlink>
      <a:folHlink>
        <a:srgbClr val="50B0C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ysDot"/>
          <a:round/>
          <a:headEnd type="none" w="med" len="med"/>
          <a:tailEnd type="triangle" w="lg" len="sm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spcAft>
            <a:spcPts val="1200"/>
          </a:spcAft>
          <a:defRPr sz="1600" dirty="0" err="1" smtClean="0">
            <a:latin typeface="+mn-lt"/>
            <a:cs typeface="Arial" panose="020B0604020202020204" pitchFamily="34" charset="0"/>
          </a:defRPr>
        </a:defPPr>
      </a:lstStyle>
    </a:txDef>
  </a:objectDefaults>
  <a:extraClrSchemeLst>
    <a:extraClrScheme>
      <a:clrScheme name="FedST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 Internal v1" id="{8B9616CD-2C3B-B441-8D03-7B27A2C5058A}" vid="{0885DE46-AECA-9341-9009-80FB1BCDFA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D5A4FF975C9F4281CDEF8C21DC3C73" ma:contentTypeVersion="15" ma:contentTypeDescription="Create a new document." ma:contentTypeScope="" ma:versionID="e874add4fb57272a247ff39fc69fd413">
  <xsd:schema xmlns:xsd="http://www.w3.org/2001/XMLSchema" xmlns:xs="http://www.w3.org/2001/XMLSchema" xmlns:p="http://schemas.microsoft.com/office/2006/metadata/properties" xmlns:ns2="c337cffb-e93c-4b47-be1b-7c9b4a443e6f" xmlns:ns3="d64264fa-5603-4e4e-a2f4-32f4724a08c4" xmlns:ns4="c4332fd0-4f68-4a7b-b10f-2770331d7b2c" targetNamespace="http://schemas.microsoft.com/office/2006/metadata/properties" ma:root="true" ma:fieldsID="b29d27557ca43df8f3bd62b797ebda50" ns2:_="" ns3:_="" ns4:_="">
    <xsd:import namespace="c337cffb-e93c-4b47-be1b-7c9b4a443e6f"/>
    <xsd:import namespace="d64264fa-5603-4e4e-a2f4-32f4724a08c4"/>
    <xsd:import namespace="c4332fd0-4f68-4a7b-b10f-2770331d7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4:SharedWithUsers" minOccurs="0"/>
                <xsd:element ref="ns4:SharedWithDetails" minOccurs="0"/>
                <xsd:element ref="ns2:MediaServiceSearchProperties" minOccurs="0"/>
                <xsd:element ref="ns2:MediaServiceLocation" minOccurs="0"/>
                <xsd:element ref="ns2:MediaLengthInSecond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37cffb-e93c-4b47-be1b-7c9b4a443e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b94cc3ae-357c-4eb4-84e8-520ab3b4f5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4264fa-5603-4e4e-a2f4-32f4724a08c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7b46f74-edb8-4efc-b982-15f4bb6f9c80}" ma:internalName="TaxCatchAll" ma:showField="CatchAllData" ma:web="c4332fd0-4f68-4a7b-b10f-2770331d7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332fd0-4f68-4a7b-b10f-2770331d7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64264fa-5603-4e4e-a2f4-32f4724a08c4" xsi:nil="true"/>
    <lcf76f155ced4ddcb4097134ff3c332f xmlns="c337cffb-e93c-4b47-be1b-7c9b4a443e6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FA86A4-A384-4AB2-86F8-C4A36A95B09F}">
  <ds:schemaRefs>
    <ds:schemaRef ds:uri="c337cffb-e93c-4b47-be1b-7c9b4a443e6f"/>
    <ds:schemaRef ds:uri="c4332fd0-4f68-4a7b-b10f-2770331d7b2c"/>
    <ds:schemaRef ds:uri="d64264fa-5603-4e4e-a2f4-32f4724a08c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6C51D16-9FEA-4568-BCDA-A128E07EB255}">
  <ds:schemaRefs>
    <ds:schemaRef ds:uri="4aaac78d-d2dd-4267-b6be-4ddb578dc89b"/>
    <ds:schemaRef ds:uri="51ea473b-8541-407b-a471-b1a3fe57fa81"/>
    <ds:schemaRef ds:uri="c337cffb-e93c-4b47-be1b-7c9b4a443e6f"/>
    <ds:schemaRef ds:uri="d64264fa-5603-4e4e-a2f4-32f4724a08c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74079FA-4099-460D-B015-A741A2D93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1_FedSTL</Template>
  <TotalTime>137</TotalTime>
  <Words>360</Words>
  <Application>Microsoft Office PowerPoint</Application>
  <PresentationFormat>On-screen Show (16:9)</PresentationFormat>
  <Paragraphs>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Lucida Grande</vt:lpstr>
      <vt:lpstr>Times</vt:lpstr>
      <vt:lpstr>Wingdings</vt:lpstr>
      <vt:lpstr>Navy Footer</vt:lpstr>
      <vt:lpstr>The Inflation Rate Is Falling but Prices Are Not</vt:lpstr>
      <vt:lpstr>Compelling Question  If the inflation rate is falling, why aren't prices falling?</vt:lpstr>
      <vt:lpstr>What was the cost of a McDonald's burger in the 1970s?</vt:lpstr>
      <vt:lpstr>Inflation, Deflation</vt:lpstr>
      <vt:lpstr>Inflation Rate, Price Level</vt:lpstr>
      <vt:lpstr> The inflation rate is falling  but (the average level of)  prices have not.</vt:lpstr>
      <vt:lpstr>1980-1983</vt:lpstr>
      <vt:lpstr>1980-1983</vt:lpstr>
      <vt:lpstr>PowerPoint Presentation</vt:lpstr>
      <vt:lpstr>PowerPoint Presentation</vt:lpstr>
      <vt:lpstr>Disinflation vs. Deflation</vt:lpstr>
      <vt:lpstr>Inflation vs. Disinflation vs. Deflation</vt:lpstr>
      <vt:lpstr>Check for understanding!</vt:lpstr>
      <vt:lpstr>Closing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Reich, Jackie A</dc:creator>
  <cp:lastModifiedBy>Mike Kaiman</cp:lastModifiedBy>
  <cp:revision>44</cp:revision>
  <cp:lastPrinted>2017-03-29T14:58:18Z</cp:lastPrinted>
  <dcterms:created xsi:type="dcterms:W3CDTF">2023-09-21T18:22:14Z</dcterms:created>
  <dcterms:modified xsi:type="dcterms:W3CDTF">2025-06-30T20:08:13Z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qminfo">
    <vt:i4>5</vt:i4>
  </property>
  <property fmtid="{D5CDD505-2E9C-101B-9397-08002B2CF9AE}" pid="3" name="lqmsess">
    <vt:lpwstr>a397fc98-89aa-4926-8c15-2b0f8f12a25a</vt:lpwstr>
  </property>
  <property fmtid="{D5CDD505-2E9C-101B-9397-08002B2CF9AE}" pid="4" name="ContentTypeId">
    <vt:lpwstr>0x010100A2D5A4FF975C9F4281CDEF8C21DC3C73</vt:lpwstr>
  </property>
  <property fmtid="{D5CDD505-2E9C-101B-9397-08002B2CF9AE}" pid="5" name="MediaServiceImageTags">
    <vt:lpwstr/>
  </property>
  <property fmtid="{D5CDD505-2E9C-101B-9397-08002B2CF9AE}" pid="6" name="MSIP_Label_65269c60-0483-4c57-9e8c-3779d6900235_Enabled">
    <vt:lpwstr>true</vt:lpwstr>
  </property>
  <property fmtid="{D5CDD505-2E9C-101B-9397-08002B2CF9AE}" pid="7" name="MSIP_Label_65269c60-0483-4c57-9e8c-3779d6900235_SetDate">
    <vt:lpwstr>2025-06-30T20:07:50Z</vt:lpwstr>
  </property>
  <property fmtid="{D5CDD505-2E9C-101B-9397-08002B2CF9AE}" pid="8" name="MSIP_Label_65269c60-0483-4c57-9e8c-3779d6900235_Method">
    <vt:lpwstr>Privileged</vt:lpwstr>
  </property>
  <property fmtid="{D5CDD505-2E9C-101B-9397-08002B2CF9AE}" pid="9" name="MSIP_Label_65269c60-0483-4c57-9e8c-3779d6900235_Name">
    <vt:lpwstr>65269c60-0483-4c57-9e8c-3779d6900235</vt:lpwstr>
  </property>
  <property fmtid="{D5CDD505-2E9C-101B-9397-08002B2CF9AE}" pid="10" name="MSIP_Label_65269c60-0483-4c57-9e8c-3779d6900235_SiteId">
    <vt:lpwstr>b397c653-5b19-463f-b9fc-af658ded9128</vt:lpwstr>
  </property>
  <property fmtid="{D5CDD505-2E9C-101B-9397-08002B2CF9AE}" pid="11" name="MSIP_Label_65269c60-0483-4c57-9e8c-3779d6900235_ActionId">
    <vt:lpwstr>585f9a05-6955-4823-8a79-637d369127ac</vt:lpwstr>
  </property>
  <property fmtid="{D5CDD505-2E9C-101B-9397-08002B2CF9AE}" pid="12" name="MSIP_Label_65269c60-0483-4c57-9e8c-3779d6900235_ContentBits">
    <vt:lpwstr>0</vt:lpwstr>
  </property>
  <property fmtid="{D5CDD505-2E9C-101B-9397-08002B2CF9AE}" pid="13" name="MSIP_Label_65269c60-0483-4c57-9e8c-3779d6900235_Tag">
    <vt:lpwstr>10, 0, 1, 1</vt:lpwstr>
  </property>
</Properties>
</file>