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6"/>
  </p:notesMasterIdLst>
  <p:sldIdLst>
    <p:sldId id="256" r:id="rId6"/>
    <p:sldId id="259" r:id="rId7"/>
    <p:sldId id="265" r:id="rId8"/>
    <p:sldId id="266" r:id="rId9"/>
    <p:sldId id="260" r:id="rId10"/>
    <p:sldId id="261" r:id="rId11"/>
    <p:sldId id="262" r:id="rId12"/>
    <p:sldId id="263" r:id="rId13"/>
    <p:sldId id="264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es, Jennifer M" initials="IJM" lastIdx="3" clrIdx="0">
    <p:extLst>
      <p:ext uri="{19B8F6BF-5375-455C-9EA6-DF929625EA0E}">
        <p15:presenceInfo xmlns:p15="http://schemas.microsoft.com/office/powerpoint/2012/main" userId="Ives, Jennifer 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8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preferSingleView="1">
    <p:restoredLeft sz="3968" autoAdjust="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1251" y="4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9B4AD-585F-4254-8166-B05F8534512D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68147-32EE-47B0-90ED-482623318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1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8147-32EE-47B0-90ED-4826233182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64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8147-32EE-47B0-90ED-4826233182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44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8147-32EE-47B0-90ED-4826233182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31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8147-32EE-47B0-90ED-4826233182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94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8147-32EE-47B0-90ED-4826233182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18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8147-32EE-47B0-90ED-4826233182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95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8147-32EE-47B0-90ED-4826233182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40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8147-32EE-47B0-90ED-4826233182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65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8147-32EE-47B0-90ED-4826233182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02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8147-32EE-47B0-90ED-4826233182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10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6F78-E8AE-7C48-9C5B-78EB51D3129D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5F6F-457D-4642-8B40-9652D1866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45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6F78-E8AE-7C48-9C5B-78EB51D3129D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5F6F-457D-4642-8B40-9652D1866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38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6F78-E8AE-7C48-9C5B-78EB51D3129D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5F6F-457D-4642-8B40-9652D1866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63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6F78-E8AE-7C48-9C5B-78EB51D3129D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5F6F-457D-4642-8B40-9652D1866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6F78-E8AE-7C48-9C5B-78EB51D3129D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5F6F-457D-4642-8B40-9652D1866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88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6F78-E8AE-7C48-9C5B-78EB51D3129D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5F6F-457D-4642-8B40-9652D1866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83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6F78-E8AE-7C48-9C5B-78EB51D3129D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5F6F-457D-4642-8B40-9652D1866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0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6F78-E8AE-7C48-9C5B-78EB51D3129D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5F6F-457D-4642-8B40-9652D1866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3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6F78-E8AE-7C48-9C5B-78EB51D3129D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5F6F-457D-4642-8B40-9652D1866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23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6F78-E8AE-7C48-9C5B-78EB51D3129D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5F6F-457D-4642-8B40-9652D1866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6F78-E8AE-7C48-9C5B-78EB51D3129D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5F6F-457D-4642-8B40-9652D1866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00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A6F78-E8AE-7C48-9C5B-78EB51D3129D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35F6F-457D-4642-8B40-9652D1866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5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tlouisfed.org/~/media/Education/Lessons/pdf/Inflation_and_the_Fall_of_the_Roman_Empire.pdf?la=en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conLowdownPPTbanner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36"/>
            <a:ext cx="9144000" cy="10302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2064" y="1531450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Arial - 16"/>
              </a:rPr>
              <a:t>Teacher </a:t>
            </a:r>
            <a:r>
              <a:rPr lang="en-US" sz="2000" b="1" dirty="0" smtClean="0">
                <a:solidFill>
                  <a:srgbClr val="000000"/>
                </a:solidFill>
                <a:latin typeface="Arial - 16"/>
              </a:rPr>
              <a:t>Note</a:t>
            </a:r>
            <a:endParaRPr lang="en-US" sz="2000" b="1" dirty="0">
              <a:solidFill>
                <a:srgbClr val="000000"/>
              </a:solidFill>
              <a:latin typeface="Arial - 16"/>
            </a:endParaRPr>
          </a:p>
          <a:p>
            <a:endParaRPr lang="en-US" sz="1600" dirty="0">
              <a:solidFill>
                <a:srgbClr val="000000"/>
              </a:solidFill>
              <a:latin typeface="Arial - 16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cs typeface="Arial" panose="020B0604020202020204" pitchFamily="34" charset="0"/>
              </a:rPr>
              <a:t>These slides correspond </a:t>
            </a:r>
            <a:r>
              <a:rPr lang="en-US" dirty="0">
                <a:cs typeface="Arial" panose="020B0604020202020204" pitchFamily="34" charset="0"/>
              </a:rPr>
              <a:t>to </a:t>
            </a:r>
            <a:r>
              <a:rPr lang="en-US" dirty="0" smtClean="0">
                <a:cs typeface="Arial" panose="020B0604020202020204" pitchFamily="34" charset="0"/>
              </a:rPr>
              <a:t>the visuals noted in the lesson</a:t>
            </a:r>
            <a:r>
              <a:rPr lang="en-US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b="1" dirty="0" smtClean="0">
                <a:cs typeface="Arial" panose="020B0604020202020204" pitchFamily="34" charset="0"/>
                <a:hlinkClick r:id="rId4"/>
              </a:rPr>
              <a:t>Inflation and the Fall of the Roman Empire</a:t>
            </a:r>
            <a:r>
              <a:rPr lang="en-US" b="1" dirty="0" smtClean="0">
                <a:cs typeface="Arial" panose="020B0604020202020204" pitchFamily="34" charset="0"/>
              </a:rPr>
              <a:t>. </a:t>
            </a:r>
            <a:endParaRPr lang="en-US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6171009"/>
            <a:ext cx="7659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© Copyright 2018, Federal Reserve Bank of St. Louis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799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GreenBar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48576"/>
            <a:ext cx="88011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9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5961"/>
            <a:ext cx="7772400" cy="2384490"/>
          </a:xfrm>
        </p:spPr>
        <p:txBody>
          <a:bodyPr>
            <a:normAutofit/>
          </a:bodyPr>
          <a:lstStyle/>
          <a:p>
            <a:r>
              <a:rPr lang="en-US" sz="4000" b="1" i="1" dirty="0"/>
              <a:t>Inflation and the Fall of </a:t>
            </a:r>
            <a:r>
              <a:rPr lang="en-US" sz="4000" b="1" i="1" dirty="0" smtClean="0"/>
              <a:t/>
            </a:r>
            <a:br>
              <a:rPr lang="en-US" sz="4000" b="1" i="1" dirty="0" smtClean="0"/>
            </a:br>
            <a:r>
              <a:rPr lang="en-US" sz="4000" b="1" i="1" dirty="0" smtClean="0"/>
              <a:t>the </a:t>
            </a:r>
            <a:r>
              <a:rPr lang="en-US" sz="4000" b="1" i="1" dirty="0"/>
              <a:t>Roman Empire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068" y="3886199"/>
            <a:ext cx="7402132" cy="2050961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828282"/>
                </a:solidFill>
              </a:rPr>
              <a:t>Compelling Question</a:t>
            </a:r>
          </a:p>
          <a:p>
            <a:pPr algn="l"/>
            <a:r>
              <a:rPr lang="en-US" dirty="0" smtClean="0">
                <a:solidFill>
                  <a:srgbClr val="828282"/>
                </a:solidFill>
              </a:rPr>
              <a:t>How did the economic policies of the Roman emperors cause inflation toward the end of the Roman Empire</a:t>
            </a:r>
            <a:r>
              <a:rPr lang="en-US" dirty="0" smtClean="0"/>
              <a:t>?</a:t>
            </a:r>
          </a:p>
          <a:p>
            <a:pPr algn="l"/>
            <a:endParaRPr lang="en-US" dirty="0"/>
          </a:p>
        </p:txBody>
      </p:sp>
      <p:pic>
        <p:nvPicPr>
          <p:cNvPr id="4" name="Picture 3" descr="EconLowdownPPTbanner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36"/>
            <a:ext cx="9144000" cy="103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3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GreenBar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48576"/>
            <a:ext cx="8801100" cy="317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6823" y="954239"/>
            <a:ext cx="7933385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Visual 1: </a:t>
            </a:r>
            <a:r>
              <a:rPr lang="en-US" sz="2800" b="1" dirty="0" smtClean="0"/>
              <a:t>Vocabulary </a:t>
            </a:r>
            <a:r>
              <a:rPr lang="en-US" sz="2800" dirty="0" smtClean="0"/>
              <a:t>(slide 1 of 2)</a:t>
            </a:r>
            <a:endParaRPr lang="en-US" sz="2800" dirty="0"/>
          </a:p>
          <a:p>
            <a:pPr>
              <a:spcBef>
                <a:spcPts val="1800"/>
              </a:spcBef>
            </a:pPr>
            <a:r>
              <a:rPr lang="en-US" sz="2600" b="1" dirty="0" smtClean="0"/>
              <a:t>Money:</a:t>
            </a:r>
            <a:r>
              <a:rPr lang="en-US" sz="2600" dirty="0" smtClean="0"/>
              <a:t> Anything widely accepted in exchange for goods and services.</a:t>
            </a:r>
          </a:p>
          <a:p>
            <a:pPr>
              <a:spcBef>
                <a:spcPts val="1200"/>
              </a:spcBef>
            </a:pPr>
            <a:r>
              <a:rPr lang="en-US" sz="2600" b="1" dirty="0" smtClean="0"/>
              <a:t>Money supply: </a:t>
            </a:r>
            <a:r>
              <a:rPr lang="en-US" sz="2600" dirty="0" smtClean="0"/>
              <a:t>The quantity of money available in an economy.</a:t>
            </a:r>
          </a:p>
          <a:p>
            <a:pPr>
              <a:spcBef>
                <a:spcPts val="1200"/>
              </a:spcBef>
            </a:pPr>
            <a:r>
              <a:rPr lang="en-US" sz="2600" b="1" dirty="0" smtClean="0"/>
              <a:t>Coin:</a:t>
            </a:r>
            <a:r>
              <a:rPr lang="en-US" sz="2600" dirty="0" smtClean="0"/>
              <a:t> Money, usually minted from some combination of metals.</a:t>
            </a:r>
          </a:p>
          <a:p>
            <a:pPr>
              <a:spcBef>
                <a:spcPts val="1200"/>
              </a:spcBef>
            </a:pPr>
            <a:r>
              <a:rPr lang="en-US" sz="2600" b="1" dirty="0" smtClean="0"/>
              <a:t>Currency:</a:t>
            </a:r>
            <a:r>
              <a:rPr lang="en-US" sz="2600" dirty="0" smtClean="0"/>
              <a:t> Money, usually made from some type of paper-like material.</a:t>
            </a:r>
          </a:p>
        </p:txBody>
      </p:sp>
    </p:spTree>
    <p:extLst>
      <p:ext uri="{BB962C8B-B14F-4D97-AF65-F5344CB8AC3E}">
        <p14:creationId xmlns:p14="http://schemas.microsoft.com/office/powerpoint/2010/main" val="295503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GreenBar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48576"/>
            <a:ext cx="8801100" cy="317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6823" y="954239"/>
            <a:ext cx="7933385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Visual 1: </a:t>
            </a:r>
            <a:r>
              <a:rPr lang="en-US" sz="2800" b="1" dirty="0" smtClean="0"/>
              <a:t>Vocabulary </a:t>
            </a:r>
            <a:r>
              <a:rPr lang="en-US" sz="2800" dirty="0" smtClean="0"/>
              <a:t>(slide 2 of 2)</a:t>
            </a:r>
            <a:endParaRPr lang="en-US" sz="2800" dirty="0"/>
          </a:p>
          <a:p>
            <a:pPr>
              <a:spcBef>
                <a:spcPts val="1800"/>
              </a:spcBef>
            </a:pPr>
            <a:r>
              <a:rPr lang="en-US" sz="2600" b="1" dirty="0" smtClean="0"/>
              <a:t>Debase</a:t>
            </a:r>
            <a:r>
              <a:rPr lang="en-US" sz="2600" b="1" dirty="0"/>
              <a:t>:</a:t>
            </a:r>
            <a:r>
              <a:rPr lang="en-US" sz="2600" dirty="0"/>
              <a:t> </a:t>
            </a:r>
            <a:r>
              <a:rPr lang="en-US" sz="2600" dirty="0" smtClean="0"/>
              <a:t>To reduce something’s value; for coinage, to reduce the amount of </a:t>
            </a:r>
            <a:r>
              <a:rPr lang="en-US" sz="2600" dirty="0"/>
              <a:t>precious metal in the </a:t>
            </a:r>
            <a:r>
              <a:rPr lang="en-US" sz="2600" dirty="0" smtClean="0"/>
              <a:t>coins but keep </a:t>
            </a:r>
            <a:r>
              <a:rPr lang="en-US" sz="2600" dirty="0"/>
              <a:t>the face value constant.</a:t>
            </a:r>
          </a:p>
          <a:p>
            <a:pPr>
              <a:spcBef>
                <a:spcPts val="1200"/>
              </a:spcBef>
            </a:pPr>
            <a:r>
              <a:rPr lang="en-US" sz="2600" b="1" dirty="0" smtClean="0"/>
              <a:t>Inflation</a:t>
            </a:r>
            <a:r>
              <a:rPr lang="en-US" sz="2600" b="1" dirty="0"/>
              <a:t>:</a:t>
            </a:r>
            <a:r>
              <a:rPr lang="en-US" sz="2600" dirty="0"/>
              <a:t> A general, sustained upward movement of prices for goods and services in an economy.</a:t>
            </a:r>
          </a:p>
        </p:txBody>
      </p:sp>
    </p:spTree>
    <p:extLst>
      <p:ext uri="{BB962C8B-B14F-4D97-AF65-F5344CB8AC3E}">
        <p14:creationId xmlns:p14="http://schemas.microsoft.com/office/powerpoint/2010/main" val="278052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GreenBar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48576"/>
            <a:ext cx="8801100" cy="317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6823" y="967118"/>
            <a:ext cx="80750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Visual </a:t>
            </a:r>
            <a:r>
              <a:rPr lang="en-US" sz="2800" b="1" dirty="0" smtClean="0"/>
              <a:t>2: Auction Results</a:t>
            </a:r>
          </a:p>
          <a:p>
            <a:pPr fontAlgn="t"/>
            <a:r>
              <a:rPr lang="en-US" sz="2800" b="1" dirty="0"/>
              <a:t> </a:t>
            </a: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121296"/>
              </p:ext>
            </p:extLst>
          </p:nvPr>
        </p:nvGraphicFramePr>
        <p:xfrm>
          <a:off x="1242901" y="1718836"/>
          <a:ext cx="6722771" cy="472060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624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7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19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11" marR="51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Round 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11" marR="51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Round 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11" marR="51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32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Auction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tem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11" marR="514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11" marR="514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11" marR="514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031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Auction item 2</a:t>
                      </a: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11" marR="514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11" marR="514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11" marR="514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606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Auction item 3</a:t>
                      </a: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11" marR="514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11" marR="514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11" marR="514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894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11" marR="514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11" marR="514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11" marR="514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71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GreenBar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48576"/>
            <a:ext cx="8801100" cy="317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6823" y="954239"/>
            <a:ext cx="80750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Visual 3</a:t>
            </a:r>
            <a:r>
              <a:rPr lang="en-US" sz="2800" b="1" dirty="0" smtClean="0"/>
              <a:t>: Debasement of Roman Currency </a:t>
            </a:r>
          </a:p>
          <a:p>
            <a:pPr fontAlgn="t"/>
            <a:r>
              <a:rPr lang="en-US" sz="2800" b="1" dirty="0"/>
              <a:t> 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63" y="1472112"/>
            <a:ext cx="8207173" cy="459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9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GreenBar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48576"/>
            <a:ext cx="8801100" cy="317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6823" y="954239"/>
            <a:ext cx="8165205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Visual </a:t>
            </a:r>
            <a:r>
              <a:rPr lang="en-US" sz="2800" b="1" dirty="0" smtClean="0"/>
              <a:t>4: Spending Priorities</a:t>
            </a:r>
          </a:p>
          <a:p>
            <a:pPr algn="ctr"/>
            <a:endParaRPr lang="en-US" sz="2800" b="1" dirty="0"/>
          </a:p>
          <a:p>
            <a:r>
              <a:rPr lang="en-US" sz="2800" dirty="0" smtClean="0"/>
              <a:t>Roman emperor </a:t>
            </a:r>
            <a:r>
              <a:rPr lang="en-US" sz="2800" dirty="0" err="1" smtClean="0"/>
              <a:t>Septimius</a:t>
            </a:r>
            <a:r>
              <a:rPr lang="en-US" sz="2800" dirty="0" smtClean="0"/>
              <a:t> Severus (AD 193-AD 211) said this on his deathbed to his son and successor:</a:t>
            </a:r>
          </a:p>
          <a:p>
            <a:endParaRPr lang="en-US" sz="2800" dirty="0"/>
          </a:p>
          <a:p>
            <a:pPr algn="ctr"/>
            <a:r>
              <a:rPr lang="en-US" sz="3200" b="1" i="1" dirty="0" smtClean="0"/>
              <a:t>Make the solders rich, </a:t>
            </a:r>
          </a:p>
          <a:p>
            <a:pPr algn="ctr"/>
            <a:r>
              <a:rPr lang="en-US" sz="3200" b="1" i="1" dirty="0" smtClean="0"/>
              <a:t>and pay no attention </a:t>
            </a:r>
            <a:r>
              <a:rPr lang="en-US" sz="3200" b="1" i="1" dirty="0" smtClean="0"/>
              <a:t>to anyone </a:t>
            </a:r>
            <a:r>
              <a:rPr lang="en-US" sz="3200" b="1" i="1" dirty="0" smtClean="0"/>
              <a:t>else.</a:t>
            </a:r>
          </a:p>
          <a:p>
            <a:pPr algn="ctr"/>
            <a:endParaRPr lang="en-US" sz="3200" b="1" dirty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/>
          </a:p>
          <a:p>
            <a:pPr algn="ctr"/>
            <a:endParaRPr lang="en-US" sz="3200" b="1" dirty="0" smtClean="0"/>
          </a:p>
          <a:p>
            <a:pPr algn="ctr"/>
            <a:endParaRPr lang="en-US" sz="1400" b="1" dirty="0" smtClean="0"/>
          </a:p>
          <a:p>
            <a:pPr algn="ctr"/>
            <a:r>
              <a:rPr lang="en-US" sz="1200" dirty="0"/>
              <a:t>SOURCE: Martin, Thomas R. </a:t>
            </a:r>
            <a:r>
              <a:rPr lang="en-US" sz="1200" i="1" dirty="0"/>
              <a:t>Ancient Rome: From Romulus to Justinian</a:t>
            </a:r>
            <a:r>
              <a:rPr lang="en-US" sz="1200" dirty="0"/>
              <a:t>. New Haven, CT: Yale University Press, 2012, p. 174. </a:t>
            </a:r>
          </a:p>
        </p:txBody>
      </p:sp>
    </p:spTree>
    <p:extLst>
      <p:ext uri="{BB962C8B-B14F-4D97-AF65-F5344CB8AC3E}">
        <p14:creationId xmlns:p14="http://schemas.microsoft.com/office/powerpoint/2010/main" val="274074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GreenBar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48576"/>
            <a:ext cx="8801100" cy="317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6823" y="954239"/>
            <a:ext cx="80750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Visual </a:t>
            </a:r>
            <a:r>
              <a:rPr lang="en-US" sz="2800" b="1" dirty="0" smtClean="0"/>
              <a:t>5: Rising Wheat Prices</a:t>
            </a:r>
          </a:p>
          <a:p>
            <a:pPr fontAlgn="t"/>
            <a:r>
              <a:rPr lang="en-US" sz="2800" b="1" dirty="0"/>
              <a:t> 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734096" y="5707838"/>
            <a:ext cx="743110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NOTE: A sesterces was equal to one-fourth of a denarius.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SOURCE: Boatwright, Mary T.,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Gargola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Daniel J. and Talbert, Richard J. A. </a:t>
            </a: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 Brief History of the Romans.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New York: Oxford, 2006, p. 277. 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00" y="1496044"/>
            <a:ext cx="7940102" cy="428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8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GreenBar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48576"/>
            <a:ext cx="8801100" cy="317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6823" y="954239"/>
            <a:ext cx="8165205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Visual 6</a:t>
            </a:r>
            <a:r>
              <a:rPr lang="en-US" sz="2800" b="1" dirty="0" smtClean="0"/>
              <a:t>: Chasing Too Few Goods</a:t>
            </a:r>
          </a:p>
          <a:p>
            <a:pPr algn="ctr"/>
            <a:endParaRPr lang="en-US" sz="2800" b="1" dirty="0"/>
          </a:p>
          <a:p>
            <a:r>
              <a:rPr lang="en-US" sz="2800" dirty="0"/>
              <a:t>Upon hearing that another debasement of coinage was coming, a Roman official wrote this to his servant:</a:t>
            </a:r>
          </a:p>
          <a:p>
            <a:r>
              <a:rPr lang="en-US" sz="2800" b="1" i="1" dirty="0"/>
              <a:t> </a:t>
            </a:r>
            <a:endParaRPr lang="en-US" sz="2800" dirty="0"/>
          </a:p>
          <a:p>
            <a:pPr algn="ctr"/>
            <a:r>
              <a:rPr lang="en-US" sz="3200" b="1" i="1" dirty="0"/>
              <a:t>Hurry, spend all my money you have; </a:t>
            </a:r>
            <a:endParaRPr lang="en-US" sz="3200" b="1" i="1" dirty="0" smtClean="0"/>
          </a:p>
          <a:p>
            <a:pPr algn="ctr"/>
            <a:r>
              <a:rPr lang="en-US" sz="3200" b="1" i="1" dirty="0" smtClean="0"/>
              <a:t>buy </a:t>
            </a:r>
            <a:r>
              <a:rPr lang="en-US" sz="3200" b="1" i="1" dirty="0"/>
              <a:t>me any kinds of goods at </a:t>
            </a:r>
            <a:endParaRPr lang="en-US" sz="3200" b="1" i="1" dirty="0" smtClean="0"/>
          </a:p>
          <a:p>
            <a:pPr algn="ctr"/>
            <a:r>
              <a:rPr lang="en-US" sz="3200" b="1" i="1" dirty="0" smtClean="0"/>
              <a:t>whatever </a:t>
            </a:r>
            <a:r>
              <a:rPr lang="en-US" sz="3200" b="1" i="1" dirty="0"/>
              <a:t>prices they are available.</a:t>
            </a:r>
            <a:endParaRPr lang="en-US" sz="3200" dirty="0"/>
          </a:p>
          <a:p>
            <a:pPr algn="ctr"/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endParaRPr lang="en-US" sz="3200" b="1" dirty="0" smtClean="0"/>
          </a:p>
          <a:p>
            <a:pPr algn="ctr"/>
            <a:endParaRPr lang="en-US" sz="1400" b="1" dirty="0" smtClean="0"/>
          </a:p>
          <a:p>
            <a:pPr algn="ctr"/>
            <a:r>
              <a:rPr lang="en-US" sz="1200" dirty="0" smtClean="0"/>
              <a:t>SOURCE</a:t>
            </a:r>
            <a:r>
              <a:rPr lang="en-US" sz="1200" dirty="0"/>
              <a:t>: Martin, Thomas R. </a:t>
            </a:r>
            <a:r>
              <a:rPr lang="en-US" sz="1200" i="1" dirty="0"/>
              <a:t>Ancient Rome: From Romulus to Justinian</a:t>
            </a:r>
            <a:r>
              <a:rPr lang="en-US" sz="1200" dirty="0"/>
              <a:t>. New Haven, CT: Yale University Press, 2012, p. 174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4019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111F8A30916E4A92B7DAF60BF0189C" ma:contentTypeVersion="6" ma:contentTypeDescription="Create a new document." ma:contentTypeScope="" ma:versionID="ce855b43c61806a14210c0c3aa75f052">
  <xsd:schema xmlns:xsd="http://www.w3.org/2001/XMLSchema" xmlns:xs="http://www.w3.org/2001/XMLSchema" xmlns:p="http://schemas.microsoft.com/office/2006/metadata/properties" xmlns:ns2="d18b261a-0edf-433c-ade6-b4c5a8c9ad88" targetNamespace="http://schemas.microsoft.com/office/2006/metadata/properties" ma:root="true" ma:fieldsID="2587cb91d4f55371daae38b7a9085a4a" ns2:_="">
    <xsd:import namespace="d18b261a-0edf-433c-ade6-b4c5a8c9ad8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8b261a-0edf-433c-ade6-b4c5a8c9ad8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18b261a-0edf-433c-ade6-b4c5a8c9ad88">UZD6JJ247QYQ-3005-22</_dlc_DocId>
    <_dlc_DocIdUrl xmlns="d18b261a-0edf-433c-ade6-b4c5a8c9ad88">
      <Url>https://fedsharesites.frb.org/dist/8H/ST%20LOUIS/Research/econed/_layouts/15/DocIdRedir.aspx?ID=UZD6JJ247QYQ-3005-22</Url>
      <Description>UZD6JJ247QYQ-3005-22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Nintex conditional workflow start</Name>
    <Synchronization>Synchronous</Synchronization>
    <Type>10001</Type>
    <SequenceNumber>50000</SequenceNumber>
    <Url/>
    <Assembly>Nintex.Workflow, Version=1.0.0.0, Culture=neutral, PublicKeyToken=913f6bae0ca5ae12</Assembly>
    <Class>Nintex.Workflow.ConditionalWorkflowStartReceiver</Class>
    <Data>635743247433258077</Data>
    <Filter/>
  </Receiver>
  <Receiver>
    <Name>Nintex conditional workflow start</Name>
    <Synchronization>Synchronous</Synchronization>
    <Type>10002</Type>
    <SequenceNumber>50000</SequenceNumber>
    <Url/>
    <Assembly>Nintex.Workflow, Version=1.0.0.0, Culture=neutral, PublicKeyToken=913f6bae0ca5ae12</Assembly>
    <Class>Nintex.Workflow.ConditionalWorkflowStartReceiver</Class>
    <Data>635743247433258077</Data>
    <Filter/>
  </Receiver>
  <Receiver>
    <Name>Nintex conditional workflow start</Name>
    <Synchronization>Synchronous</Synchronization>
    <Type>2</Type>
    <SequenceNumber>50000</SequenceNumber>
    <Url/>
    <Assembly>Nintex.Workflow, Version=1.0.0.0, Culture=neutral, PublicKeyToken=913f6bae0ca5ae12</Assembly>
    <Class>Nintex.Workflow.ConditionalWorkflowStartReceiver</Class>
    <Data>635743247433258077</Data>
    <Filter/>
  </Receiver>
</spe:Receivers>
</file>

<file path=customXml/itemProps1.xml><?xml version="1.0" encoding="utf-8"?>
<ds:datastoreItem xmlns:ds="http://schemas.openxmlformats.org/officeDocument/2006/customXml" ds:itemID="{83090367-60EB-487E-A12B-5E5262D291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8b261a-0edf-433c-ade6-b4c5a8c9ad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0F2281-BBDA-40A5-A67F-10AF31305AB1}">
  <ds:schemaRefs>
    <ds:schemaRef ds:uri="http://schemas.microsoft.com/office/2006/documentManagement/types"/>
    <ds:schemaRef ds:uri="http://schemas.microsoft.com/office/infopath/2007/PartnerControls"/>
    <ds:schemaRef ds:uri="d18b261a-0edf-433c-ade6-b4c5a8c9ad88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3F09AA4-F384-4A39-A6C7-4C8902B045F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D71072B-7DB2-49A9-B984-19D19CE06A6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359</Words>
  <Application>Microsoft Office PowerPoint</Application>
  <PresentationFormat>On-screen Show (4:3)</PresentationFormat>
  <Paragraphs>66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- 16</vt:lpstr>
      <vt:lpstr>Calibri</vt:lpstr>
      <vt:lpstr>Times New Roman</vt:lpstr>
      <vt:lpstr>Office Theme</vt:lpstr>
      <vt:lpstr>PowerPoint Presentation</vt:lpstr>
      <vt:lpstr>Inflation and the Fall of  the Roman Empire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Kathie L Lauher</dc:creator>
  <cp:lastModifiedBy>Suiter, Mary C</cp:lastModifiedBy>
  <cp:revision>16</cp:revision>
  <dcterms:created xsi:type="dcterms:W3CDTF">2017-04-20T20:36:54Z</dcterms:created>
  <dcterms:modified xsi:type="dcterms:W3CDTF">2018-02-10T19:39:45Z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0x010100C1111F8A30916E4A92B7DAF60BF0189C</vt:lpwstr>
  </property>
  <property fmtid="{D5CDD505-2E9C-101B-9397-08002B2CF9AE}" pid="3" name="_dlc_DocIdItemGuid">
    <vt:lpwstr>397610ca-98bb-474d-ac38-899e90b22550</vt:lpwstr>
  </property>
  <property fmtid="{D5CDD505-2E9C-101B-9397-08002B2CF9AE}" pid="4" name="TitusGUID">
    <vt:lpwstr>84fd320c-076a-4b2b-b3b7-de56f14f53eb</vt:lpwstr>
  </property>
</Properties>
</file>