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260" r:id="rId4"/>
    <p:sldId id="261" r:id="rId5"/>
    <p:sldId id="258" r:id="rId6"/>
    <p:sldId id="259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6E5B8-BE0D-4E2A-8F17-F6328ACCE36F}" v="1" dt="2025-02-12T13:26:35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B044D-B355-4D43-8BCC-CB3318C5C6D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A7ACD-FAB0-4F37-BA65-E23E67065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3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F5023-BAA0-46AF-A31B-BCBD20A5F7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3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1"/>
            <a:ext cx="9144000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</a:t>
            </a:r>
            <a:endParaRPr lang="en-US" dirty="0"/>
          </a:p>
        </p:txBody>
      </p:sp>
      <p:pic>
        <p:nvPicPr>
          <p:cNvPr id="8" name="Picture 7" descr="EconomicEducationHead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84142"/>
            <a:ext cx="5269526" cy="98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0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11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7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79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67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00113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52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76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59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73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57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rgbClr val="1025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- Fifth level</a:t>
            </a:r>
          </a:p>
        </p:txBody>
      </p:sp>
      <p:pic>
        <p:nvPicPr>
          <p:cNvPr id="12" name="Picture 11" descr="FRBSTL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4594623"/>
            <a:ext cx="457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3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 spc="-12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 spc="-30">
          <a:solidFill>
            <a:schemeClr val="tx1"/>
          </a:solidFill>
          <a:latin typeface="Arial"/>
          <a:ea typeface="+mn-ea"/>
          <a:cs typeface="Arial"/>
        </a:defRPr>
      </a:lvl1pPr>
      <a:lvl2pPr marL="9144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 spc="-30">
          <a:solidFill>
            <a:schemeClr val="tx1"/>
          </a:solidFill>
          <a:latin typeface="Arial"/>
          <a:ea typeface="+mn-ea"/>
          <a:cs typeface="Arial"/>
        </a:defRPr>
      </a:lvl2pPr>
      <a:lvl3pPr marL="1257300" indent="-342900" algn="l" defTabSz="457200" rtl="0" eaLnBrk="1" latinLnBrk="0" hangingPunct="1">
        <a:spcBef>
          <a:spcPct val="20000"/>
        </a:spcBef>
        <a:buSzPct val="80000"/>
        <a:buFont typeface="Courier New"/>
        <a:buChar char="o"/>
        <a:defRPr sz="1800" b="0" i="0" kern="1200" spc="-30">
          <a:solidFill>
            <a:schemeClr val="tx1"/>
          </a:solidFill>
          <a:latin typeface="Arial"/>
          <a:ea typeface="+mn-ea"/>
          <a:cs typeface="Arial"/>
        </a:defRPr>
      </a:lvl3pPr>
      <a:lvl4pPr marL="17145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 spc="-3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400" b="0" i="0" kern="1200" spc="-3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Incentives Are All Around 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06877"/>
            <a:ext cx="6858000" cy="536472"/>
          </a:xfrm>
        </p:spPr>
        <p:txBody>
          <a:bodyPr>
            <a:normAutofit fontScale="92500"/>
          </a:bodyPr>
          <a:lstStyle/>
          <a:p>
            <a:r>
              <a:rPr lang="en-US" dirty="0"/>
              <a:t>Andrea Caceres-Santamaria, Federal Reserve Bank of St. Louis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7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00100" y="1777693"/>
            <a:ext cx="1371600" cy="1131079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If your cell phone is taken away, your parents must come pick it 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626" y="1777694"/>
            <a:ext cx="1371600" cy="92333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Your parents offer to match every dollar you save at the bank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626" y="1777694"/>
            <a:ext cx="1371600" cy="1131079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A: Save more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B: Spend the money on going out with friends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0100" y="1777694"/>
            <a:ext cx="1371600" cy="1546577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A: Continue to use the phone in class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B: Put the phone away during class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9980" y="1777693"/>
            <a:ext cx="1371600" cy="1061829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If you pass a college-level test, the school covers an $85 fee for the test and you won’t have to take the class in college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9980" y="1777694"/>
            <a:ext cx="1371600" cy="1754326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A: You study as  much as possible so you can have a good chance of passing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B: Who cares, it’s only $85. I won’t study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9410" y="1775226"/>
            <a:ext cx="1371600" cy="156966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You own a business, and the government will pay you $2,000 at the end of the year if you prove that waste was reduced by at least 15%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9410" y="1775225"/>
            <a:ext cx="1371600" cy="1938992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A: Review production methods and make to reduce waste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B: Making money is the ultimate goal. Who cares if the business creates pollution?</a:t>
            </a:r>
          </a:p>
        </p:txBody>
      </p:sp>
    </p:spTree>
    <p:extLst>
      <p:ext uri="{BB962C8B-B14F-4D97-AF65-F5344CB8AC3E}">
        <p14:creationId xmlns:p14="http://schemas.microsoft.com/office/powerpoint/2010/main" val="21169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1981"/>
            <a:ext cx="7886700" cy="994172"/>
          </a:xfrm>
        </p:spPr>
        <p:txBody>
          <a:bodyPr/>
          <a:lstStyle/>
          <a:p>
            <a:r>
              <a:rPr lang="en-US" dirty="0"/>
              <a:t>Positive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6153"/>
            <a:ext cx="7886700" cy="3263504"/>
          </a:xfrm>
        </p:spPr>
        <p:txBody>
          <a:bodyPr>
            <a:normAutofit/>
          </a:bodyPr>
          <a:lstStyle/>
          <a:p>
            <a:r>
              <a:rPr lang="en-US" b="1" dirty="0"/>
              <a:t>Positive incentives</a:t>
            </a:r>
            <a:r>
              <a:rPr lang="en-US" dirty="0"/>
              <a:t> are rewards that encourage behaviors that make people better off, and there may be a monetary or measurable reward for doing so. Some examples include the following: </a:t>
            </a:r>
          </a:p>
          <a:p>
            <a:pPr lvl="1"/>
            <a:r>
              <a:rPr lang="en-US" dirty="0"/>
              <a:t>30 extra credit points for completing 10 extra homework problems</a:t>
            </a:r>
          </a:p>
          <a:p>
            <a:pPr lvl="1"/>
            <a:r>
              <a:rPr lang="en-US" dirty="0"/>
              <a:t>A special buffet lunch for students who get on the honor roll 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3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308"/>
            <a:ext cx="7886700" cy="994172"/>
          </a:xfrm>
        </p:spPr>
        <p:txBody>
          <a:bodyPr/>
          <a:lstStyle/>
          <a:p>
            <a:r>
              <a:rPr lang="en-US" dirty="0"/>
              <a:t>Negative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6153"/>
            <a:ext cx="7886700" cy="3263504"/>
          </a:xfrm>
        </p:spPr>
        <p:txBody>
          <a:bodyPr/>
          <a:lstStyle/>
          <a:p>
            <a:r>
              <a:rPr lang="en-US" b="1" dirty="0"/>
              <a:t>Negative incentives (disincentives)</a:t>
            </a:r>
            <a:r>
              <a:rPr lang="en-US" dirty="0"/>
              <a:t> are penalties that are intended to discourage behaviors that make people worse off, and there may be a monetary penalty that must be paid or some other measurable penalty for doing so. </a:t>
            </a:r>
          </a:p>
          <a:p>
            <a:pPr lvl="1"/>
            <a:r>
              <a:rPr lang="en-US" dirty="0"/>
              <a:t>Example: Receiving 0 points on a test if you are caught cheating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0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1981"/>
            <a:ext cx="7886700" cy="994172"/>
          </a:xfrm>
        </p:spPr>
        <p:txBody>
          <a:bodyPr/>
          <a:lstStyle/>
          <a:p>
            <a:r>
              <a:rPr lang="en-US" dirty="0"/>
              <a:t>Economic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6153"/>
            <a:ext cx="7886700" cy="32635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Paychecks: We go to work because we know that in return, we will receive compensation for our work in the form of a paycheck.</a:t>
            </a:r>
          </a:p>
          <a:p>
            <a:pPr lvl="1"/>
            <a:r>
              <a:rPr lang="en-US" dirty="0"/>
              <a:t>If you are a server at a restaurant, you provide friendly service to earn a good tip.</a:t>
            </a:r>
          </a:p>
          <a:p>
            <a:r>
              <a:rPr lang="en-US" dirty="0"/>
              <a:t>Tax rebates: Some governments offer a tax rebate if you purchase an electric vehicle. These rebates can range from $2,500 to $7,000 per new electric vehicle purchase.</a:t>
            </a:r>
          </a:p>
          <a:p>
            <a:r>
              <a:rPr lang="en-US" dirty="0"/>
              <a:t>Higher tax rates: For example, a $5 tax on cigarette purchases</a:t>
            </a:r>
          </a:p>
          <a:p>
            <a:r>
              <a:rPr lang="en-US" dirty="0"/>
              <a:t>Rewards programs: Airlines allow frequent flyers to earn points they can use toward a free flight.</a:t>
            </a:r>
          </a:p>
        </p:txBody>
      </p:sp>
    </p:spTree>
    <p:extLst>
      <p:ext uri="{BB962C8B-B14F-4D97-AF65-F5344CB8AC3E}">
        <p14:creationId xmlns:p14="http://schemas.microsoft.com/office/powerpoint/2010/main" val="379493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6264"/>
            <a:ext cx="7886700" cy="994172"/>
          </a:xfrm>
        </p:spPr>
        <p:txBody>
          <a:bodyPr/>
          <a:lstStyle/>
          <a:p>
            <a:r>
              <a:rPr lang="en-US" dirty="0"/>
              <a:t>Economic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9871"/>
            <a:ext cx="7886700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Incentives for consumers: Discounts that encourage consumers to buy more by decreasing the per unit cost of a good. Example: Buy one shirt for $7 or two shirts for $12 (decreasing the price per shirt to $6)</a:t>
            </a:r>
          </a:p>
          <a:p>
            <a:r>
              <a:rPr lang="en-US" dirty="0"/>
              <a:t>Following the rules:</a:t>
            </a:r>
          </a:p>
          <a:p>
            <a:pPr lvl="1"/>
            <a:r>
              <a:rPr lang="en-US" dirty="0"/>
              <a:t>A speeding ticket of $500</a:t>
            </a:r>
          </a:p>
          <a:p>
            <a:pPr lvl="1"/>
            <a:r>
              <a:rPr lang="en-US" dirty="0"/>
              <a:t>Anonymously reporting information on a crime that leads to an arrest, with a reward of $25,000</a:t>
            </a:r>
          </a:p>
          <a:p>
            <a:pPr lvl="1"/>
            <a:r>
              <a:rPr lang="en-US" dirty="0"/>
              <a:t>A $500 per year increase on health insurance if you smoke</a:t>
            </a:r>
          </a:p>
          <a:p>
            <a:pPr lvl="1"/>
            <a:r>
              <a:rPr lang="en-US" dirty="0"/>
              <a:t>A $300 per year savings on car insurance if you do not have an accident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69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515</Words>
  <Application>Microsoft Office PowerPoint</Application>
  <PresentationFormat>On-screen Show (16:9)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Wingdings</vt:lpstr>
      <vt:lpstr>Office Theme</vt:lpstr>
      <vt:lpstr> Incentives Are All Around Us</vt:lpstr>
      <vt:lpstr>PowerPoint Presentation</vt:lpstr>
      <vt:lpstr>Positive Incentives</vt:lpstr>
      <vt:lpstr>Negative Incentives</vt:lpstr>
      <vt:lpstr>Economic Incentives</vt:lpstr>
      <vt:lpstr>Economic Incentives</vt:lpstr>
    </vt:vector>
  </TitlesOfParts>
  <Company>FRB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Kathie L Lauher</dc:creator>
  <cp:lastModifiedBy>Mike Kaiman</cp:lastModifiedBy>
  <cp:revision>49</cp:revision>
  <dcterms:created xsi:type="dcterms:W3CDTF">2017-05-10T20:57:33Z</dcterms:created>
  <dcterms:modified xsi:type="dcterms:W3CDTF">2025-02-12T13:28:40Z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5269c60-0483-4c57-9e8c-3779d6900235_Enabled">
    <vt:lpwstr>true</vt:lpwstr>
  </property>
  <property fmtid="{D5CDD505-2E9C-101B-9397-08002B2CF9AE}" pid="3" name="MSIP_Label_65269c60-0483-4c57-9e8c-3779d6900235_SetDate">
    <vt:lpwstr>2023-12-07T19:38:55Z</vt:lpwstr>
  </property>
  <property fmtid="{D5CDD505-2E9C-101B-9397-08002B2CF9AE}" pid="4" name="MSIP_Label_65269c60-0483-4c57-9e8c-3779d6900235_Method">
    <vt:lpwstr>Privileged</vt:lpwstr>
  </property>
  <property fmtid="{D5CDD505-2E9C-101B-9397-08002B2CF9AE}" pid="5" name="MSIP_Label_65269c60-0483-4c57-9e8c-3779d6900235_Name">
    <vt:lpwstr>65269c60-0483-4c57-9e8c-3779d6900235</vt:lpwstr>
  </property>
  <property fmtid="{D5CDD505-2E9C-101B-9397-08002B2CF9AE}" pid="6" name="MSIP_Label_65269c60-0483-4c57-9e8c-3779d6900235_SiteId">
    <vt:lpwstr>b397c653-5b19-463f-b9fc-af658ded9128</vt:lpwstr>
  </property>
  <property fmtid="{D5CDD505-2E9C-101B-9397-08002B2CF9AE}" pid="7" name="MSIP_Label_65269c60-0483-4c57-9e8c-3779d6900235_ActionId">
    <vt:lpwstr>e556ccd7-70f7-4f3c-b3b1-ff272c256a20</vt:lpwstr>
  </property>
  <property fmtid="{D5CDD505-2E9C-101B-9397-08002B2CF9AE}" pid="8" name="MSIP_Label_65269c60-0483-4c57-9e8c-3779d6900235_ContentBits">
    <vt:lpwstr>0</vt:lpwstr>
  </property>
</Properties>
</file>