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87" r:id="rId2"/>
    <p:sldId id="288" r:id="rId3"/>
    <p:sldId id="293" r:id="rId4"/>
    <p:sldId id="294" r:id="rId5"/>
    <p:sldId id="295" r:id="rId6"/>
    <p:sldId id="296" r:id="rId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B6E5B8-BE0D-4E2A-8F17-F6328ACCE36F}" v="7" dt="2025-03-05T14:54:06.8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8" d="100"/>
          <a:sy n="138" d="100"/>
        </p:scale>
        <p:origin x="834"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B044D-B355-4D43-8BCC-CB3318C5C6DE}" type="datetimeFigureOut">
              <a:rPr lang="en-US" smtClean="0"/>
              <a:t>3/5/2025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A7ACD-FAB0-4F37-BA65-E23E67065159}" type="slidenum">
              <a:rPr lang="en-US" smtClean="0"/>
              <a:t>‹#›</a:t>
            </a:fld>
            <a:endParaRPr lang="en-US"/>
          </a:p>
        </p:txBody>
      </p:sp>
    </p:spTree>
    <p:extLst>
      <p:ext uri="{BB962C8B-B14F-4D97-AF65-F5344CB8AC3E}">
        <p14:creationId xmlns:p14="http://schemas.microsoft.com/office/powerpoint/2010/main" val="1106536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itle 1"/>
          <p:cNvSpPr txBox="1">
            <a:spLocks/>
          </p:cNvSpPr>
          <p:nvPr userDrawn="1"/>
        </p:nvSpPr>
        <p:spPr>
          <a:xfrm>
            <a:off x="0" y="1"/>
            <a:ext cx="9144000" cy="1103313"/>
          </a:xfrm>
          <a:prstGeom prst="rect">
            <a:avLst/>
          </a:prstGeom>
          <a:solidFill>
            <a:schemeClr val="tx2">
              <a:lumMod val="50000"/>
            </a:schemeClr>
          </a:solidFill>
        </p:spPr>
        <p:txBody>
          <a:bodyPr vert="horz" lIns="91440" tIns="45720" rIns="91440" bIns="45720" rtlCol="0" anchor="ctr">
            <a:normAutofit/>
          </a:bodyPr>
          <a:lstStyle>
            <a:lvl1pPr algn="ctr" defTabSz="457200" rtl="0" eaLnBrk="1" latinLnBrk="0" hangingPunct="1">
              <a:spcBef>
                <a:spcPct val="0"/>
              </a:spcBef>
              <a:buNone/>
              <a:defRPr sz="4400" b="0" kern="1200" cap="none" spc="0">
                <a:ln>
                  <a:noFill/>
                </a:ln>
                <a:solidFill>
                  <a:schemeClr val="tx1"/>
                </a:solidFill>
                <a:effectLst/>
                <a:latin typeface="+mj-lt"/>
                <a:ea typeface="+mj-ea"/>
                <a:cs typeface="+mj-cs"/>
              </a:defRPr>
            </a:lvl1pPr>
          </a:lstStyle>
          <a:p>
            <a:r>
              <a:rPr lang="en-US"/>
              <a:t>   </a:t>
            </a:r>
            <a:endParaRPr lang="en-US" dirty="0"/>
          </a:p>
        </p:txBody>
      </p:sp>
      <p:pic>
        <p:nvPicPr>
          <p:cNvPr id="8" name="Picture 7" descr="EconomicEducationHeader.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313" y="84142"/>
            <a:ext cx="5269526" cy="987425"/>
          </a:xfrm>
          <a:prstGeom prst="rect">
            <a:avLst/>
          </a:prstGeom>
        </p:spPr>
      </p:pic>
    </p:spTree>
    <p:extLst>
      <p:ext uri="{BB962C8B-B14F-4D97-AF65-F5344CB8AC3E}">
        <p14:creationId xmlns:p14="http://schemas.microsoft.com/office/powerpoint/2010/main" val="4051305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811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74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279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0467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900113"/>
            <a:ext cx="4038600" cy="25455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521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176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2759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6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6734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16578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4762500"/>
            <a:ext cx="9144000" cy="381000"/>
          </a:xfrm>
          <a:prstGeom prst="rect">
            <a:avLst/>
          </a:prstGeom>
          <a:solidFill>
            <a:srgbClr val="10253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 Fifth level</a:t>
            </a:r>
          </a:p>
        </p:txBody>
      </p:sp>
      <p:pic>
        <p:nvPicPr>
          <p:cNvPr id="12" name="Picture 11" descr="FRBSTL.ai"/>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1313" y="4594623"/>
            <a:ext cx="4572000" cy="914400"/>
          </a:xfrm>
          <a:prstGeom prst="rect">
            <a:avLst/>
          </a:prstGeom>
        </p:spPr>
      </p:pic>
    </p:spTree>
    <p:extLst>
      <p:ext uri="{BB962C8B-B14F-4D97-AF65-F5344CB8AC3E}">
        <p14:creationId xmlns:p14="http://schemas.microsoft.com/office/powerpoint/2010/main" val="3658435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1" i="0" kern="1200" spc="-12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b="0" i="0" kern="1200" spc="-30">
          <a:solidFill>
            <a:schemeClr val="tx1"/>
          </a:solidFill>
          <a:latin typeface="Arial"/>
          <a:ea typeface="+mn-ea"/>
          <a:cs typeface="Arial"/>
        </a:defRPr>
      </a:lvl1pPr>
      <a:lvl2pPr marL="914400" indent="-457200" algn="l" defTabSz="457200" rtl="0" eaLnBrk="1" latinLnBrk="0" hangingPunct="1">
        <a:spcBef>
          <a:spcPct val="20000"/>
        </a:spcBef>
        <a:buFont typeface="Wingdings" charset="2"/>
        <a:buChar char="§"/>
        <a:defRPr sz="2000" b="0" i="0" kern="1200" spc="-30">
          <a:solidFill>
            <a:schemeClr val="tx1"/>
          </a:solidFill>
          <a:latin typeface="Arial"/>
          <a:ea typeface="+mn-ea"/>
          <a:cs typeface="Arial"/>
        </a:defRPr>
      </a:lvl2pPr>
      <a:lvl3pPr marL="1257300" indent="-342900" algn="l" defTabSz="457200" rtl="0" eaLnBrk="1" latinLnBrk="0" hangingPunct="1">
        <a:spcBef>
          <a:spcPct val="20000"/>
        </a:spcBef>
        <a:buSzPct val="80000"/>
        <a:buFont typeface="Courier New"/>
        <a:buChar char="o"/>
        <a:defRPr sz="1800" b="0" i="0" kern="1200" spc="-30">
          <a:solidFill>
            <a:schemeClr val="tx1"/>
          </a:solidFill>
          <a:latin typeface="Arial"/>
          <a:ea typeface="+mn-ea"/>
          <a:cs typeface="Arial"/>
        </a:defRPr>
      </a:lvl3pPr>
      <a:lvl4pPr marL="1714500" indent="-342900" algn="l" defTabSz="457200" rtl="0" eaLnBrk="1" latinLnBrk="0" hangingPunct="1">
        <a:spcBef>
          <a:spcPct val="20000"/>
        </a:spcBef>
        <a:buFont typeface="Arial"/>
        <a:buChar char="•"/>
        <a:defRPr sz="1600" b="0" i="0" kern="1200" spc="-30">
          <a:solidFill>
            <a:schemeClr val="tx1"/>
          </a:solidFill>
          <a:latin typeface="Arial"/>
          <a:ea typeface="+mn-ea"/>
          <a:cs typeface="Arial"/>
        </a:defRPr>
      </a:lvl4pPr>
      <a:lvl5pPr marL="1828800" indent="0" algn="l" defTabSz="457200" rtl="0" eaLnBrk="1" latinLnBrk="0" hangingPunct="1">
        <a:spcBef>
          <a:spcPct val="20000"/>
        </a:spcBef>
        <a:buFont typeface="Arial"/>
        <a:buNone/>
        <a:defRPr sz="1400" b="0" i="0" kern="1200" spc="-3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4687" y="1889210"/>
            <a:ext cx="6334626" cy="1543050"/>
          </a:xfrm>
          <a:ln>
            <a:noFill/>
          </a:ln>
        </p:spPr>
        <p:txBody>
          <a:bodyPr>
            <a:noAutofit/>
          </a:bodyPr>
          <a:lstStyle/>
          <a:p>
            <a:r>
              <a:rPr lang="en-US" sz="4050" b="1" dirty="0">
                <a:solidFill>
                  <a:schemeClr val="tx1"/>
                </a:solidFill>
              </a:rPr>
              <a:t>How Many Beverages Will Consumers Buy?</a:t>
            </a:r>
            <a:endParaRPr lang="en-US" sz="4050" dirty="0">
              <a:solidFill>
                <a:schemeClr val="tx1"/>
              </a:solidFill>
            </a:endParaRPr>
          </a:p>
        </p:txBody>
      </p:sp>
      <p:sp>
        <p:nvSpPr>
          <p:cNvPr id="5" name="TextBox 4"/>
          <p:cNvSpPr txBox="1"/>
          <p:nvPr/>
        </p:nvSpPr>
        <p:spPr>
          <a:xfrm>
            <a:off x="1543050" y="4686301"/>
            <a:ext cx="3943350" cy="276999"/>
          </a:xfrm>
          <a:prstGeom prst="rect">
            <a:avLst/>
          </a:prstGeom>
          <a:noFill/>
        </p:spPr>
        <p:txBody>
          <a:bodyPr wrap="square" rtlCol="0">
            <a:spAutoFit/>
          </a:bodyPr>
          <a:lstStyle/>
          <a:p>
            <a:r>
              <a:rPr lang="en-US" sz="600" dirty="0"/>
              <a:t>© 2023, Federal Reserve Bank of St. Louis. Permission is granted to reprint or photocopy this presentation in its entirety for educational purposes provided the user credits the Federal Reserve Bank of St. Louis, www.stlouisfed.org/education.</a:t>
            </a:r>
          </a:p>
        </p:txBody>
      </p:sp>
    </p:spTree>
    <p:extLst>
      <p:ext uri="{BB962C8B-B14F-4D97-AF65-F5344CB8AC3E}">
        <p14:creationId xmlns:p14="http://schemas.microsoft.com/office/powerpoint/2010/main" val="20551206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624" y="791681"/>
            <a:ext cx="6743700" cy="571500"/>
          </a:xfrm>
        </p:spPr>
        <p:txBody>
          <a:bodyPr>
            <a:normAutofit fontScale="90000"/>
          </a:bodyPr>
          <a:lstStyle/>
          <a:p>
            <a:r>
              <a:rPr lang="en-US" b="1" dirty="0">
                <a:solidFill>
                  <a:srgbClr val="43642A"/>
                </a:solidFill>
              </a:rPr>
              <a:t>Consumers and Price</a:t>
            </a:r>
          </a:p>
        </p:txBody>
      </p:sp>
      <p:sp>
        <p:nvSpPr>
          <p:cNvPr id="3" name="Content Placeholder 2"/>
          <p:cNvSpPr>
            <a:spLocks noGrp="1"/>
          </p:cNvSpPr>
          <p:nvPr>
            <p:ph idx="1"/>
          </p:nvPr>
        </p:nvSpPr>
        <p:spPr>
          <a:xfrm>
            <a:off x="1600200" y="1600201"/>
            <a:ext cx="6000750" cy="2114549"/>
          </a:xfrm>
        </p:spPr>
        <p:txBody>
          <a:bodyPr>
            <a:noAutofit/>
          </a:bodyPr>
          <a:lstStyle/>
          <a:p>
            <a:r>
              <a:rPr lang="en-US" sz="2100" b="1" dirty="0">
                <a:latin typeface="Calibri" panose="020F0502020204030204" pitchFamily="34" charset="0"/>
                <a:ea typeface="Calibri" panose="020F0502020204030204" pitchFamily="34" charset="0"/>
                <a:cs typeface="Times New Roman" panose="02020603050405020304" pitchFamily="18" charset="0"/>
              </a:rPr>
              <a:t>Consumers</a:t>
            </a:r>
            <a:r>
              <a:rPr lang="en-US" sz="2100" dirty="0">
                <a:latin typeface="Calibri" panose="020F0502020204030204" pitchFamily="34" charset="0"/>
                <a:ea typeface="Calibri" panose="020F0502020204030204" pitchFamily="34" charset="0"/>
                <a:cs typeface="Times New Roman" panose="02020603050405020304" pitchFamily="18" charset="0"/>
              </a:rPr>
              <a:t> are people who buy goods and services.</a:t>
            </a:r>
          </a:p>
          <a:p>
            <a:endParaRPr lang="en-US" sz="2100" dirty="0">
              <a:latin typeface="Calibri" panose="020F0502020204030204" pitchFamily="34" charset="0"/>
              <a:ea typeface="Calibri" panose="020F0502020204030204" pitchFamily="34" charset="0"/>
              <a:cs typeface="Times New Roman" panose="02020603050405020304" pitchFamily="18" charset="0"/>
            </a:endParaRPr>
          </a:p>
          <a:p>
            <a:r>
              <a:rPr lang="en-US" sz="2100" b="1" dirty="0">
                <a:latin typeface="Calibri"/>
                <a:ea typeface="Calibri" panose="020F0502020204030204" pitchFamily="34" charset="0"/>
                <a:cs typeface="Times New Roman"/>
              </a:rPr>
              <a:t>Price</a:t>
            </a:r>
            <a:r>
              <a:rPr lang="en-US" sz="2100" dirty="0">
                <a:latin typeface="Calibri"/>
                <a:ea typeface="Calibri" panose="020F0502020204030204" pitchFamily="34" charset="0"/>
                <a:cs typeface="Times New Roman"/>
              </a:rPr>
              <a:t> is the amount consumers pay to buy a good or service and the amount sellers receive when they sell goods and services. </a:t>
            </a:r>
            <a:endParaRPr lang="en-US" sz="2100" dirty="0">
              <a:latin typeface="Calibri"/>
              <a:ea typeface="Calibri" panose="020F0502020204030204" pitchFamily="34" charset="0"/>
              <a:cs typeface="Times New Roman" panose="02020603050405020304" pitchFamily="18" charset="0"/>
            </a:endParaRPr>
          </a:p>
          <a:p>
            <a:pPr marL="0" indent="0">
              <a:buNone/>
            </a:pPr>
            <a:endParaRPr lang="en-US" sz="2100" dirty="0"/>
          </a:p>
        </p:txBody>
      </p:sp>
    </p:spTree>
    <p:extLst>
      <p:ext uri="{BB962C8B-B14F-4D97-AF65-F5344CB8AC3E}">
        <p14:creationId xmlns:p14="http://schemas.microsoft.com/office/powerpoint/2010/main" val="29869287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575" y="390424"/>
            <a:ext cx="6800850" cy="1103400"/>
          </a:xfrm>
        </p:spPr>
        <p:txBody>
          <a:bodyPr>
            <a:normAutofit/>
          </a:bodyPr>
          <a:lstStyle/>
          <a:p>
            <a:r>
              <a:rPr lang="en-US" sz="4050" dirty="0">
                <a:solidFill>
                  <a:srgbClr val="43642A"/>
                </a:solidFill>
              </a:rPr>
              <a:t>Beverages for $1</a:t>
            </a:r>
          </a:p>
        </p:txBody>
      </p:sp>
      <p:graphicFrame>
        <p:nvGraphicFramePr>
          <p:cNvPr id="12" name="Table 4">
            <a:extLst>
              <a:ext uri="{FF2B5EF4-FFF2-40B4-BE49-F238E27FC236}">
                <a16:creationId xmlns:a16="http://schemas.microsoft.com/office/drawing/2014/main" id="{06B4DA4A-486D-4479-BD02-F3EC3B979CF9}"/>
              </a:ext>
            </a:extLst>
          </p:cNvPr>
          <p:cNvGraphicFramePr>
            <a:graphicFrameLocks noGrp="1"/>
          </p:cNvGraphicFramePr>
          <p:nvPr>
            <p:ph idx="1"/>
          </p:nvPr>
        </p:nvGraphicFramePr>
        <p:xfrm>
          <a:off x="1343599" y="1828801"/>
          <a:ext cx="6456805" cy="1020777"/>
        </p:xfrm>
        <a:graphic>
          <a:graphicData uri="http://schemas.openxmlformats.org/drawingml/2006/table">
            <a:tbl>
              <a:tblPr firstRow="1" bandRow="1">
                <a:tableStyleId>{5C22544A-7EE6-4342-B048-85BDC9FD1C3A}</a:tableStyleId>
              </a:tblPr>
              <a:tblGrid>
                <a:gridCol w="1291361">
                  <a:extLst>
                    <a:ext uri="{9D8B030D-6E8A-4147-A177-3AD203B41FA5}">
                      <a16:colId xmlns:a16="http://schemas.microsoft.com/office/drawing/2014/main" val="2890513019"/>
                    </a:ext>
                  </a:extLst>
                </a:gridCol>
                <a:gridCol w="1291361">
                  <a:extLst>
                    <a:ext uri="{9D8B030D-6E8A-4147-A177-3AD203B41FA5}">
                      <a16:colId xmlns:a16="http://schemas.microsoft.com/office/drawing/2014/main" val="3254472731"/>
                    </a:ext>
                  </a:extLst>
                </a:gridCol>
                <a:gridCol w="1291361">
                  <a:extLst>
                    <a:ext uri="{9D8B030D-6E8A-4147-A177-3AD203B41FA5}">
                      <a16:colId xmlns:a16="http://schemas.microsoft.com/office/drawing/2014/main" val="1688537795"/>
                    </a:ext>
                  </a:extLst>
                </a:gridCol>
                <a:gridCol w="1291361">
                  <a:extLst>
                    <a:ext uri="{9D8B030D-6E8A-4147-A177-3AD203B41FA5}">
                      <a16:colId xmlns:a16="http://schemas.microsoft.com/office/drawing/2014/main" val="2830691338"/>
                    </a:ext>
                  </a:extLst>
                </a:gridCol>
                <a:gridCol w="1291361">
                  <a:extLst>
                    <a:ext uri="{9D8B030D-6E8A-4147-A177-3AD203B41FA5}">
                      <a16:colId xmlns:a16="http://schemas.microsoft.com/office/drawing/2014/main" val="4114835095"/>
                    </a:ext>
                  </a:extLst>
                </a:gridCol>
              </a:tblGrid>
              <a:tr h="374455">
                <a:tc>
                  <a:txBody>
                    <a:bodyPr/>
                    <a:lstStyle/>
                    <a:p>
                      <a:r>
                        <a:rPr lang="en-US" sz="1000" dirty="0"/>
                        <a:t>Type of Beverage</a:t>
                      </a:r>
                    </a:p>
                  </a:txBody>
                  <a:tcPr marL="51187" marR="51187" marT="25593" marB="25593"/>
                </a:tc>
                <a:tc>
                  <a:txBody>
                    <a:bodyPr/>
                    <a:lstStyle/>
                    <a:p>
                      <a:r>
                        <a:rPr lang="en-US" sz="1000" dirty="0"/>
                        <a:t>Water</a:t>
                      </a:r>
                    </a:p>
                  </a:txBody>
                  <a:tcPr marL="51187" marR="51187" marT="25593" marB="25593"/>
                </a:tc>
                <a:tc>
                  <a:txBody>
                    <a:bodyPr/>
                    <a:lstStyle/>
                    <a:p>
                      <a:r>
                        <a:rPr lang="en-US" sz="1000" dirty="0"/>
                        <a:t>Orange Juice</a:t>
                      </a:r>
                    </a:p>
                  </a:txBody>
                  <a:tcPr marL="51187" marR="51187" marT="25593" marB="25593"/>
                </a:tc>
                <a:tc>
                  <a:txBody>
                    <a:bodyPr/>
                    <a:lstStyle/>
                    <a:p>
                      <a:r>
                        <a:rPr lang="en-US" sz="1000" dirty="0"/>
                        <a:t>Chocolate Milk</a:t>
                      </a:r>
                    </a:p>
                  </a:txBody>
                  <a:tcPr marL="51187" marR="51187" marT="25593" marB="25593"/>
                </a:tc>
                <a:tc>
                  <a:txBody>
                    <a:bodyPr/>
                    <a:lstStyle/>
                    <a:p>
                      <a:r>
                        <a:rPr lang="en-US" sz="1000" dirty="0"/>
                        <a:t>Apple Juice</a:t>
                      </a:r>
                    </a:p>
                  </a:txBody>
                  <a:tcPr marL="51187" marR="51187" marT="25593" marB="25593"/>
                </a:tc>
                <a:extLst>
                  <a:ext uri="{0D108BD9-81ED-4DB2-BD59-A6C34878D82A}">
                    <a16:rowId xmlns:a16="http://schemas.microsoft.com/office/drawing/2014/main" val="4040414628"/>
                  </a:ext>
                </a:extLst>
              </a:tr>
              <a:tr h="646322">
                <a:tc>
                  <a:txBody>
                    <a:bodyPr/>
                    <a:lstStyle/>
                    <a:p>
                      <a:r>
                        <a:rPr lang="en-US" sz="1000" dirty="0"/>
                        <a:t>NUMBER STUDENTS WILL BUY</a:t>
                      </a:r>
                    </a:p>
                  </a:txBody>
                  <a:tcPr marL="51187" marR="51187" marT="25593" marB="25593"/>
                </a:tc>
                <a:tc>
                  <a:txBody>
                    <a:bodyPr/>
                    <a:lstStyle/>
                    <a:p>
                      <a:endParaRPr lang="en-US" sz="1000" dirty="0"/>
                    </a:p>
                  </a:txBody>
                  <a:tcPr marL="51187" marR="51187" marT="25593" marB="25593"/>
                </a:tc>
                <a:tc>
                  <a:txBody>
                    <a:bodyPr/>
                    <a:lstStyle/>
                    <a:p>
                      <a:endParaRPr lang="en-US" sz="1000"/>
                    </a:p>
                  </a:txBody>
                  <a:tcPr marL="51187" marR="51187" marT="25593" marB="25593"/>
                </a:tc>
                <a:tc>
                  <a:txBody>
                    <a:bodyPr/>
                    <a:lstStyle/>
                    <a:p>
                      <a:endParaRPr lang="en-US" sz="1000" dirty="0"/>
                    </a:p>
                  </a:txBody>
                  <a:tcPr marL="51187" marR="51187" marT="25593" marB="25593"/>
                </a:tc>
                <a:tc>
                  <a:txBody>
                    <a:bodyPr/>
                    <a:lstStyle/>
                    <a:p>
                      <a:endParaRPr lang="en-US" sz="1000" dirty="0"/>
                    </a:p>
                  </a:txBody>
                  <a:tcPr marL="51187" marR="51187" marT="25593" marB="25593"/>
                </a:tc>
                <a:extLst>
                  <a:ext uri="{0D108BD9-81ED-4DB2-BD59-A6C34878D82A}">
                    <a16:rowId xmlns:a16="http://schemas.microsoft.com/office/drawing/2014/main" val="971144685"/>
                  </a:ext>
                </a:extLst>
              </a:tr>
            </a:tbl>
          </a:graphicData>
        </a:graphic>
      </p:graphicFrame>
    </p:spTree>
    <p:extLst>
      <p:ext uri="{BB962C8B-B14F-4D97-AF65-F5344CB8AC3E}">
        <p14:creationId xmlns:p14="http://schemas.microsoft.com/office/powerpoint/2010/main" val="18019960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575" y="390424"/>
            <a:ext cx="6800850" cy="1103400"/>
          </a:xfrm>
        </p:spPr>
        <p:txBody>
          <a:bodyPr>
            <a:noAutofit/>
          </a:bodyPr>
          <a:lstStyle/>
          <a:p>
            <a:r>
              <a:rPr lang="en-US" sz="3000" dirty="0">
                <a:solidFill>
                  <a:srgbClr val="43642A"/>
                </a:solidFill>
              </a:rPr>
              <a:t>Number of Beverages Students Are Willing and Able to Buy at Various Prices</a:t>
            </a:r>
          </a:p>
        </p:txBody>
      </p:sp>
      <p:sp>
        <p:nvSpPr>
          <p:cNvPr id="9" name="Content Placeholder 2">
            <a:extLst>
              <a:ext uri="{FF2B5EF4-FFF2-40B4-BE49-F238E27FC236}">
                <a16:creationId xmlns:a16="http://schemas.microsoft.com/office/drawing/2014/main" id="{5F93DB84-945C-4A6C-9267-6A25D96BC739}"/>
              </a:ext>
            </a:extLst>
          </p:cNvPr>
          <p:cNvSpPr>
            <a:spLocks noGrp="1"/>
          </p:cNvSpPr>
          <p:nvPr>
            <p:ph idx="1"/>
          </p:nvPr>
        </p:nvSpPr>
        <p:spPr>
          <a:xfrm>
            <a:off x="1657350" y="1493824"/>
            <a:ext cx="5829300" cy="3202781"/>
          </a:xfrm>
        </p:spPr>
        <p:txBody>
          <a:bodyPr/>
          <a:lstStyle/>
          <a:p>
            <a:pPr marL="0" indent="0">
              <a:buNone/>
            </a:pP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500" b="1" dirty="0">
                <a:latin typeface="Calibri" panose="020F0502020204030204" pitchFamily="34" charset="0"/>
                <a:ea typeface="Calibri" panose="020F0502020204030204" pitchFamily="34" charset="0"/>
                <a:cs typeface="Times New Roman" panose="02020603050405020304" pitchFamily="18" charset="0"/>
              </a:rPr>
              <a:t>Table: Prices and Quantities of __________________ Students Are Willing and Able to Buy</a:t>
            </a:r>
          </a:p>
          <a:p>
            <a:pPr marL="0" indent="0">
              <a:buNone/>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graphicFrame>
        <p:nvGraphicFramePr>
          <p:cNvPr id="10" name="Table 6">
            <a:extLst>
              <a:ext uri="{FF2B5EF4-FFF2-40B4-BE49-F238E27FC236}">
                <a16:creationId xmlns:a16="http://schemas.microsoft.com/office/drawing/2014/main" id="{ACB23365-BFBB-43E2-B6B8-AE9D5186CEE0}"/>
              </a:ext>
            </a:extLst>
          </p:cNvPr>
          <p:cNvGraphicFramePr>
            <a:graphicFrameLocks noGrp="1"/>
          </p:cNvGraphicFramePr>
          <p:nvPr/>
        </p:nvGraphicFramePr>
        <p:xfrm>
          <a:off x="1524000" y="2649368"/>
          <a:ext cx="6096000" cy="14097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49678691"/>
                    </a:ext>
                  </a:extLst>
                </a:gridCol>
                <a:gridCol w="3048000">
                  <a:extLst>
                    <a:ext uri="{9D8B030D-6E8A-4147-A177-3AD203B41FA5}">
                      <a16:colId xmlns:a16="http://schemas.microsoft.com/office/drawing/2014/main" val="540699556"/>
                    </a:ext>
                  </a:extLst>
                </a:gridCol>
              </a:tblGrid>
              <a:tr h="274320">
                <a:tc>
                  <a:txBody>
                    <a:bodyPr/>
                    <a:lstStyle/>
                    <a:p>
                      <a:pPr algn="ctr"/>
                      <a:r>
                        <a:rPr lang="en-US" sz="1400" dirty="0"/>
                        <a:t>PRICE</a:t>
                      </a:r>
                    </a:p>
                  </a:txBody>
                  <a:tcPr marL="68580" marR="68580" marT="34290" marB="34290"/>
                </a:tc>
                <a:tc>
                  <a:txBody>
                    <a:bodyPr/>
                    <a:lstStyle/>
                    <a:p>
                      <a:pPr algn="ctr"/>
                      <a:r>
                        <a:rPr lang="en-US" sz="1400" dirty="0"/>
                        <a:t>QUANTITY </a:t>
                      </a:r>
                    </a:p>
                  </a:txBody>
                  <a:tcPr marL="68580" marR="68580" marT="34290" marB="34290"/>
                </a:tc>
                <a:extLst>
                  <a:ext uri="{0D108BD9-81ED-4DB2-BD59-A6C34878D82A}">
                    <a16:rowId xmlns:a16="http://schemas.microsoft.com/office/drawing/2014/main" val="3980184814"/>
                  </a:ext>
                </a:extLst>
              </a:tr>
              <a:tr h="278130">
                <a:tc>
                  <a:txBody>
                    <a:bodyPr/>
                    <a:lstStyle/>
                    <a:p>
                      <a:pPr algn="ctr"/>
                      <a:r>
                        <a:rPr lang="en-US" sz="1400" dirty="0"/>
                        <a:t>$1</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595934662"/>
                  </a:ext>
                </a:extLst>
              </a:tr>
              <a:tr h="278130">
                <a:tc>
                  <a:txBody>
                    <a:bodyPr/>
                    <a:lstStyle/>
                    <a:p>
                      <a:pPr algn="ctr"/>
                      <a:r>
                        <a:rPr lang="en-US" sz="1400" dirty="0"/>
                        <a:t>$2</a:t>
                      </a:r>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1804046807"/>
                  </a:ext>
                </a:extLst>
              </a:tr>
              <a:tr h="278130">
                <a:tc>
                  <a:txBody>
                    <a:bodyPr/>
                    <a:lstStyle/>
                    <a:p>
                      <a:pPr algn="ctr"/>
                      <a:r>
                        <a:rPr lang="en-US" sz="1400" dirty="0"/>
                        <a:t>$3</a:t>
                      </a:r>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929812868"/>
                  </a:ext>
                </a:extLst>
              </a:tr>
              <a:tr h="274320">
                <a:tc>
                  <a:txBody>
                    <a:bodyPr/>
                    <a:lstStyle/>
                    <a:p>
                      <a:pPr algn="ctr"/>
                      <a:r>
                        <a:rPr lang="en-US" sz="1400" dirty="0"/>
                        <a:t>$4</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886315645"/>
                  </a:ext>
                </a:extLst>
              </a:tr>
            </a:tbl>
          </a:graphicData>
        </a:graphic>
      </p:graphicFrame>
    </p:spTree>
    <p:extLst>
      <p:ext uri="{BB962C8B-B14F-4D97-AF65-F5344CB8AC3E}">
        <p14:creationId xmlns:p14="http://schemas.microsoft.com/office/powerpoint/2010/main" val="36596222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411786"/>
            <a:ext cx="6743700" cy="571500"/>
          </a:xfrm>
        </p:spPr>
        <p:txBody>
          <a:bodyPr>
            <a:normAutofit fontScale="90000"/>
          </a:bodyPr>
          <a:lstStyle/>
          <a:p>
            <a:r>
              <a:rPr lang="en-US" b="1" dirty="0">
                <a:solidFill>
                  <a:srgbClr val="43642A"/>
                </a:solidFill>
              </a:rPr>
              <a:t>The Law of Demand</a:t>
            </a:r>
          </a:p>
        </p:txBody>
      </p:sp>
      <p:sp>
        <p:nvSpPr>
          <p:cNvPr id="9" name="Content Placeholder 2">
            <a:extLst>
              <a:ext uri="{FF2B5EF4-FFF2-40B4-BE49-F238E27FC236}">
                <a16:creationId xmlns:a16="http://schemas.microsoft.com/office/drawing/2014/main" id="{7433A3DF-6438-42D6-989F-5FA59D162BED}"/>
              </a:ext>
            </a:extLst>
          </p:cNvPr>
          <p:cNvSpPr>
            <a:spLocks noGrp="1"/>
          </p:cNvSpPr>
          <p:nvPr>
            <p:ph idx="1"/>
          </p:nvPr>
        </p:nvSpPr>
        <p:spPr>
          <a:xfrm>
            <a:off x="1468040" y="1363180"/>
            <a:ext cx="6190060" cy="3208820"/>
          </a:xfrm>
        </p:spPr>
        <p:txBody>
          <a:bodyPr>
            <a:normAutofit/>
          </a:bodyPr>
          <a:lstStyle/>
          <a:p>
            <a:pPr marL="0" indent="0">
              <a:buNone/>
            </a:pPr>
            <a:r>
              <a:rPr lang="en-US" b="1" dirty="0"/>
              <a:t>For most goods that we buy:</a:t>
            </a:r>
          </a:p>
          <a:p>
            <a:pPr lvl="1"/>
            <a:r>
              <a:rPr lang="en-US" sz="2100" dirty="0">
                <a:latin typeface="Calibri" panose="020F0502020204030204" pitchFamily="34" charset="0"/>
                <a:ea typeface="Calibri" panose="020F0502020204030204" pitchFamily="34" charset="0"/>
                <a:cs typeface="Times New Roman" panose="02020603050405020304" pitchFamily="18" charset="0"/>
              </a:rPr>
              <a:t>When the price of the good increases, the amount of the good people are willing and able to buy decreases. </a:t>
            </a:r>
          </a:p>
          <a:p>
            <a:pPr lvl="1"/>
            <a:r>
              <a:rPr lang="en-US" sz="2100" dirty="0">
                <a:latin typeface="Calibri" panose="020F0502020204030204" pitchFamily="34" charset="0"/>
                <a:ea typeface="Calibri" panose="020F0502020204030204" pitchFamily="34" charset="0"/>
                <a:cs typeface="Times New Roman" panose="02020603050405020304" pitchFamily="18" charset="0"/>
              </a:rPr>
              <a:t>When the price of the good decreases, the amount of the good people are willing and able to buy increases. </a:t>
            </a:r>
            <a:endParaRPr lang="en-US" sz="2100" dirty="0"/>
          </a:p>
        </p:txBody>
      </p:sp>
    </p:spTree>
    <p:extLst>
      <p:ext uri="{BB962C8B-B14F-4D97-AF65-F5344CB8AC3E}">
        <p14:creationId xmlns:p14="http://schemas.microsoft.com/office/powerpoint/2010/main" val="39874118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411786"/>
            <a:ext cx="6743700" cy="571500"/>
          </a:xfrm>
        </p:spPr>
        <p:txBody>
          <a:bodyPr>
            <a:normAutofit fontScale="90000"/>
          </a:bodyPr>
          <a:lstStyle/>
          <a:p>
            <a:r>
              <a:rPr lang="en-US" b="1" dirty="0">
                <a:solidFill>
                  <a:srgbClr val="43642A"/>
                </a:solidFill>
              </a:rPr>
              <a:t>Why People Buy More at Lower Prices and Less at Higher Prices</a:t>
            </a:r>
          </a:p>
        </p:txBody>
      </p:sp>
      <p:sp>
        <p:nvSpPr>
          <p:cNvPr id="9" name="Content Placeholder 2">
            <a:extLst>
              <a:ext uri="{FF2B5EF4-FFF2-40B4-BE49-F238E27FC236}">
                <a16:creationId xmlns:a16="http://schemas.microsoft.com/office/drawing/2014/main" id="{7433A3DF-6438-42D6-989F-5FA59D162BED}"/>
              </a:ext>
            </a:extLst>
          </p:cNvPr>
          <p:cNvSpPr>
            <a:spLocks noGrp="1"/>
          </p:cNvSpPr>
          <p:nvPr>
            <p:ph idx="1"/>
          </p:nvPr>
        </p:nvSpPr>
        <p:spPr>
          <a:xfrm>
            <a:off x="1468040" y="1363180"/>
            <a:ext cx="6190060" cy="3208820"/>
          </a:xfrm>
        </p:spPr>
        <p:txBody>
          <a:bodyPr>
            <a:normAutofit fontScale="85000" lnSpcReduction="10000"/>
          </a:bodyPr>
          <a:lstStyle/>
          <a:p>
            <a:pPr marL="0" indent="342900">
              <a:lnSpc>
                <a:spcPct val="107000"/>
              </a:lnSpc>
              <a:spcBef>
                <a:spcPts val="0"/>
              </a:spcBef>
              <a:spcAft>
                <a:spcPts val="600"/>
              </a:spcAft>
            </a:pPr>
            <a:r>
              <a:rPr lang="en-US" sz="1800" dirty="0">
                <a:latin typeface="Calibri" panose="020F0502020204030204" pitchFamily="34" charset="0"/>
                <a:ea typeface="Calibri" panose="020F0502020204030204" pitchFamily="34" charset="0"/>
                <a:cs typeface="Times New Roman" panose="02020603050405020304" pitchFamily="18" charset="0"/>
              </a:rPr>
              <a:t>With a given amount of income (like $4 for beverages) people can’t buy as much when prices go up but can buy more when prices go down. </a:t>
            </a:r>
          </a:p>
          <a:p>
            <a:pPr lvl="1">
              <a:lnSpc>
                <a:spcPct val="107000"/>
              </a:lnSpc>
              <a:spcBef>
                <a:spcPts val="0"/>
              </a:spcBef>
              <a:spcAft>
                <a:spcPts val="600"/>
              </a:spcAft>
              <a:buFont typeface="Courier New" panose="02070309020205020404" pitchFamily="49" charset="0"/>
              <a:buChar char="o"/>
            </a:pPr>
            <a:r>
              <a:rPr lang="en-US" sz="1500" dirty="0">
                <a:latin typeface="Calibri" panose="020F0502020204030204" pitchFamily="34" charset="0"/>
                <a:ea typeface="Calibri" panose="020F0502020204030204" pitchFamily="34" charset="0"/>
                <a:cs typeface="Times New Roman" panose="02020603050405020304" pitchFamily="18" charset="0"/>
              </a:rPr>
              <a:t>For example, if a person has $20 to spend on cookies for a birthday party and the price of cookies is $1 each, they can buy 20 cookies. But if the price of the cookies is $0.50 each, they can buy 40 cookies. They are able to buy more with the same amount of money because the price decreased.</a:t>
            </a:r>
          </a:p>
          <a:p>
            <a:pPr marL="0" indent="342900">
              <a:lnSpc>
                <a:spcPct val="107000"/>
              </a:lnSpc>
              <a:spcBef>
                <a:spcPts val="0"/>
              </a:spcBef>
              <a:spcAft>
                <a:spcPts val="600"/>
              </a:spcAft>
            </a:pPr>
            <a:r>
              <a:rPr lang="en-US" sz="1800" dirty="0">
                <a:latin typeface="Calibri" panose="020F0502020204030204" pitchFamily="34" charset="0"/>
                <a:ea typeface="Calibri" panose="020F0502020204030204" pitchFamily="34" charset="0"/>
                <a:cs typeface="Times New Roman" panose="02020603050405020304" pitchFamily="18" charset="0"/>
              </a:rPr>
              <a:t>When the price of a good increases, people will buy a less-expensive substitute. Substitutes are goods that we buy instead of or in place of one another. </a:t>
            </a:r>
          </a:p>
          <a:p>
            <a:pPr lvl="1">
              <a:lnSpc>
                <a:spcPct val="107000"/>
              </a:lnSpc>
              <a:spcBef>
                <a:spcPts val="0"/>
              </a:spcBef>
              <a:spcAft>
                <a:spcPts val="600"/>
              </a:spcAft>
              <a:buFont typeface="Courier New" panose="02070309020205020404" pitchFamily="49" charset="0"/>
              <a:buChar char="o"/>
            </a:pPr>
            <a:r>
              <a:rPr lang="en-US" sz="1500" dirty="0">
                <a:latin typeface="Calibri" panose="020F0502020204030204" pitchFamily="34" charset="0"/>
                <a:ea typeface="Calibri" panose="020F0502020204030204" pitchFamily="34" charset="0"/>
                <a:cs typeface="Times New Roman" panose="02020603050405020304" pitchFamily="18" charset="0"/>
              </a:rPr>
              <a:t>For example, if oranges are on sale, people will buy more oranges instead of buying more-expensive fruits, such as strawberries or apples. They substitute less-expensive oranges for more-expensive fruit.</a:t>
            </a:r>
          </a:p>
          <a:p>
            <a:endParaRPr lang="en-US" dirty="0"/>
          </a:p>
          <a:p>
            <a:pPr marL="0" indent="0">
              <a:buNone/>
            </a:pPr>
            <a:endParaRPr lang="en-US" sz="2100" dirty="0"/>
          </a:p>
        </p:txBody>
      </p:sp>
    </p:spTree>
    <p:extLst>
      <p:ext uri="{BB962C8B-B14F-4D97-AF65-F5344CB8AC3E}">
        <p14:creationId xmlns:p14="http://schemas.microsoft.com/office/powerpoint/2010/main" val="13249326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1152</TotalTime>
  <Words>375</Words>
  <Application>Microsoft Office PowerPoint</Application>
  <PresentationFormat>On-screen Show (16:9)</PresentationFormat>
  <Paragraphs>32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Courier New</vt:lpstr>
      <vt:lpstr>Wingdings</vt:lpstr>
      <vt:lpstr>Office Theme</vt:lpstr>
      <vt:lpstr>PowerPoint Presentation</vt:lpstr>
      <vt:lpstr>Consumers and Price</vt:lpstr>
      <vt:lpstr>Beverages for $1</vt:lpstr>
      <vt:lpstr>Number of Beverages Students Are Willing and Able to Buy at Various Prices</vt:lpstr>
      <vt:lpstr>The Law of Demand</vt:lpstr>
      <vt:lpstr>Why People Buy More at Lower Prices and Less at Higher Prices</vt:lpstr>
    </vt:vector>
  </TitlesOfParts>
  <Company>FRB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Kathie L Lauher</dc:creator>
  <cp:lastModifiedBy>Mike Kaiman</cp:lastModifiedBy>
  <cp:revision>49</cp:revision>
  <dcterms:created xsi:type="dcterms:W3CDTF">2017-05-10T20:57:33Z</dcterms:created>
  <dcterms:modified xsi:type="dcterms:W3CDTF">2025-03-05T14:55:35Z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269c60-0483-4c57-9e8c-3779d6900235_Enabled">
    <vt:lpwstr>true</vt:lpwstr>
  </property>
  <property fmtid="{D5CDD505-2E9C-101B-9397-08002B2CF9AE}" pid="3" name="MSIP_Label_65269c60-0483-4c57-9e8c-3779d6900235_SetDate">
    <vt:lpwstr>2023-12-07T19:38:55Z</vt:lpwstr>
  </property>
  <property fmtid="{D5CDD505-2E9C-101B-9397-08002B2CF9AE}" pid="4" name="MSIP_Label_65269c60-0483-4c57-9e8c-3779d6900235_Method">
    <vt:lpwstr>Privileged</vt:lpwstr>
  </property>
  <property fmtid="{D5CDD505-2E9C-101B-9397-08002B2CF9AE}" pid="5" name="MSIP_Label_65269c60-0483-4c57-9e8c-3779d6900235_Name">
    <vt:lpwstr>65269c60-0483-4c57-9e8c-3779d6900235</vt:lpwstr>
  </property>
  <property fmtid="{D5CDD505-2E9C-101B-9397-08002B2CF9AE}" pid="6" name="MSIP_Label_65269c60-0483-4c57-9e8c-3779d6900235_SiteId">
    <vt:lpwstr>b397c653-5b19-463f-b9fc-af658ded9128</vt:lpwstr>
  </property>
  <property fmtid="{D5CDD505-2E9C-101B-9397-08002B2CF9AE}" pid="7" name="MSIP_Label_65269c60-0483-4c57-9e8c-3779d6900235_ActionId">
    <vt:lpwstr>e556ccd7-70f7-4f3c-b3b1-ff272c256a20</vt:lpwstr>
  </property>
  <property fmtid="{D5CDD505-2E9C-101B-9397-08002B2CF9AE}" pid="8" name="MSIP_Label_65269c60-0483-4c57-9e8c-3779d6900235_ContentBits">
    <vt:lpwstr>0</vt:lpwstr>
  </property>
</Properties>
</file>