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94" r:id="rId3"/>
    <p:sldId id="260" r:id="rId4"/>
    <p:sldId id="262" r:id="rId5"/>
    <p:sldId id="295" r:id="rId6"/>
    <p:sldId id="261" r:id="rId7"/>
    <p:sldId id="296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834" y="-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B044D-B355-4D43-8BCC-CB3318C5C6D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A7ACD-FAB0-4F37-BA65-E23E67065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3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1"/>
            <a:ext cx="9144000" cy="110331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   </a:t>
            </a:r>
            <a:endParaRPr lang="en-US" dirty="0"/>
          </a:p>
        </p:txBody>
      </p:sp>
      <p:pic>
        <p:nvPicPr>
          <p:cNvPr id="8" name="Picture 7" descr="EconomicEducationHeade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84142"/>
            <a:ext cx="5269526" cy="98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0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811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74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279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67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00113"/>
            <a:ext cx="4038600" cy="25455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952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176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759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7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673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657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762500"/>
            <a:ext cx="9144000" cy="381000"/>
          </a:xfrm>
          <a:prstGeom prst="rect">
            <a:avLst/>
          </a:prstGeom>
          <a:solidFill>
            <a:srgbClr val="10253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- Fifth level</a:t>
            </a:r>
          </a:p>
        </p:txBody>
      </p:sp>
      <p:pic>
        <p:nvPicPr>
          <p:cNvPr id="12" name="Picture 11" descr="FRBSTL.ai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3" y="4594623"/>
            <a:ext cx="4572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3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i="0" kern="1200" spc="-12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 spc="-30">
          <a:solidFill>
            <a:schemeClr val="tx1"/>
          </a:solidFill>
          <a:latin typeface="Arial"/>
          <a:ea typeface="+mn-ea"/>
          <a:cs typeface="Arial"/>
        </a:defRPr>
      </a:lvl1pPr>
      <a:lvl2pPr marL="9144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 spc="-30">
          <a:solidFill>
            <a:schemeClr val="tx1"/>
          </a:solidFill>
          <a:latin typeface="Arial"/>
          <a:ea typeface="+mn-ea"/>
          <a:cs typeface="Arial"/>
        </a:defRPr>
      </a:lvl2pPr>
      <a:lvl3pPr marL="1257300" indent="-342900" algn="l" defTabSz="457200" rtl="0" eaLnBrk="1" latinLnBrk="0" hangingPunct="1">
        <a:spcBef>
          <a:spcPct val="20000"/>
        </a:spcBef>
        <a:buSzPct val="80000"/>
        <a:buFont typeface="Courier New"/>
        <a:buChar char="o"/>
        <a:defRPr sz="1800" b="0" i="0" kern="1200" spc="-30">
          <a:solidFill>
            <a:schemeClr val="tx1"/>
          </a:solidFill>
          <a:latin typeface="Arial"/>
          <a:ea typeface="+mn-ea"/>
          <a:cs typeface="Arial"/>
        </a:defRPr>
      </a:lvl3pPr>
      <a:lvl4pPr marL="1714500" indent="-342900" algn="l" defTabSz="457200" rtl="0" eaLnBrk="1" latinLnBrk="0" hangingPunct="1">
        <a:spcBef>
          <a:spcPct val="20000"/>
        </a:spcBef>
        <a:buFont typeface="Arial"/>
        <a:buChar char="•"/>
        <a:defRPr sz="1600" b="0" i="0" kern="1200" spc="-30">
          <a:solidFill>
            <a:schemeClr val="tx1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400" b="0" i="0" kern="1200" spc="-3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Herd_immunit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0490"/>
            <a:ext cx="7772400" cy="11025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sz="5400" b="1" dirty="0">
                <a:solidFill>
                  <a:srgbClr val="000000"/>
                </a:solidFill>
              </a:rPr>
              <a:t>Herd Immunity and Positive Externalities</a:t>
            </a:r>
            <a:br>
              <a:rPr lang="en-US" sz="5400" b="1" dirty="0">
                <a:solidFill>
                  <a:srgbClr val="000000"/>
                </a:solidFill>
              </a:rPr>
            </a:br>
            <a:br>
              <a:rPr lang="en-US" sz="3600" dirty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06877"/>
            <a:ext cx="6858000" cy="53647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by Jennifer </a:t>
            </a:r>
            <a:r>
              <a:rPr lang="en-US" sz="2000" dirty="0" err="1">
                <a:solidFill>
                  <a:srgbClr val="000000"/>
                </a:solidFill>
              </a:rPr>
              <a:t>Tontodonati</a:t>
            </a:r>
            <a:r>
              <a:rPr lang="en-US" sz="2000" dirty="0">
                <a:solidFill>
                  <a:srgbClr val="000000"/>
                </a:solidFill>
              </a:rPr>
              <a:t> and John Tibbetts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375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7048" y="1042336"/>
            <a:ext cx="5715000" cy="282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Arial - 16"/>
            </a:endParaRPr>
          </a:p>
          <a:p>
            <a:endParaRPr lang="en-US" sz="1200" dirty="0">
              <a:solidFill>
                <a:srgbClr val="000000"/>
              </a:solidFill>
              <a:latin typeface="Arial - 16"/>
            </a:endParaRPr>
          </a:p>
          <a:p>
            <a:pPr>
              <a:spcAft>
                <a:spcPts val="450"/>
              </a:spcAft>
            </a:pPr>
            <a:r>
              <a:rPr lang="en-US" sz="2100" b="1" dirty="0">
                <a:cs typeface="Arial" panose="020B0604020202020204" pitchFamily="34" charset="0"/>
              </a:rPr>
              <a:t>Slide 1: Diseases</a:t>
            </a:r>
          </a:p>
          <a:p>
            <a:pPr>
              <a:spcAft>
                <a:spcPts val="450"/>
              </a:spcAft>
            </a:pPr>
            <a:r>
              <a:rPr lang="en-US" sz="1500" dirty="0">
                <a:cs typeface="Arial" panose="020B0604020202020204" pitchFamily="34" charset="0"/>
              </a:rPr>
              <a:t>Have you ever heard of these diseases?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cs typeface="Arial" panose="020B0604020202020204" pitchFamily="34" charset="0"/>
              </a:rPr>
              <a:t>Ebola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cs typeface="Arial" panose="020B0604020202020204" pitchFamily="34" charset="0"/>
              </a:rPr>
              <a:t>Measles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cs typeface="Arial" panose="020B0604020202020204" pitchFamily="34" charset="0"/>
              </a:rPr>
              <a:t>Mumps 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cs typeface="Arial" panose="020B0604020202020204" pitchFamily="34" charset="0"/>
              </a:rPr>
              <a:t>Polio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cs typeface="Arial" panose="020B0604020202020204" pitchFamily="34" charset="0"/>
              </a:rPr>
              <a:t>Rubella</a:t>
            </a:r>
          </a:p>
          <a:p>
            <a:pPr marL="171450" indent="-171450">
              <a:spcAft>
                <a:spcPts val="450"/>
              </a:spcAft>
              <a:buFont typeface="+mj-lt"/>
              <a:buAutoNum type="arabicPeriod"/>
            </a:pPr>
            <a:endParaRPr lang="en-US" sz="135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3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21128" y="842983"/>
            <a:ext cx="584861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/>
              <a:t>Slide 2: Data Collection</a:t>
            </a:r>
          </a:p>
          <a:p>
            <a:endParaRPr lang="en-US" sz="2400" dirty="0">
              <a:latin typeface="Frutiger 45 Ligh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94880" y="1433477"/>
          <a:ext cx="5228584" cy="3196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7146">
                  <a:extLst>
                    <a:ext uri="{9D8B030D-6E8A-4147-A177-3AD203B41FA5}">
                      <a16:colId xmlns:a16="http://schemas.microsoft.com/office/drawing/2014/main" val="1657022196"/>
                    </a:ext>
                  </a:extLst>
                </a:gridCol>
                <a:gridCol w="1307146">
                  <a:extLst>
                    <a:ext uri="{9D8B030D-6E8A-4147-A177-3AD203B41FA5}">
                      <a16:colId xmlns:a16="http://schemas.microsoft.com/office/drawing/2014/main" val="3952720095"/>
                    </a:ext>
                  </a:extLst>
                </a:gridCol>
                <a:gridCol w="1307146">
                  <a:extLst>
                    <a:ext uri="{9D8B030D-6E8A-4147-A177-3AD203B41FA5}">
                      <a16:colId xmlns:a16="http://schemas.microsoft.com/office/drawing/2014/main" val="3490284814"/>
                    </a:ext>
                  </a:extLst>
                </a:gridCol>
                <a:gridCol w="1307146">
                  <a:extLst>
                    <a:ext uri="{9D8B030D-6E8A-4147-A177-3AD203B41FA5}">
                      <a16:colId xmlns:a16="http://schemas.microsoft.com/office/drawing/2014/main" val="1375682464"/>
                    </a:ext>
                  </a:extLst>
                </a:gridCol>
              </a:tblGrid>
              <a:tr h="532827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Red</a:t>
                      </a: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Yellow</a:t>
                      </a:r>
                    </a:p>
                  </a:txBody>
                  <a:tcPr marL="68580" marR="68580" marT="34290" marB="3429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Green</a:t>
                      </a:r>
                    </a:p>
                  </a:txBody>
                  <a:tcPr marL="68580" marR="68580" marT="34290" marB="34290" anchor="ctr">
                    <a:solidFill>
                      <a:srgbClr val="D6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62922"/>
                  </a:ext>
                </a:extLst>
              </a:tr>
              <a:tr h="5328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Start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83298457"/>
                  </a:ext>
                </a:extLst>
              </a:tr>
              <a:tr h="5328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Round</a:t>
                      </a:r>
                      <a:r>
                        <a:rPr lang="en-US" sz="1400" baseline="0" dirty="0"/>
                        <a:t> 1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19253466"/>
                  </a:ext>
                </a:extLst>
              </a:tr>
              <a:tr h="5328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Round 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02239298"/>
                  </a:ext>
                </a:extLst>
              </a:tr>
              <a:tr h="5328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Round</a:t>
                      </a:r>
                      <a:r>
                        <a:rPr lang="en-US" sz="1400" baseline="0" dirty="0"/>
                        <a:t> 3 – Start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997189937"/>
                  </a:ext>
                </a:extLst>
              </a:tr>
              <a:tr h="5328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Round</a:t>
                      </a:r>
                      <a:r>
                        <a:rPr lang="en-US" sz="1400" baseline="0" dirty="0"/>
                        <a:t> 3 – End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46138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866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21128" y="842983"/>
            <a:ext cx="584861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/>
              <a:t>Slide 3: Herd Immunity Threshold (HIT) Table</a:t>
            </a:r>
            <a:endParaRPr lang="en-US" sz="2100" dirty="0"/>
          </a:p>
        </p:txBody>
      </p:sp>
      <p:sp>
        <p:nvSpPr>
          <p:cNvPr id="8" name="TextBox 7"/>
          <p:cNvSpPr txBox="1"/>
          <p:nvPr/>
        </p:nvSpPr>
        <p:spPr>
          <a:xfrm>
            <a:off x="5861098" y="2253343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5984852" y="2387409"/>
            <a:ext cx="23564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808178" y="4470590"/>
            <a:ext cx="48160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SOURCE: </a:t>
            </a:r>
            <a:r>
              <a:rPr lang="en-US" sz="1350" dirty="0">
                <a:hlinkClick r:id="rId2"/>
              </a:rPr>
              <a:t>http://en.Wikipedia.org/wiki/Herd_immunity</a:t>
            </a:r>
            <a:endParaRPr lang="en-US" sz="135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21127" y="1276643"/>
          <a:ext cx="5525262" cy="3086368"/>
        </p:xfrm>
        <a:graphic>
          <a:graphicData uri="http://schemas.openxmlformats.org/drawingml/2006/table">
            <a:tbl>
              <a:tblPr firstRow="1" firstCol="1" bandRow="1"/>
              <a:tblGrid>
                <a:gridCol w="1381019">
                  <a:extLst>
                    <a:ext uri="{9D8B030D-6E8A-4147-A177-3AD203B41FA5}">
                      <a16:colId xmlns:a16="http://schemas.microsoft.com/office/drawing/2014/main" val="3364620597"/>
                    </a:ext>
                  </a:extLst>
                </a:gridCol>
                <a:gridCol w="1381019">
                  <a:extLst>
                    <a:ext uri="{9D8B030D-6E8A-4147-A177-3AD203B41FA5}">
                      <a16:colId xmlns:a16="http://schemas.microsoft.com/office/drawing/2014/main" val="2114889033"/>
                    </a:ext>
                  </a:extLst>
                </a:gridCol>
                <a:gridCol w="1381612">
                  <a:extLst>
                    <a:ext uri="{9D8B030D-6E8A-4147-A177-3AD203B41FA5}">
                      <a16:colId xmlns:a16="http://schemas.microsoft.com/office/drawing/2014/main" val="1613860229"/>
                    </a:ext>
                  </a:extLst>
                </a:gridCol>
                <a:gridCol w="1381612">
                  <a:extLst>
                    <a:ext uri="{9D8B030D-6E8A-4147-A177-3AD203B41FA5}">
                      <a16:colId xmlns:a16="http://schemas.microsoft.com/office/drawing/2014/main" val="2322114575"/>
                    </a:ext>
                  </a:extLst>
                </a:gridCol>
              </a:tblGrid>
              <a:tr h="21840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</a:t>
                      </a:r>
                      <a:r>
                        <a:rPr lang="en-US" sz="11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1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HITs of well-known infectious diseases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437"/>
                  </a:ext>
                </a:extLst>
              </a:tr>
              <a:tr h="218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Disease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Transmission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9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HIT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36346"/>
                  </a:ext>
                </a:extLst>
              </a:tr>
              <a:tr h="2393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Measles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Airborne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12-18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92-95%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025344"/>
                  </a:ext>
                </a:extLst>
              </a:tr>
              <a:tr h="2393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Pertussis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Airborne droplet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12-17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92-94%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141357"/>
                  </a:ext>
                </a:extLst>
              </a:tr>
              <a:tr h="2393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Diphtheria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Saliva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6-7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83-86%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396572"/>
                  </a:ext>
                </a:extLst>
              </a:tr>
              <a:tr h="2393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Rubella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Airborne droplet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992822"/>
                  </a:ext>
                </a:extLst>
              </a:tr>
              <a:tr h="2393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Smallpox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5-7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80-86%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632518"/>
                  </a:ext>
                </a:extLst>
              </a:tr>
              <a:tr h="2393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Polio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Fecal-oral route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03480"/>
                  </a:ext>
                </a:extLst>
              </a:tr>
              <a:tr h="2393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Mumps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Airborne droplet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4-7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75-86%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14013"/>
                  </a:ext>
                </a:extLst>
              </a:tr>
              <a:tr h="2393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50-80%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992419"/>
                  </a:ext>
                </a:extLst>
              </a:tr>
              <a:tr h="364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Ebola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(Ebola virus epidemic - West Africa)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Bodily fluids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1.5-2.5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33-60%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904484"/>
                  </a:ext>
                </a:extLst>
              </a:tr>
              <a:tr h="364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Influenza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(Influenza pandemics)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Airborne droplet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1.5-1.8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33-44%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355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455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21128" y="842983"/>
            <a:ext cx="584861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/>
              <a:t>Slide 4: Negative Externality Examples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627251" y="1489092"/>
            <a:ext cx="5559362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763" indent="-385763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Cigarette smoking creates passive smoking for non-smokers.</a:t>
            </a:r>
          </a:p>
          <a:p>
            <a:pPr marL="385763" indent="-385763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A loud concert at a park creates noise at a nearby quiet neighborhood. </a:t>
            </a:r>
          </a:p>
        </p:txBody>
      </p:sp>
    </p:spTree>
    <p:extLst>
      <p:ext uri="{BB962C8B-B14F-4D97-AF65-F5344CB8AC3E}">
        <p14:creationId xmlns:p14="http://schemas.microsoft.com/office/powerpoint/2010/main" val="614039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21128" y="842983"/>
            <a:ext cx="584861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/>
              <a:t>Slide 5: Positive Externality Examples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627251" y="1514873"/>
            <a:ext cx="555936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Property values for other houses in the neighborhood rise when a homeowner improves his or her house and sells it for more than it was previously worth.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Recreation space is created when a state builds a reservoir for flood control.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An industrial company provides first aid classes for employees to increase job safety. An employee is also equipped to save lives outside the factory.</a:t>
            </a:r>
          </a:p>
        </p:txBody>
      </p:sp>
    </p:spTree>
    <p:extLst>
      <p:ext uri="{BB962C8B-B14F-4D97-AF65-F5344CB8AC3E}">
        <p14:creationId xmlns:p14="http://schemas.microsoft.com/office/powerpoint/2010/main" val="417793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21128" y="842984"/>
            <a:ext cx="584861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/>
              <a:t>Slide 6: Vocabulary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Externality: A cost and/or benefit that spills over to a third party not directly involved in the production or consumption of a good or service.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Herd immunity: The resistance to the spread of a contagious disease within a population that results if a sufficient high proportion of individuals are immune to the disease, especially through vaccination. </a:t>
            </a:r>
          </a:p>
          <a:p>
            <a:endParaRPr lang="en-US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Negative externality: A cost that spills over to a third party not directly involved in the production or consumption of a good or service.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Positive externality: A benefit that spills over to a third party not directly involved in the production or consumption of a good or service.</a:t>
            </a:r>
            <a:endParaRPr lang="en-US" sz="2400" dirty="0">
              <a:latin typeface="Frutiger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134213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371</Words>
  <Application>Microsoft Office PowerPoint</Application>
  <PresentationFormat>On-screen Show (16:9)</PresentationFormat>
  <Paragraphs>81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- 16</vt:lpstr>
      <vt:lpstr>Calibri</vt:lpstr>
      <vt:lpstr>Courier New</vt:lpstr>
      <vt:lpstr>Frutiger 45 Light</vt:lpstr>
      <vt:lpstr>Wingdings</vt:lpstr>
      <vt:lpstr>Office Theme</vt:lpstr>
      <vt:lpstr> Herd Immunity and Positive Externalities 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Kathie L Lauher</dc:creator>
  <cp:lastModifiedBy>Mike Kaiman</cp:lastModifiedBy>
  <cp:revision>50</cp:revision>
  <dcterms:created xsi:type="dcterms:W3CDTF">2017-05-10T20:57:33Z</dcterms:created>
  <dcterms:modified xsi:type="dcterms:W3CDTF">2025-02-12T13:43:23Z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5269c60-0483-4c57-9e8c-3779d6900235_Enabled">
    <vt:lpwstr>true</vt:lpwstr>
  </property>
  <property fmtid="{D5CDD505-2E9C-101B-9397-08002B2CF9AE}" pid="3" name="MSIP_Label_65269c60-0483-4c57-9e8c-3779d6900235_SetDate">
    <vt:lpwstr>2023-12-07T19:38:55Z</vt:lpwstr>
  </property>
  <property fmtid="{D5CDD505-2E9C-101B-9397-08002B2CF9AE}" pid="4" name="MSIP_Label_65269c60-0483-4c57-9e8c-3779d6900235_Method">
    <vt:lpwstr>Privileged</vt:lpwstr>
  </property>
  <property fmtid="{D5CDD505-2E9C-101B-9397-08002B2CF9AE}" pid="5" name="MSIP_Label_65269c60-0483-4c57-9e8c-3779d6900235_Name">
    <vt:lpwstr>65269c60-0483-4c57-9e8c-3779d6900235</vt:lpwstr>
  </property>
  <property fmtid="{D5CDD505-2E9C-101B-9397-08002B2CF9AE}" pid="6" name="MSIP_Label_65269c60-0483-4c57-9e8c-3779d6900235_SiteId">
    <vt:lpwstr>b397c653-5b19-463f-b9fc-af658ded9128</vt:lpwstr>
  </property>
  <property fmtid="{D5CDD505-2E9C-101B-9397-08002B2CF9AE}" pid="7" name="MSIP_Label_65269c60-0483-4c57-9e8c-3779d6900235_ActionId">
    <vt:lpwstr>e556ccd7-70f7-4f3c-b3b1-ff272c256a20</vt:lpwstr>
  </property>
  <property fmtid="{D5CDD505-2E9C-101B-9397-08002B2CF9AE}" pid="8" name="MSIP_Label_65269c60-0483-4c57-9e8c-3779d6900235_ContentBits">
    <vt:lpwstr>0</vt:lpwstr>
  </property>
</Properties>
</file>