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0160000" cy="7620000"/>
  <p:notesSz cx="6858000" cy="9144000"/>
  <p:embeddedFontLst>
    <p:embeddedFont>
      <p:font typeface="Calibri" pitchFamily="34" charset="0"/>
      <p:regular r:id="rId17"/>
      <p:bold r:id="rId18"/>
      <p:italic r:id="rId19"/>
      <p:boldItalic r:id="rId20"/>
    </p:embeddedFont>
  </p:embeddedFontLst>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0" d="100"/>
          <a:sy n="100" d="100"/>
        </p:scale>
        <p:origin x="-1596" y="-84"/>
      </p:cViewPr>
      <p:guideLst>
        <p:guide orient="horz" pos="2400"/>
        <p:guide pos="320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2.fntdata"/><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1.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4.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font" Target="fonts/font3.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62000" y="2367141"/>
            <a:ext cx="8636000" cy="1633361"/>
          </a:xfrm>
        </p:spPr>
        <p:txBody>
          <a:bodyPr/>
          <a:lstStyle/>
          <a:p>
            <a:r>
              <a:rPr lang="en-US" smtClean="0"/>
              <a:t>Click to edit Master title style</a:t>
            </a:r>
            <a:endParaRPr lang="en-US"/>
          </a:p>
        </p:txBody>
      </p:sp>
      <p:sp>
        <p:nvSpPr>
          <p:cNvPr id="3" name="Subtitle 2"/>
          <p:cNvSpPr>
            <a:spLocks noGrp="1"/>
          </p:cNvSpPr>
          <p:nvPr>
            <p:ph type="subTitle" idx="1"/>
          </p:nvPr>
        </p:nvSpPr>
        <p:spPr>
          <a:xfrm>
            <a:off x="1524000" y="4318000"/>
            <a:ext cx="7112000" cy="19473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221067B1-C417-4C75-8E2C-A7872BF8D8BD}" type="datetimeFigureOut">
              <a:rPr lang="en-US"/>
              <a:pPr>
                <a:defRPr/>
              </a:pPr>
              <a:t>8/16/2012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52E215B-0ED5-4F87-9975-8585AC428F4E}" type="slidenum">
              <a:rPr lang="en-US"/>
              <a:pPr>
                <a:defRPr/>
              </a:pPr>
              <a:t>‹#›</a:t>
            </a:fld>
            <a:endParaRPr lang="en-US" dirty="0"/>
          </a:p>
        </p:txBody>
      </p:sp>
    </p:spTree>
    <p:extLst>
      <p:ext uri="{BB962C8B-B14F-4D97-AF65-F5344CB8AC3E}">
        <p14:creationId xmlns:p14="http://schemas.microsoft.com/office/powerpoint/2010/main" val="1364433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27AA471-0DB9-4066-80C9-33D47E66074A}" type="datetimeFigureOut">
              <a:rPr lang="en-US"/>
              <a:pPr>
                <a:defRPr/>
              </a:pPr>
              <a:t>8/16/2012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CF195AA-330F-444D-BF3D-0FAF5C7631AA}" type="slidenum">
              <a:rPr lang="en-US"/>
              <a:pPr>
                <a:defRPr/>
              </a:pPr>
              <a:t>‹#›</a:t>
            </a:fld>
            <a:endParaRPr lang="en-US" dirty="0"/>
          </a:p>
        </p:txBody>
      </p:sp>
    </p:spTree>
    <p:extLst>
      <p:ext uri="{BB962C8B-B14F-4D97-AF65-F5344CB8AC3E}">
        <p14:creationId xmlns:p14="http://schemas.microsoft.com/office/powerpoint/2010/main" val="37809337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6000" y="305155"/>
            <a:ext cx="2286000" cy="650169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08001" y="305155"/>
            <a:ext cx="6688667" cy="650169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C6A27A9-2435-45AF-9DF8-03ABB27C70F4}" type="datetimeFigureOut">
              <a:rPr lang="en-US"/>
              <a:pPr>
                <a:defRPr/>
              </a:pPr>
              <a:t>8/16/2012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959E457-2537-42CD-A0FB-FC847BCAF6B5}" type="slidenum">
              <a:rPr lang="en-US"/>
              <a:pPr>
                <a:defRPr/>
              </a:pPr>
              <a:t>‹#›</a:t>
            </a:fld>
            <a:endParaRPr lang="en-US" dirty="0"/>
          </a:p>
        </p:txBody>
      </p:sp>
    </p:spTree>
    <p:extLst>
      <p:ext uri="{BB962C8B-B14F-4D97-AF65-F5344CB8AC3E}">
        <p14:creationId xmlns:p14="http://schemas.microsoft.com/office/powerpoint/2010/main" val="14456437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3658495-8782-49A9-A17B-38C2506453B1}" type="datetimeFigureOut">
              <a:rPr lang="en-US"/>
              <a:pPr>
                <a:defRPr/>
              </a:pPr>
              <a:t>8/16/2012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77A74EC-7B7E-4FAA-8493-413139FEF912}" type="slidenum">
              <a:rPr lang="en-US"/>
              <a:pPr>
                <a:defRPr/>
              </a:pPr>
              <a:t>‹#›</a:t>
            </a:fld>
            <a:endParaRPr lang="en-US" dirty="0"/>
          </a:p>
        </p:txBody>
      </p:sp>
    </p:spTree>
    <p:extLst>
      <p:ext uri="{BB962C8B-B14F-4D97-AF65-F5344CB8AC3E}">
        <p14:creationId xmlns:p14="http://schemas.microsoft.com/office/powerpoint/2010/main" val="2133666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02570" y="4896557"/>
            <a:ext cx="8636000" cy="1513417"/>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802570" y="3229682"/>
            <a:ext cx="8636000" cy="1666874"/>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6F4F5D6E-5D81-4B72-B109-53CD9355CF41}" type="datetimeFigureOut">
              <a:rPr lang="en-US"/>
              <a:pPr>
                <a:defRPr/>
              </a:pPr>
              <a:t>8/16/2012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FC36BB9-A2CE-4A24-8A48-F791F0DABC2C}" type="slidenum">
              <a:rPr lang="en-US"/>
              <a:pPr>
                <a:defRPr/>
              </a:pPr>
              <a:t>‹#›</a:t>
            </a:fld>
            <a:endParaRPr lang="en-US" dirty="0"/>
          </a:p>
        </p:txBody>
      </p:sp>
    </p:spTree>
    <p:extLst>
      <p:ext uri="{BB962C8B-B14F-4D97-AF65-F5344CB8AC3E}">
        <p14:creationId xmlns:p14="http://schemas.microsoft.com/office/powerpoint/2010/main" val="9410482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08000" y="1778002"/>
            <a:ext cx="4487333" cy="502884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64667" y="1778002"/>
            <a:ext cx="4487333" cy="502884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F179C381-F4E6-4AFA-847A-D37B2F54B9FE}" type="datetimeFigureOut">
              <a:rPr lang="en-US"/>
              <a:pPr>
                <a:defRPr/>
              </a:pPr>
              <a:t>8/16/2012</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9E3F23E-0150-4AE2-8471-70681F306C96}" type="slidenum">
              <a:rPr lang="en-US"/>
              <a:pPr>
                <a:defRPr/>
              </a:pPr>
              <a:t>‹#›</a:t>
            </a:fld>
            <a:endParaRPr lang="en-US" dirty="0"/>
          </a:p>
        </p:txBody>
      </p:sp>
    </p:spTree>
    <p:extLst>
      <p:ext uri="{BB962C8B-B14F-4D97-AF65-F5344CB8AC3E}">
        <p14:creationId xmlns:p14="http://schemas.microsoft.com/office/powerpoint/2010/main" val="25247389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8000" y="1705681"/>
            <a:ext cx="4489098" cy="71084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8000" y="2416528"/>
            <a:ext cx="4489098" cy="439032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61141" y="1705681"/>
            <a:ext cx="4490861" cy="71084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61141" y="2416528"/>
            <a:ext cx="4490861" cy="439032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31E40745-D93E-4BCE-8FD3-EFE54E049D10}" type="datetimeFigureOut">
              <a:rPr lang="en-US"/>
              <a:pPr>
                <a:defRPr/>
              </a:pPr>
              <a:t>8/16/2012</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FF3203B6-A351-45CB-ADEC-E969803AF21E}" type="slidenum">
              <a:rPr lang="en-US"/>
              <a:pPr>
                <a:defRPr/>
              </a:pPr>
              <a:t>‹#›</a:t>
            </a:fld>
            <a:endParaRPr lang="en-US" dirty="0"/>
          </a:p>
        </p:txBody>
      </p:sp>
    </p:spTree>
    <p:extLst>
      <p:ext uri="{BB962C8B-B14F-4D97-AF65-F5344CB8AC3E}">
        <p14:creationId xmlns:p14="http://schemas.microsoft.com/office/powerpoint/2010/main" val="33050770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C8C441E7-48FF-496D-A04C-90E1023287E9}" type="datetimeFigureOut">
              <a:rPr lang="en-US"/>
              <a:pPr>
                <a:defRPr/>
              </a:pPr>
              <a:t>8/16/2012</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14F2CDF6-12DB-46BD-88D4-40CCBBA93046}" type="slidenum">
              <a:rPr lang="en-US"/>
              <a:pPr>
                <a:defRPr/>
              </a:pPr>
              <a:t>‹#›</a:t>
            </a:fld>
            <a:endParaRPr lang="en-US" dirty="0"/>
          </a:p>
        </p:txBody>
      </p:sp>
    </p:spTree>
    <p:extLst>
      <p:ext uri="{BB962C8B-B14F-4D97-AF65-F5344CB8AC3E}">
        <p14:creationId xmlns:p14="http://schemas.microsoft.com/office/powerpoint/2010/main" val="40742980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grpSp>
        <p:nvGrpSpPr>
          <p:cNvPr id="2" name="Group 15"/>
          <p:cNvGrpSpPr>
            <a:grpSpLocks/>
          </p:cNvGrpSpPr>
          <p:nvPr userDrawn="1"/>
        </p:nvGrpSpPr>
        <p:grpSpPr bwMode="auto">
          <a:xfrm>
            <a:off x="0" y="0"/>
            <a:ext cx="10160000" cy="627063"/>
            <a:chOff x="13589" y="12700"/>
            <a:chExt cx="9372952" cy="626745"/>
          </a:xfrm>
        </p:grpSpPr>
        <p:sp>
          <p:nvSpPr>
            <p:cNvPr id="3" name="Freeform 2"/>
            <p:cNvSpPr/>
            <p:nvPr/>
          </p:nvSpPr>
          <p:spPr>
            <a:xfrm>
              <a:off x="13589" y="12700"/>
              <a:ext cx="9372952" cy="626745"/>
            </a:xfrm>
            <a:custGeom>
              <a:avLst/>
              <a:gdLst/>
              <a:ahLst/>
              <a:cxnLst/>
              <a:rect l="0" t="0" r="0" b="0"/>
              <a:pathLst>
                <a:path w="10154031" h="626745">
                  <a:moveTo>
                    <a:pt x="0" y="0"/>
                  </a:moveTo>
                  <a:lnTo>
                    <a:pt x="10154030" y="0"/>
                  </a:lnTo>
                  <a:lnTo>
                    <a:pt x="10154030" y="626744"/>
                  </a:lnTo>
                  <a:lnTo>
                    <a:pt x="0" y="626744"/>
                  </a:lnTo>
                  <a:close/>
                </a:path>
              </a:pathLst>
            </a:custGeom>
            <a:solidFill>
              <a:srgbClr val="AA8B48"/>
            </a:solidFill>
            <a:ln w="38100" cap="flat" cmpd="sng" algn="ctr">
              <a:solidFill>
                <a:srgbClr val="AA8B49"/>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pic>
          <p:nvPicPr>
            <p:cNvPr id="4" name="Picture 5" descr="GDlesson 2.png"/>
            <p:cNvPicPr>
              <a:picLocks/>
            </p:cNvPicPr>
            <p:nvPr/>
          </p:nvPicPr>
          <p:blipFill>
            <a:blip r:embed="rId2">
              <a:extLst>
                <a:ext uri="{28A0092B-C50C-407E-A947-70E740481C1C}">
                  <a14:useLocalDpi xmlns:a14="http://schemas.microsoft.com/office/drawing/2010/main" val="0"/>
                </a:ext>
              </a:extLst>
            </a:blip>
            <a:srcRect r="28783"/>
            <a:stretch>
              <a:fillRect/>
            </a:stretch>
          </p:blipFill>
          <p:spPr bwMode="auto">
            <a:xfrm>
              <a:off x="39878" y="12700"/>
              <a:ext cx="6222111" cy="533400"/>
            </a:xfrm>
            <a:prstGeom prst="rect">
              <a:avLst/>
            </a:prstGeom>
            <a:solidFill>
              <a:srgbClr val="000000">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pic>
        <p:cxnSp>
          <p:nvCxnSpPr>
            <p:cNvPr id="5" name="Straight Connector 4"/>
            <p:cNvCxnSpPr/>
            <p:nvPr/>
          </p:nvCxnSpPr>
          <p:spPr>
            <a:xfrm flipV="1">
              <a:off x="28234" y="545829"/>
              <a:ext cx="4709908" cy="7934"/>
            </a:xfrm>
            <a:prstGeom prst="line">
              <a:avLst/>
            </a:prstGeom>
            <a:ln w="12700" cap="flat" cmpd="sng" algn="ctr">
              <a:solidFill>
                <a:srgbClr val="FFFFFF"/>
              </a:solidFill>
              <a:prstDash val="solid"/>
              <a:round/>
              <a:headEnd type="none" w="med" len="sm"/>
              <a:tailEnd type="none" w="med" len="sm"/>
            </a:ln>
          </p:spPr>
          <p:style>
            <a:lnRef idx="1">
              <a:schemeClr val="accent1"/>
            </a:lnRef>
            <a:fillRef idx="0">
              <a:schemeClr val="accent1"/>
            </a:fillRef>
            <a:effectRef idx="0">
              <a:schemeClr val="accent1"/>
            </a:effectRef>
            <a:fontRef idx="minor">
              <a:schemeClr val="tx1"/>
            </a:fontRef>
          </p:style>
        </p:cxnSp>
      </p:grpSp>
      <p:sp>
        <p:nvSpPr>
          <p:cNvPr id="6" name="Date Placeholder 3"/>
          <p:cNvSpPr>
            <a:spLocks noGrp="1"/>
          </p:cNvSpPr>
          <p:nvPr>
            <p:ph type="dt" sz="half" idx="10"/>
          </p:nvPr>
        </p:nvSpPr>
        <p:spPr/>
        <p:txBody>
          <a:bodyPr/>
          <a:lstStyle>
            <a:lvl1pPr>
              <a:defRPr/>
            </a:lvl1pPr>
          </a:lstStyle>
          <a:p>
            <a:pPr>
              <a:defRPr/>
            </a:pPr>
            <a:fld id="{7C804569-C9F1-4150-AE21-B67E7E3191A9}" type="datetimeFigureOut">
              <a:rPr lang="en-US"/>
              <a:pPr>
                <a:defRPr/>
              </a:pPr>
              <a:t>8/16/2012</a:t>
            </a:fld>
            <a:endParaRPr lang="en-US" dirty="0"/>
          </a:p>
        </p:txBody>
      </p:sp>
      <p:sp>
        <p:nvSpPr>
          <p:cNvPr id="7" name="Footer Placeholder 4"/>
          <p:cNvSpPr>
            <a:spLocks noGrp="1"/>
          </p:cNvSpPr>
          <p:nvPr>
            <p:ph type="ftr" sz="quarter" idx="11"/>
          </p:nvPr>
        </p:nvSpPr>
        <p:spPr/>
        <p:txBody>
          <a:bodyPr/>
          <a:lstStyle>
            <a:lvl1pPr>
              <a:defRPr dirty="0"/>
            </a:lvl1pPr>
          </a:lstStyle>
          <a:p>
            <a:pPr>
              <a:defRPr/>
            </a:pPr>
            <a:endParaRPr lang="en-US"/>
          </a:p>
        </p:txBody>
      </p:sp>
      <p:sp>
        <p:nvSpPr>
          <p:cNvPr id="8" name="Slide Number Placeholder 5"/>
          <p:cNvSpPr>
            <a:spLocks noGrp="1"/>
          </p:cNvSpPr>
          <p:nvPr>
            <p:ph type="sldNum" sz="quarter" idx="12"/>
          </p:nvPr>
        </p:nvSpPr>
        <p:spPr/>
        <p:txBody>
          <a:bodyPr/>
          <a:lstStyle>
            <a:lvl1pPr>
              <a:defRPr/>
            </a:lvl1pPr>
          </a:lstStyle>
          <a:p>
            <a:pPr>
              <a:defRPr/>
            </a:pPr>
            <a:fld id="{16C0DF08-1AEF-4953-85E9-FC35F8DB7A3D}" type="slidenum">
              <a:rPr lang="en-US"/>
              <a:pPr>
                <a:defRPr/>
              </a:pPr>
              <a:t>‹#›</a:t>
            </a:fld>
            <a:endParaRPr lang="en-US" dirty="0"/>
          </a:p>
        </p:txBody>
      </p:sp>
    </p:spTree>
    <p:extLst>
      <p:ext uri="{BB962C8B-B14F-4D97-AF65-F5344CB8AC3E}">
        <p14:creationId xmlns:p14="http://schemas.microsoft.com/office/powerpoint/2010/main" val="21112543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8001" y="303389"/>
            <a:ext cx="3342570" cy="1291167"/>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72278" y="303391"/>
            <a:ext cx="5679722" cy="650345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8001" y="1594557"/>
            <a:ext cx="3342570" cy="521229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FA0B9E2C-95C7-4A7B-A6F3-64DEF33AC5AF}" type="datetimeFigureOut">
              <a:rPr lang="en-US"/>
              <a:pPr>
                <a:defRPr/>
              </a:pPr>
              <a:t>8/16/2012</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44CDC96-00EB-404E-99AC-29926AACA3DE}" type="slidenum">
              <a:rPr lang="en-US"/>
              <a:pPr>
                <a:defRPr/>
              </a:pPr>
              <a:t>‹#›</a:t>
            </a:fld>
            <a:endParaRPr lang="en-US" dirty="0"/>
          </a:p>
        </p:txBody>
      </p:sp>
    </p:spTree>
    <p:extLst>
      <p:ext uri="{BB962C8B-B14F-4D97-AF65-F5344CB8AC3E}">
        <p14:creationId xmlns:p14="http://schemas.microsoft.com/office/powerpoint/2010/main" val="59188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91431" y="5334000"/>
            <a:ext cx="6096000" cy="629709"/>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91431" y="680861"/>
            <a:ext cx="6096000" cy="45720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991431" y="5963709"/>
            <a:ext cx="6096000" cy="89429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B1E2BAD2-825B-4831-9168-004AB1337AD5}" type="datetimeFigureOut">
              <a:rPr lang="en-US"/>
              <a:pPr>
                <a:defRPr/>
              </a:pPr>
              <a:t>8/16/2012</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1715F93-98FD-4D14-BB17-A50B4C6AB7E4}" type="slidenum">
              <a:rPr lang="en-US"/>
              <a:pPr>
                <a:defRPr/>
              </a:pPr>
              <a:t>‹#›</a:t>
            </a:fld>
            <a:endParaRPr lang="en-US" dirty="0"/>
          </a:p>
        </p:txBody>
      </p:sp>
    </p:spTree>
    <p:extLst>
      <p:ext uri="{BB962C8B-B14F-4D97-AF65-F5344CB8AC3E}">
        <p14:creationId xmlns:p14="http://schemas.microsoft.com/office/powerpoint/2010/main" val="23696440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508000" y="304800"/>
            <a:ext cx="9144000" cy="127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508000" y="1778000"/>
            <a:ext cx="91440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508000" y="7062788"/>
            <a:ext cx="2370138" cy="404812"/>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FFB89688-6A76-4B73-8B35-DE77AB949503}" type="datetimeFigureOut">
              <a:rPr lang="en-US"/>
              <a:pPr>
                <a:defRPr/>
              </a:pPr>
              <a:t>8/16/2012</a:t>
            </a:fld>
            <a:endParaRPr lang="en-US" dirty="0"/>
          </a:p>
        </p:txBody>
      </p:sp>
      <p:sp>
        <p:nvSpPr>
          <p:cNvPr id="5" name="Footer Placeholder 4"/>
          <p:cNvSpPr>
            <a:spLocks noGrp="1"/>
          </p:cNvSpPr>
          <p:nvPr>
            <p:ph type="ftr" sz="quarter" idx="3"/>
          </p:nvPr>
        </p:nvSpPr>
        <p:spPr>
          <a:xfrm>
            <a:off x="3471863" y="7062788"/>
            <a:ext cx="3216275" cy="404812"/>
          </a:xfrm>
          <a:prstGeom prst="rect">
            <a:avLst/>
          </a:prstGeom>
        </p:spPr>
        <p:txBody>
          <a:bodyPr vert="horz" lIns="91440" tIns="45720" rIns="91440" bIns="45720" rtlCol="0" anchor="ctr"/>
          <a:lstStyle>
            <a:lvl1pPr algn="ctr" fontAlgn="auto">
              <a:spcBef>
                <a:spcPts val="0"/>
              </a:spcBef>
              <a:spcAft>
                <a:spcPts val="0"/>
              </a:spcAft>
              <a:defRPr sz="1200" dirty="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7281863" y="7062788"/>
            <a:ext cx="2370137" cy="404812"/>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C881AE85-9F3D-4EC3-9D9A-23C70F6D5968}"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71" r:id="rId7"/>
    <p:sldLayoutId id="2147483667" r:id="rId8"/>
    <p:sldLayoutId id="2147483668" r:id="rId9"/>
    <p:sldLayoutId id="2147483669" r:id="rId10"/>
    <p:sldLayoutId id="2147483670"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louisfed.org/greatdepression/pdf/GD_e-lesson_2.pdf"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TextBox 7"/>
          <p:cNvSpPr txBox="1">
            <a:spLocks noChangeArrowheads="1"/>
          </p:cNvSpPr>
          <p:nvPr/>
        </p:nvSpPr>
        <p:spPr bwMode="auto">
          <a:xfrm>
            <a:off x="203200" y="838200"/>
            <a:ext cx="9245600" cy="354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1600">
                <a:solidFill>
                  <a:srgbClr val="000000"/>
                </a:solidFill>
                <a:latin typeface="Arial - 16"/>
              </a:rPr>
              <a:t>Teacher instructions:</a:t>
            </a:r>
          </a:p>
          <a:p>
            <a:pPr eaLnBrk="1" hangingPunct="1"/>
            <a:endParaRPr lang="en-US" sz="1600">
              <a:solidFill>
                <a:srgbClr val="000000"/>
              </a:solidFill>
              <a:latin typeface="Arial - 16"/>
            </a:endParaRPr>
          </a:p>
          <a:p>
            <a:pPr eaLnBrk="1" hangingPunct="1"/>
            <a:r>
              <a:rPr lang="en-US" sz="1600">
                <a:solidFill>
                  <a:srgbClr val="000000"/>
                </a:solidFill>
                <a:latin typeface="Arial - 16"/>
              </a:rPr>
              <a:t>  1.	Print the lesson, </a:t>
            </a:r>
          </a:p>
          <a:p>
            <a:pPr eaLnBrk="1" hangingPunct="1"/>
            <a:endParaRPr lang="en-US" sz="1600">
              <a:solidFill>
                <a:srgbClr val="000000"/>
              </a:solidFill>
              <a:latin typeface="Arial - 16"/>
            </a:endParaRPr>
          </a:p>
          <a:p>
            <a:pPr eaLnBrk="1" hangingPunct="1"/>
            <a:r>
              <a:rPr lang="en-US" sz="1600">
                <a:solidFill>
                  <a:srgbClr val="000000"/>
                </a:solidFill>
                <a:latin typeface="Arial - 16"/>
              </a:rPr>
              <a:t>  2.	Display slide 2 with Procedure step 1 in the lesson.  </a:t>
            </a:r>
          </a:p>
          <a:p>
            <a:pPr eaLnBrk="1" hangingPunct="1"/>
            <a:endParaRPr lang="en-US" sz="1600">
              <a:solidFill>
                <a:srgbClr val="000000"/>
              </a:solidFill>
              <a:latin typeface="Arial - 16"/>
            </a:endParaRPr>
          </a:p>
          <a:p>
            <a:pPr eaLnBrk="1" hangingPunct="1"/>
            <a:r>
              <a:rPr lang="en-US" sz="1600">
                <a:solidFill>
                  <a:srgbClr val="000000"/>
                </a:solidFill>
                <a:latin typeface="Arial - 16"/>
              </a:rPr>
              <a:t>  3.	Display slides 3 through 10 with Procedure step 4.  (Questions and answers will fade in 	when touched.)</a:t>
            </a:r>
          </a:p>
          <a:p>
            <a:pPr eaLnBrk="1" hangingPunct="1"/>
            <a:endParaRPr lang="en-US" sz="1600">
              <a:solidFill>
                <a:srgbClr val="000000"/>
              </a:solidFill>
              <a:latin typeface="Arial - 16"/>
            </a:endParaRPr>
          </a:p>
          <a:p>
            <a:pPr eaLnBrk="1" hangingPunct="1"/>
            <a:r>
              <a:rPr lang="en-US" sz="1600">
                <a:solidFill>
                  <a:srgbClr val="000000"/>
                </a:solidFill>
                <a:latin typeface="Arial - 16"/>
              </a:rPr>
              <a:t>  4.	Display slide 11 with Procedure steps 6 through 8.</a:t>
            </a:r>
          </a:p>
          <a:p>
            <a:pPr eaLnBrk="1" hangingPunct="1"/>
            <a:endParaRPr lang="en-US" sz="1600">
              <a:solidFill>
                <a:srgbClr val="000000"/>
              </a:solidFill>
              <a:latin typeface="Arial - 16"/>
            </a:endParaRPr>
          </a:p>
          <a:p>
            <a:pPr eaLnBrk="1" hangingPunct="1"/>
            <a:r>
              <a:rPr lang="en-US" sz="1600">
                <a:solidFill>
                  <a:srgbClr val="000000"/>
                </a:solidFill>
                <a:latin typeface="Arial - 16"/>
              </a:rPr>
              <a:t>  5.	Display slides 12 through 15 with Procedure step 10.  </a:t>
            </a:r>
          </a:p>
          <a:p>
            <a:pPr eaLnBrk="1" hangingPunct="1"/>
            <a:endParaRPr lang="en-US" sz="1600">
              <a:solidFill>
                <a:srgbClr val="000000"/>
              </a:solidFill>
              <a:latin typeface="Arial - 16"/>
            </a:endParaRPr>
          </a:p>
          <a:p>
            <a:pPr eaLnBrk="1" hangingPunct="1"/>
            <a:r>
              <a:rPr lang="en-US" sz="1600">
                <a:solidFill>
                  <a:srgbClr val="000000"/>
                </a:solidFill>
                <a:latin typeface="Arial - 16"/>
              </a:rPr>
              <a:t> </a:t>
            </a:r>
          </a:p>
        </p:txBody>
      </p:sp>
      <p:sp>
        <p:nvSpPr>
          <p:cNvPr id="3075" name="TextBox 8">
            <a:hlinkClick r:id="rId2"/>
          </p:cNvPr>
          <p:cNvSpPr txBox="1">
            <a:spLocks noChangeArrowheads="1"/>
          </p:cNvSpPr>
          <p:nvPr/>
        </p:nvSpPr>
        <p:spPr bwMode="auto">
          <a:xfrm>
            <a:off x="2590800" y="1358900"/>
            <a:ext cx="23114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1600">
                <a:solidFill>
                  <a:srgbClr val="0000FF"/>
                </a:solidFill>
                <a:latin typeface="Arial - 16"/>
              </a:rPr>
              <a:t>What Do People Say?</a:t>
            </a:r>
          </a:p>
        </p:txBody>
      </p:sp>
      <p:grpSp>
        <p:nvGrpSpPr>
          <p:cNvPr id="3076" name="Group 15"/>
          <p:cNvGrpSpPr>
            <a:grpSpLocks/>
          </p:cNvGrpSpPr>
          <p:nvPr/>
        </p:nvGrpSpPr>
        <p:grpSpPr bwMode="auto">
          <a:xfrm>
            <a:off x="0" y="0"/>
            <a:ext cx="10160000" cy="627063"/>
            <a:chOff x="13589" y="12700"/>
            <a:chExt cx="9372952" cy="626745"/>
          </a:xfrm>
        </p:grpSpPr>
        <p:sp>
          <p:nvSpPr>
            <p:cNvPr id="11" name="Freeform 10"/>
            <p:cNvSpPr/>
            <p:nvPr/>
          </p:nvSpPr>
          <p:spPr>
            <a:xfrm>
              <a:off x="13589" y="12700"/>
              <a:ext cx="9372952" cy="626745"/>
            </a:xfrm>
            <a:custGeom>
              <a:avLst/>
              <a:gdLst/>
              <a:ahLst/>
              <a:cxnLst/>
              <a:rect l="0" t="0" r="0" b="0"/>
              <a:pathLst>
                <a:path w="10154031" h="626745">
                  <a:moveTo>
                    <a:pt x="0" y="0"/>
                  </a:moveTo>
                  <a:lnTo>
                    <a:pt x="10154030" y="0"/>
                  </a:lnTo>
                  <a:lnTo>
                    <a:pt x="10154030" y="626744"/>
                  </a:lnTo>
                  <a:lnTo>
                    <a:pt x="0" y="626744"/>
                  </a:lnTo>
                  <a:close/>
                </a:path>
              </a:pathLst>
            </a:custGeom>
            <a:solidFill>
              <a:srgbClr val="AA8B48"/>
            </a:solidFill>
            <a:ln w="38100" cap="flat" cmpd="sng" algn="ctr">
              <a:solidFill>
                <a:srgbClr val="AA8B49"/>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pic>
          <p:nvPicPr>
            <p:cNvPr id="3078" name="Picture 5" descr="GDlesson 2.png"/>
            <p:cNvPicPr>
              <a:picLocks/>
            </p:cNvPicPr>
            <p:nvPr/>
          </p:nvPicPr>
          <p:blipFill>
            <a:blip r:embed="rId3">
              <a:extLst>
                <a:ext uri="{28A0092B-C50C-407E-A947-70E740481C1C}">
                  <a14:useLocalDpi xmlns:a14="http://schemas.microsoft.com/office/drawing/2010/main" val="0"/>
                </a:ext>
              </a:extLst>
            </a:blip>
            <a:srcRect r="28783"/>
            <a:stretch>
              <a:fillRect/>
            </a:stretch>
          </p:blipFill>
          <p:spPr bwMode="auto">
            <a:xfrm>
              <a:off x="39878" y="12700"/>
              <a:ext cx="6222111" cy="533400"/>
            </a:xfrm>
            <a:prstGeom prst="rect">
              <a:avLst/>
            </a:prstGeom>
            <a:solidFill>
              <a:srgbClr val="000000">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pic>
        <p:cxnSp>
          <p:nvCxnSpPr>
            <p:cNvPr id="13" name="Straight Connector 12"/>
            <p:cNvCxnSpPr/>
            <p:nvPr/>
          </p:nvCxnSpPr>
          <p:spPr>
            <a:xfrm flipV="1">
              <a:off x="28234" y="545829"/>
              <a:ext cx="4709908" cy="7934"/>
            </a:xfrm>
            <a:prstGeom prst="line">
              <a:avLst/>
            </a:prstGeom>
            <a:ln w="12700" cap="flat" cmpd="sng" algn="ctr">
              <a:solidFill>
                <a:srgbClr val="FFFFFF"/>
              </a:solidFill>
              <a:prstDash val="solid"/>
              <a:round/>
              <a:headEnd type="none" w="med" len="sm"/>
              <a:tailEnd type="none" w="med" len="sm"/>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290" name="TextBox 7"/>
          <p:cNvSpPr txBox="1">
            <a:spLocks noChangeArrowheads="1"/>
          </p:cNvSpPr>
          <p:nvPr/>
        </p:nvSpPr>
        <p:spPr bwMode="auto">
          <a:xfrm>
            <a:off x="977900" y="850900"/>
            <a:ext cx="81026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sz="2800" b="1">
                <a:solidFill>
                  <a:srgbClr val="000000"/>
                </a:solidFill>
                <a:latin typeface="Arial - 28"/>
              </a:rPr>
              <a:t>Suggested Causes of the Great Depression</a:t>
            </a:r>
          </a:p>
        </p:txBody>
      </p:sp>
      <p:sp>
        <p:nvSpPr>
          <p:cNvPr id="12291" name="TextBox 8"/>
          <p:cNvSpPr txBox="1">
            <a:spLocks noChangeArrowheads="1"/>
          </p:cNvSpPr>
          <p:nvPr/>
        </p:nvSpPr>
        <p:spPr bwMode="auto">
          <a:xfrm>
            <a:off x="685800" y="1485900"/>
            <a:ext cx="65278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2400">
                <a:solidFill>
                  <a:srgbClr val="000000"/>
                </a:solidFill>
                <a:latin typeface="Arial - 22"/>
              </a:rPr>
              <a:t>21.	On what do banking systems rely?</a:t>
            </a:r>
          </a:p>
        </p:txBody>
      </p:sp>
      <p:sp>
        <p:nvSpPr>
          <p:cNvPr id="10" name="TextBox 9"/>
          <p:cNvSpPr txBox="1">
            <a:spLocks noChangeArrowheads="1"/>
          </p:cNvSpPr>
          <p:nvPr/>
        </p:nvSpPr>
        <p:spPr bwMode="auto">
          <a:xfrm>
            <a:off x="1574800" y="2032000"/>
            <a:ext cx="83058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2400" i="1">
                <a:solidFill>
                  <a:srgbClr val="000000"/>
                </a:solidFill>
                <a:latin typeface="Arial - 22"/>
              </a:rPr>
              <a:t>the confidence of depositors that they will be able to access </a:t>
            </a:r>
          </a:p>
          <a:p>
            <a:pPr eaLnBrk="1" hangingPunct="1"/>
            <a:r>
              <a:rPr lang="en-US" sz="2400" i="1">
                <a:solidFill>
                  <a:srgbClr val="000000"/>
                </a:solidFill>
                <a:latin typeface="Arial - 22"/>
              </a:rPr>
              <a:t>their funds in the bank whenever they need them</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aphicFrame>
        <p:nvGraphicFramePr>
          <p:cNvPr id="8" name="Table 7"/>
          <p:cNvGraphicFramePr>
            <a:graphicFrameLocks noGrp="1"/>
          </p:cNvGraphicFramePr>
          <p:nvPr/>
        </p:nvGraphicFramePr>
        <p:xfrm>
          <a:off x="531813" y="1181100"/>
          <a:ext cx="9115425" cy="4467226"/>
        </p:xfrm>
        <a:graphic>
          <a:graphicData uri="http://schemas.openxmlformats.org/drawingml/2006/table">
            <a:tbl>
              <a:tblPr firstRow="1" bandRow="1">
                <a:tableStyleId>{5C22544A-7EE6-4342-B048-85BDC9FD1C3A}</a:tableStyleId>
              </a:tblPr>
              <a:tblGrid>
                <a:gridCol w="4535487"/>
                <a:gridCol w="4579938"/>
              </a:tblGrid>
              <a:tr h="431739">
                <a:tc>
                  <a:txBody>
                    <a:bodyPr/>
                    <a:lstStyle/>
                    <a:p>
                      <a:r>
                        <a:rPr lang="en-US" sz="1600" b="1" i="0" u="none" baseline="0" dirty="0" smtClean="0">
                          <a:solidFill>
                            <a:srgbClr val="000000"/>
                          </a:solidFill>
                          <a:latin typeface="Arial - 16"/>
                        </a:rPr>
                        <a:t>   Event, Policy or Condition	</a:t>
                      </a:r>
                      <a:endParaRPr lang="en-US" sz="1600" b="1" i="0" u="none" baseline="0" dirty="0">
                        <a:solidFill>
                          <a:srgbClr val="000000"/>
                        </a:solidFill>
                        <a:latin typeface="Arial - 16"/>
                      </a:endParaRPr>
                    </a:p>
                  </a:txBody>
                  <a:tcPr marL="91441" marR="91441" marT="45714" marB="45714">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40E0D0">
                        <a:alpha val="99996"/>
                      </a:srgbClr>
                    </a:solidFill>
                  </a:tcPr>
                </a:tc>
                <a:tc>
                  <a:txBody>
                    <a:bodyPr/>
                    <a:lstStyle/>
                    <a:p>
                      <a:r>
                        <a:rPr lang="en-US" sz="1600" b="1" i="0" u="none" baseline="0" dirty="0" smtClean="0">
                          <a:solidFill>
                            <a:srgbClr val="000000"/>
                          </a:solidFill>
                          <a:latin typeface="Arial - 16"/>
                        </a:rPr>
                        <a:t>Resulting Condition or Problem </a:t>
                      </a:r>
                      <a:endParaRPr lang="en-US" sz="1600" b="1" i="0" u="none" baseline="0" dirty="0">
                        <a:solidFill>
                          <a:srgbClr val="000000"/>
                        </a:solidFill>
                        <a:latin typeface="Arial - 16"/>
                      </a:endParaRPr>
                    </a:p>
                  </a:txBody>
                  <a:tcPr marL="91441" marR="91441" marT="45714" marB="45714">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40E0D0">
                        <a:alpha val="99996"/>
                      </a:srgbClr>
                    </a:solidFill>
                  </a:tcPr>
                </a:tc>
              </a:tr>
              <a:tr h="484563">
                <a:tc>
                  <a:txBody>
                    <a:bodyPr/>
                    <a:lstStyle/>
                    <a:p>
                      <a:endParaRPr lang="en-US" sz="1800" dirty="0"/>
                    </a:p>
                  </a:txBody>
                  <a:tcPr marL="91441" marR="91441" marT="45714" marB="45714">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c>
                  <a:txBody>
                    <a:bodyPr/>
                    <a:lstStyle/>
                    <a:p>
                      <a:endParaRPr lang="en-US" sz="1800" dirty="0"/>
                    </a:p>
                  </a:txBody>
                  <a:tcPr marL="91441" marR="91441" marT="45714" marB="45714">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r>
              <a:tr h="493452">
                <a:tc>
                  <a:txBody>
                    <a:bodyPr/>
                    <a:lstStyle/>
                    <a:p>
                      <a:endParaRPr lang="en-US" sz="1800" dirty="0"/>
                    </a:p>
                  </a:txBody>
                  <a:tcPr marL="91441" marR="91441" marT="45714" marB="45714">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c>
                  <a:txBody>
                    <a:bodyPr/>
                    <a:lstStyle/>
                    <a:p>
                      <a:endParaRPr lang="en-US" sz="1800" dirty="0"/>
                    </a:p>
                  </a:txBody>
                  <a:tcPr marL="91441" marR="91441" marT="45714" marB="45714">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r>
              <a:tr h="528626">
                <a:tc>
                  <a:txBody>
                    <a:bodyPr/>
                    <a:lstStyle/>
                    <a:p>
                      <a:endParaRPr lang="en-US" sz="1800" dirty="0"/>
                    </a:p>
                  </a:txBody>
                  <a:tcPr marL="91441" marR="91441" marT="45714" marB="45714">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c>
                  <a:txBody>
                    <a:bodyPr/>
                    <a:lstStyle/>
                    <a:p>
                      <a:endParaRPr lang="en-US" sz="1800" dirty="0"/>
                    </a:p>
                  </a:txBody>
                  <a:tcPr marL="91441" marR="91441" marT="45714" marB="45714">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r>
              <a:tr h="528626">
                <a:tc>
                  <a:txBody>
                    <a:bodyPr/>
                    <a:lstStyle/>
                    <a:p>
                      <a:endParaRPr lang="en-US" sz="1800" dirty="0"/>
                    </a:p>
                  </a:txBody>
                  <a:tcPr marL="91441" marR="91441" marT="45714" marB="45714">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c>
                  <a:txBody>
                    <a:bodyPr/>
                    <a:lstStyle/>
                    <a:p>
                      <a:endParaRPr lang="en-US" sz="1800" dirty="0"/>
                    </a:p>
                  </a:txBody>
                  <a:tcPr marL="91441" marR="91441" marT="45714" marB="45714">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r>
              <a:tr h="528753">
                <a:tc>
                  <a:txBody>
                    <a:bodyPr/>
                    <a:lstStyle/>
                    <a:p>
                      <a:endParaRPr lang="en-US" sz="1800" dirty="0"/>
                    </a:p>
                  </a:txBody>
                  <a:tcPr marL="91441" marR="91441" marT="45714" marB="45714">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c>
                  <a:txBody>
                    <a:bodyPr/>
                    <a:lstStyle/>
                    <a:p>
                      <a:endParaRPr lang="en-US" sz="1800" dirty="0"/>
                    </a:p>
                  </a:txBody>
                  <a:tcPr marL="91441" marR="91441" marT="45714" marB="45714">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r>
              <a:tr h="484563">
                <a:tc>
                  <a:txBody>
                    <a:bodyPr/>
                    <a:lstStyle/>
                    <a:p>
                      <a:endParaRPr lang="en-US" sz="1800" dirty="0"/>
                    </a:p>
                  </a:txBody>
                  <a:tcPr marL="91441" marR="91441" marT="45714" marB="45714">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c>
                  <a:txBody>
                    <a:bodyPr/>
                    <a:lstStyle/>
                    <a:p>
                      <a:endParaRPr lang="en-US" sz="1800" dirty="0"/>
                    </a:p>
                  </a:txBody>
                  <a:tcPr marL="91441" marR="91441" marT="45714" marB="45714">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r>
              <a:tr h="502214">
                <a:tc>
                  <a:txBody>
                    <a:bodyPr/>
                    <a:lstStyle/>
                    <a:p>
                      <a:endParaRPr lang="en-US" sz="1800" dirty="0"/>
                    </a:p>
                  </a:txBody>
                  <a:tcPr marL="91441" marR="91441" marT="45714" marB="45714">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c>
                  <a:txBody>
                    <a:bodyPr/>
                    <a:lstStyle/>
                    <a:p>
                      <a:endParaRPr lang="en-US" sz="1800" dirty="0"/>
                    </a:p>
                  </a:txBody>
                  <a:tcPr marL="91441" marR="91441" marT="45714" marB="45714">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r>
              <a:tr h="484690">
                <a:tc>
                  <a:txBody>
                    <a:bodyPr/>
                    <a:lstStyle/>
                    <a:p>
                      <a:endParaRPr lang="en-US" sz="1800" dirty="0"/>
                    </a:p>
                  </a:txBody>
                  <a:tcPr marL="91441" marR="91441" marT="45714" marB="45714">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c>
                  <a:txBody>
                    <a:bodyPr/>
                    <a:lstStyle/>
                    <a:p>
                      <a:endParaRPr lang="en-US" sz="1800" dirty="0"/>
                    </a:p>
                  </a:txBody>
                  <a:tcPr marL="91441" marR="91441" marT="45714" marB="45714">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r>
            </a:tbl>
          </a:graphicData>
        </a:graphic>
      </p:graphicFrame>
      <p:sp>
        <p:nvSpPr>
          <p:cNvPr id="13346" name="TextBox 8"/>
          <p:cNvSpPr txBox="1">
            <a:spLocks noChangeArrowheads="1"/>
          </p:cNvSpPr>
          <p:nvPr/>
        </p:nvSpPr>
        <p:spPr bwMode="auto">
          <a:xfrm>
            <a:off x="736600" y="723900"/>
            <a:ext cx="8737600"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sz="1500" b="1">
                <a:solidFill>
                  <a:srgbClr val="000000"/>
                </a:solidFill>
                <a:latin typeface="Arial - 20"/>
              </a:rPr>
              <a:t>Reporter's Research Notes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338" name="TextBox 7"/>
          <p:cNvSpPr txBox="1">
            <a:spLocks noChangeArrowheads="1"/>
          </p:cNvSpPr>
          <p:nvPr/>
        </p:nvSpPr>
        <p:spPr bwMode="auto">
          <a:xfrm>
            <a:off x="457200" y="723900"/>
            <a:ext cx="9067800" cy="1354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2100">
                <a:solidFill>
                  <a:srgbClr val="000000"/>
                </a:solidFill>
                <a:latin typeface="Arial - 28"/>
              </a:rPr>
              <a:t>Review</a:t>
            </a:r>
          </a:p>
          <a:p>
            <a:pPr eaLnBrk="1" hangingPunct="1"/>
            <a:endParaRPr lang="en-US" sz="2100">
              <a:solidFill>
                <a:srgbClr val="000000"/>
              </a:solidFill>
              <a:latin typeface="Arial - 28"/>
            </a:endParaRPr>
          </a:p>
          <a:p>
            <a:pPr eaLnBrk="1" hangingPunct="1"/>
            <a:r>
              <a:rPr lang="en-US" sz="2100">
                <a:solidFill>
                  <a:srgbClr val="000000"/>
                </a:solidFill>
                <a:latin typeface="Arial - 28"/>
              </a:rPr>
              <a:t>Wh</a:t>
            </a:r>
            <a:r>
              <a:rPr lang="en-US" sz="1900">
                <a:solidFill>
                  <a:srgbClr val="000000"/>
                </a:solidFill>
                <a:latin typeface="Arial - 26"/>
              </a:rPr>
              <a:t>at are some of the events or problems that people have suggested as causes of the Great Depression?</a:t>
            </a:r>
          </a:p>
        </p:txBody>
      </p:sp>
      <p:sp>
        <p:nvSpPr>
          <p:cNvPr id="9" name="TextBox 8"/>
          <p:cNvSpPr txBox="1">
            <a:spLocks noChangeArrowheads="1"/>
          </p:cNvSpPr>
          <p:nvPr/>
        </p:nvSpPr>
        <p:spPr bwMode="auto">
          <a:xfrm>
            <a:off x="457200" y="2552700"/>
            <a:ext cx="9067800" cy="969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1900" i="1">
                <a:solidFill>
                  <a:srgbClr val="000000"/>
                </a:solidFill>
                <a:latin typeface="Arial - 26"/>
              </a:rPr>
              <a:t>closing of the Ford plant in Detroit, collapse of farm income in many areas, stock market crash, bank panics, Smoot-Hawley tariff and protectionist policies, problems in the housing market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TextBox 7"/>
          <p:cNvSpPr txBox="1">
            <a:spLocks noChangeArrowheads="1"/>
          </p:cNvSpPr>
          <p:nvPr/>
        </p:nvSpPr>
        <p:spPr bwMode="auto">
          <a:xfrm>
            <a:off x="457200" y="723900"/>
            <a:ext cx="9067800" cy="1646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2100">
                <a:solidFill>
                  <a:srgbClr val="000000"/>
                </a:solidFill>
                <a:latin typeface="Arial - 28"/>
              </a:rPr>
              <a:t>Review</a:t>
            </a:r>
          </a:p>
          <a:p>
            <a:pPr eaLnBrk="1" hangingPunct="1"/>
            <a:endParaRPr lang="en-US" sz="2100">
              <a:solidFill>
                <a:srgbClr val="000000"/>
              </a:solidFill>
              <a:latin typeface="Arial - 28"/>
            </a:endParaRPr>
          </a:p>
          <a:p>
            <a:pPr eaLnBrk="1" hangingPunct="1"/>
            <a:r>
              <a:rPr lang="en-US" sz="2100">
                <a:solidFill>
                  <a:srgbClr val="000000"/>
                </a:solidFill>
                <a:latin typeface="Arial - 28"/>
              </a:rPr>
              <a:t>Wh</a:t>
            </a:r>
            <a:r>
              <a:rPr lang="en-US" sz="1900">
                <a:solidFill>
                  <a:srgbClr val="000000"/>
                </a:solidFill>
                <a:latin typeface="Arial - 26"/>
              </a:rPr>
              <a:t>y didn't any of these factors alone - closing the Ford plant in Detroit, the stock market crash, the imposition of the Smoot-Hawley tariff, farm failures or housing problems - cause the Great Depression?</a:t>
            </a:r>
          </a:p>
        </p:txBody>
      </p:sp>
      <p:sp>
        <p:nvSpPr>
          <p:cNvPr id="9" name="TextBox 8"/>
          <p:cNvSpPr txBox="1">
            <a:spLocks noChangeArrowheads="1"/>
          </p:cNvSpPr>
          <p:nvPr/>
        </p:nvSpPr>
        <p:spPr bwMode="auto">
          <a:xfrm>
            <a:off x="431800" y="2743200"/>
            <a:ext cx="8763000" cy="969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1900" i="1">
                <a:solidFill>
                  <a:srgbClr val="000000"/>
                </a:solidFill>
                <a:latin typeface="Arial - 26"/>
              </a:rPr>
              <a:t>None of these single factors was large enough to cause the Great Depression - some were more regional, some were related to a particular sector of the economy.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386" name="TextBox 7"/>
          <p:cNvSpPr txBox="1">
            <a:spLocks noChangeArrowheads="1"/>
          </p:cNvSpPr>
          <p:nvPr/>
        </p:nvSpPr>
        <p:spPr bwMode="auto">
          <a:xfrm>
            <a:off x="457200" y="723900"/>
            <a:ext cx="9067800" cy="1646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2100">
                <a:solidFill>
                  <a:srgbClr val="000000"/>
                </a:solidFill>
                <a:latin typeface="Arial - 28"/>
              </a:rPr>
              <a:t>Review</a:t>
            </a:r>
          </a:p>
          <a:p>
            <a:pPr eaLnBrk="1" hangingPunct="1"/>
            <a:endParaRPr lang="en-US" sz="2100">
              <a:solidFill>
                <a:srgbClr val="000000"/>
              </a:solidFill>
              <a:latin typeface="Arial - 28"/>
            </a:endParaRPr>
          </a:p>
          <a:p>
            <a:pPr eaLnBrk="1" hangingPunct="1"/>
            <a:r>
              <a:rPr lang="en-US" sz="2100">
                <a:solidFill>
                  <a:srgbClr val="000000"/>
                </a:solidFill>
                <a:latin typeface="Arial - 28"/>
              </a:rPr>
              <a:t>Wh</a:t>
            </a:r>
            <a:r>
              <a:rPr lang="en-US" sz="1900">
                <a:solidFill>
                  <a:srgbClr val="000000"/>
                </a:solidFill>
                <a:latin typeface="Arial - 26"/>
              </a:rPr>
              <a:t>at is the event that has stood the test of time and analysis as the major cause of the Great Depression?</a:t>
            </a:r>
          </a:p>
          <a:p>
            <a:pPr eaLnBrk="1" hangingPunct="1"/>
            <a:endParaRPr lang="en-US" sz="1900">
              <a:solidFill>
                <a:srgbClr val="000000"/>
              </a:solidFill>
              <a:latin typeface="Arial - 26"/>
            </a:endParaRPr>
          </a:p>
        </p:txBody>
      </p:sp>
      <p:sp>
        <p:nvSpPr>
          <p:cNvPr id="9" name="TextBox 8"/>
          <p:cNvSpPr txBox="1">
            <a:spLocks noChangeArrowheads="1"/>
          </p:cNvSpPr>
          <p:nvPr/>
        </p:nvSpPr>
        <p:spPr bwMode="auto">
          <a:xfrm>
            <a:off x="495300" y="2552700"/>
            <a:ext cx="2667000" cy="384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1900" i="1">
                <a:solidFill>
                  <a:srgbClr val="000000"/>
                </a:solidFill>
                <a:latin typeface="Arial - 26"/>
              </a:rPr>
              <a:t>banking panics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7410" name="TextBox 7"/>
          <p:cNvSpPr txBox="1">
            <a:spLocks noChangeArrowheads="1"/>
          </p:cNvSpPr>
          <p:nvPr/>
        </p:nvSpPr>
        <p:spPr bwMode="auto">
          <a:xfrm>
            <a:off x="457200" y="723900"/>
            <a:ext cx="8026400" cy="1354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2100">
                <a:solidFill>
                  <a:srgbClr val="000000"/>
                </a:solidFill>
                <a:latin typeface="Arial - 28"/>
              </a:rPr>
              <a:t>Review</a:t>
            </a:r>
          </a:p>
          <a:p>
            <a:pPr eaLnBrk="1" hangingPunct="1"/>
            <a:endParaRPr lang="en-US" sz="2100">
              <a:solidFill>
                <a:srgbClr val="000000"/>
              </a:solidFill>
              <a:latin typeface="Arial - 28"/>
            </a:endParaRPr>
          </a:p>
          <a:p>
            <a:pPr eaLnBrk="1" hangingPunct="1"/>
            <a:r>
              <a:rPr lang="en-US" sz="2100">
                <a:solidFill>
                  <a:srgbClr val="000000"/>
                </a:solidFill>
                <a:latin typeface="Arial - 28"/>
              </a:rPr>
              <a:t>Ho</a:t>
            </a:r>
            <a:r>
              <a:rPr lang="en-US" sz="1900">
                <a:solidFill>
                  <a:srgbClr val="000000"/>
                </a:solidFill>
                <a:latin typeface="Arial - 26"/>
              </a:rPr>
              <a:t>w did other events contribute to the catastrophe?</a:t>
            </a:r>
          </a:p>
          <a:p>
            <a:pPr eaLnBrk="1" hangingPunct="1"/>
            <a:endParaRPr lang="en-US" sz="1900">
              <a:solidFill>
                <a:srgbClr val="000000"/>
              </a:solidFill>
              <a:latin typeface="Arial - 26"/>
            </a:endParaRPr>
          </a:p>
        </p:txBody>
      </p:sp>
      <p:sp>
        <p:nvSpPr>
          <p:cNvPr id="9" name="TextBox 8"/>
          <p:cNvSpPr txBox="1">
            <a:spLocks noChangeArrowheads="1"/>
          </p:cNvSpPr>
          <p:nvPr/>
        </p:nvSpPr>
        <p:spPr bwMode="auto">
          <a:xfrm>
            <a:off x="457200" y="2159000"/>
            <a:ext cx="8661400" cy="2432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1900" i="1">
                <a:solidFill>
                  <a:srgbClr val="000000"/>
                </a:solidFill>
                <a:latin typeface="Arial - 26"/>
              </a:rPr>
              <a:t>The stock market crash destroyed wealth and eroded people's confidence in the economy.  The closing of the Ford Company Model T plant, the collapse of the farming industry and problems with the housing industry all contributed to increases in unemployment, reduction in people's incomes, reduction in people's ability to repay loans and reduction in the money stock.  The Smoot-Hawley tariff increased the price of imported goods in the United States and, because other countries retaliated, made it more difficult for the United States to sell its exports.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8" name="TextBox 1"/>
          <p:cNvSpPr txBox="1">
            <a:spLocks noChangeArrowheads="1"/>
          </p:cNvSpPr>
          <p:nvPr/>
        </p:nvSpPr>
        <p:spPr bwMode="auto">
          <a:xfrm>
            <a:off x="266700" y="812800"/>
            <a:ext cx="9321800" cy="655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sz="2800">
                <a:solidFill>
                  <a:srgbClr val="000000"/>
                </a:solidFill>
                <a:latin typeface="Arial - 28"/>
              </a:rPr>
              <a:t>The Roaring Twenties</a:t>
            </a:r>
          </a:p>
          <a:p>
            <a:pPr algn="ctr" eaLnBrk="1" hangingPunct="1"/>
            <a:endParaRPr lang="en-US" sz="2800">
              <a:solidFill>
                <a:srgbClr val="000000"/>
              </a:solidFill>
              <a:latin typeface="Arial - 28"/>
            </a:endParaRPr>
          </a:p>
          <a:p>
            <a:pPr eaLnBrk="1" hangingPunct="1"/>
            <a:r>
              <a:rPr lang="en-US" sz="2800">
                <a:solidFill>
                  <a:srgbClr val="000000"/>
                </a:solidFill>
                <a:latin typeface="Arial - 28"/>
              </a:rPr>
              <a:t>Ne</a:t>
            </a:r>
            <a:r>
              <a:rPr lang="en-US" sz="2800">
                <a:solidFill>
                  <a:srgbClr val="000000"/>
                </a:solidFill>
                <a:latin typeface="Arial - 24"/>
              </a:rPr>
              <a:t>w technological improvements were changing lifestyles in the United States.</a:t>
            </a:r>
          </a:p>
          <a:p>
            <a:pPr eaLnBrk="1" hangingPunct="1"/>
            <a:endParaRPr lang="en-US" sz="2800">
              <a:solidFill>
                <a:srgbClr val="000000"/>
              </a:solidFill>
              <a:latin typeface="Arial - 24"/>
            </a:endParaRPr>
          </a:p>
          <a:p>
            <a:pPr eaLnBrk="1" hangingPunct="1"/>
            <a:r>
              <a:rPr lang="en-US" sz="2800">
                <a:solidFill>
                  <a:srgbClr val="000000"/>
                </a:solidFill>
                <a:latin typeface="Arial - 24"/>
              </a:rPr>
              <a:t>People were having their homes updated with electricity.</a:t>
            </a:r>
          </a:p>
          <a:p>
            <a:pPr eaLnBrk="1" hangingPunct="1"/>
            <a:endParaRPr lang="en-US" sz="2800">
              <a:solidFill>
                <a:srgbClr val="000000"/>
              </a:solidFill>
              <a:latin typeface="Arial - 24"/>
            </a:endParaRPr>
          </a:p>
          <a:p>
            <a:pPr eaLnBrk="1" hangingPunct="1"/>
            <a:r>
              <a:rPr lang="en-US" sz="2800">
                <a:solidFill>
                  <a:srgbClr val="000000"/>
                </a:solidFill>
                <a:latin typeface="Arial - 24"/>
              </a:rPr>
              <a:t>Radios, refrigerators, electric appliances and telephones were becoming a part of the American way of life.</a:t>
            </a:r>
          </a:p>
          <a:p>
            <a:pPr eaLnBrk="1" hangingPunct="1"/>
            <a:endParaRPr lang="en-US" sz="2800">
              <a:solidFill>
                <a:srgbClr val="000000"/>
              </a:solidFill>
              <a:latin typeface="Arial - 24"/>
            </a:endParaRPr>
          </a:p>
          <a:p>
            <a:pPr eaLnBrk="1" hangingPunct="1"/>
            <a:r>
              <a:rPr lang="en-US" sz="2800">
                <a:solidFill>
                  <a:srgbClr val="000000"/>
                </a:solidFill>
                <a:latin typeface="Arial - 24"/>
              </a:rPr>
              <a:t>Cars were becoming affordable for the middle class, thanks to Henry Ford.</a:t>
            </a:r>
          </a:p>
          <a:p>
            <a:pPr eaLnBrk="1" hangingPunct="1"/>
            <a:endParaRPr lang="en-US" sz="2800">
              <a:solidFill>
                <a:srgbClr val="000000"/>
              </a:solidFill>
              <a:latin typeface="Arial - 24"/>
            </a:endParaRPr>
          </a:p>
          <a:p>
            <a:pPr eaLnBrk="1" hangingPunct="1"/>
            <a:r>
              <a:rPr lang="en-US" sz="2800">
                <a:solidFill>
                  <a:srgbClr val="000000"/>
                </a:solidFill>
                <a:latin typeface="Arial - 24"/>
              </a:rPr>
              <a:t>Many influential people felt that the good times were here to stay.</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TextBox 7"/>
          <p:cNvSpPr txBox="1">
            <a:spLocks noChangeArrowheads="1"/>
          </p:cNvSpPr>
          <p:nvPr/>
        </p:nvSpPr>
        <p:spPr bwMode="auto">
          <a:xfrm>
            <a:off x="977900" y="850900"/>
            <a:ext cx="81026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sz="2800" b="1">
                <a:solidFill>
                  <a:srgbClr val="000000"/>
                </a:solidFill>
                <a:latin typeface="Arial - 28"/>
              </a:rPr>
              <a:t>Suggested Causes of the Great Depression</a:t>
            </a:r>
          </a:p>
        </p:txBody>
      </p:sp>
      <p:sp>
        <p:nvSpPr>
          <p:cNvPr id="5123" name="TextBox 8"/>
          <p:cNvSpPr txBox="1">
            <a:spLocks noChangeArrowheads="1"/>
          </p:cNvSpPr>
          <p:nvPr/>
        </p:nvSpPr>
        <p:spPr bwMode="auto">
          <a:xfrm>
            <a:off x="685800" y="1485900"/>
            <a:ext cx="89662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2400">
                <a:solidFill>
                  <a:srgbClr val="000000"/>
                </a:solidFill>
                <a:latin typeface="Arial - 22"/>
              </a:rPr>
              <a:t>1.	What event is often the first to come to mind when people 	think of the Great Depression?</a:t>
            </a:r>
          </a:p>
        </p:txBody>
      </p:sp>
      <p:sp>
        <p:nvSpPr>
          <p:cNvPr id="10" name="TextBox 9"/>
          <p:cNvSpPr txBox="1">
            <a:spLocks noChangeArrowheads="1"/>
          </p:cNvSpPr>
          <p:nvPr/>
        </p:nvSpPr>
        <p:spPr bwMode="auto">
          <a:xfrm>
            <a:off x="1651000" y="2362200"/>
            <a:ext cx="46228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2400" i="1">
                <a:solidFill>
                  <a:srgbClr val="000000"/>
                </a:solidFill>
                <a:latin typeface="Arial - 22"/>
              </a:rPr>
              <a:t>the stock market crash</a:t>
            </a:r>
          </a:p>
        </p:txBody>
      </p:sp>
      <p:sp>
        <p:nvSpPr>
          <p:cNvPr id="11" name="TextBox 10"/>
          <p:cNvSpPr txBox="1">
            <a:spLocks noChangeArrowheads="1"/>
          </p:cNvSpPr>
          <p:nvPr/>
        </p:nvSpPr>
        <p:spPr bwMode="auto">
          <a:xfrm>
            <a:off x="660400" y="2971800"/>
            <a:ext cx="94996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2400">
                <a:solidFill>
                  <a:srgbClr val="000000"/>
                </a:solidFill>
                <a:latin typeface="Arial - 22"/>
              </a:rPr>
              <a:t>2.	What did happen as a result of the stock market crash?</a:t>
            </a:r>
          </a:p>
        </p:txBody>
      </p:sp>
      <p:sp>
        <p:nvSpPr>
          <p:cNvPr id="12" name="TextBox 11"/>
          <p:cNvSpPr txBox="1">
            <a:spLocks noChangeArrowheads="1"/>
          </p:cNvSpPr>
          <p:nvPr/>
        </p:nvSpPr>
        <p:spPr bwMode="auto">
          <a:xfrm>
            <a:off x="1651000" y="3581400"/>
            <a:ext cx="73914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2400" i="1">
                <a:solidFill>
                  <a:srgbClr val="000000"/>
                </a:solidFill>
                <a:latin typeface="Arial - 22"/>
              </a:rPr>
              <a:t>Considerable wealth was destroyed, people began to have doubts about the health of the economy, and consumers and firms cut back on their spending.</a:t>
            </a:r>
          </a:p>
        </p:txBody>
      </p:sp>
      <p:sp>
        <p:nvSpPr>
          <p:cNvPr id="13" name="TextBox 12"/>
          <p:cNvSpPr txBox="1">
            <a:spLocks noChangeArrowheads="1"/>
          </p:cNvSpPr>
          <p:nvPr/>
        </p:nvSpPr>
        <p:spPr bwMode="auto">
          <a:xfrm>
            <a:off x="660400" y="4826000"/>
            <a:ext cx="94996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2400">
                <a:solidFill>
                  <a:srgbClr val="000000"/>
                </a:solidFill>
                <a:latin typeface="Arial - 22"/>
              </a:rPr>
              <a:t>3.	Was the crash big enough to cause the Great Depression?</a:t>
            </a:r>
          </a:p>
        </p:txBody>
      </p:sp>
      <p:sp>
        <p:nvSpPr>
          <p:cNvPr id="14" name="TextBox 13"/>
          <p:cNvSpPr txBox="1">
            <a:spLocks noChangeArrowheads="1"/>
          </p:cNvSpPr>
          <p:nvPr/>
        </p:nvSpPr>
        <p:spPr bwMode="auto">
          <a:xfrm>
            <a:off x="1651000" y="5334000"/>
            <a:ext cx="762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2400" i="1">
                <a:solidFill>
                  <a:srgbClr val="000000"/>
                </a:solidFill>
                <a:latin typeface="Arial - 22"/>
              </a:rPr>
              <a:t>No</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2" grpId="0"/>
      <p:bldP spid="13" grpId="0"/>
      <p:bldP spid="14"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TextBox 7"/>
          <p:cNvSpPr txBox="1">
            <a:spLocks noChangeArrowheads="1"/>
          </p:cNvSpPr>
          <p:nvPr/>
        </p:nvSpPr>
        <p:spPr bwMode="auto">
          <a:xfrm>
            <a:off x="977900" y="850900"/>
            <a:ext cx="81026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sz="2800" b="1">
                <a:solidFill>
                  <a:srgbClr val="000000"/>
                </a:solidFill>
                <a:latin typeface="Arial - 28"/>
              </a:rPr>
              <a:t>Suggested Causes of the Great Depression</a:t>
            </a:r>
          </a:p>
        </p:txBody>
      </p:sp>
      <p:sp>
        <p:nvSpPr>
          <p:cNvPr id="6147" name="TextBox 8"/>
          <p:cNvSpPr txBox="1">
            <a:spLocks noChangeArrowheads="1"/>
          </p:cNvSpPr>
          <p:nvPr/>
        </p:nvSpPr>
        <p:spPr bwMode="auto">
          <a:xfrm>
            <a:off x="685800" y="1485900"/>
            <a:ext cx="85090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2400">
                <a:solidFill>
                  <a:srgbClr val="000000"/>
                </a:solidFill>
                <a:latin typeface="Arial - 22"/>
              </a:rPr>
              <a:t>4.	What specific trade policies do some economists 	suggest  were the cause of the Great Depression?</a:t>
            </a:r>
          </a:p>
        </p:txBody>
      </p:sp>
      <p:sp>
        <p:nvSpPr>
          <p:cNvPr id="10" name="TextBox 9"/>
          <p:cNvSpPr txBox="1">
            <a:spLocks noChangeArrowheads="1"/>
          </p:cNvSpPr>
          <p:nvPr/>
        </p:nvSpPr>
        <p:spPr bwMode="auto">
          <a:xfrm>
            <a:off x="1574800" y="2362200"/>
            <a:ext cx="83566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2400" i="1">
                <a:solidFill>
                  <a:srgbClr val="000000"/>
                </a:solidFill>
                <a:latin typeface="Arial - 22"/>
              </a:rPr>
              <a:t>the Smoot-Hawley tariff and protectionist trade policies</a:t>
            </a:r>
          </a:p>
        </p:txBody>
      </p:sp>
      <p:sp>
        <p:nvSpPr>
          <p:cNvPr id="11" name="TextBox 10"/>
          <p:cNvSpPr txBox="1">
            <a:spLocks noChangeArrowheads="1"/>
          </p:cNvSpPr>
          <p:nvPr/>
        </p:nvSpPr>
        <p:spPr bwMode="auto">
          <a:xfrm>
            <a:off x="660400" y="2971800"/>
            <a:ext cx="81026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2400">
                <a:solidFill>
                  <a:srgbClr val="000000"/>
                </a:solidFill>
                <a:latin typeface="Arial - 22"/>
              </a:rPr>
              <a:t>5.	Were protectionist trade policies alone enough to 	cause 	the Great Depression?</a:t>
            </a:r>
          </a:p>
        </p:txBody>
      </p:sp>
      <p:sp>
        <p:nvSpPr>
          <p:cNvPr id="12" name="TextBox 11"/>
          <p:cNvSpPr txBox="1">
            <a:spLocks noChangeArrowheads="1"/>
          </p:cNvSpPr>
          <p:nvPr/>
        </p:nvSpPr>
        <p:spPr bwMode="auto">
          <a:xfrm>
            <a:off x="1574800" y="3810000"/>
            <a:ext cx="762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2400" i="1">
                <a:solidFill>
                  <a:srgbClr val="000000"/>
                </a:solidFill>
                <a:latin typeface="Arial - 22"/>
              </a:rPr>
              <a:t>No</a:t>
            </a:r>
          </a:p>
        </p:txBody>
      </p:sp>
      <p:sp>
        <p:nvSpPr>
          <p:cNvPr id="13" name="TextBox 12"/>
          <p:cNvSpPr txBox="1">
            <a:spLocks noChangeArrowheads="1"/>
          </p:cNvSpPr>
          <p:nvPr/>
        </p:nvSpPr>
        <p:spPr bwMode="auto">
          <a:xfrm>
            <a:off x="660400" y="4394200"/>
            <a:ext cx="91440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2400">
                <a:solidFill>
                  <a:srgbClr val="000000"/>
                </a:solidFill>
                <a:latin typeface="Arial - 22"/>
              </a:rPr>
              <a:t>6.	What were some of the excesses of the 1920's that some 	historians suggest caused the Great Depression?</a:t>
            </a:r>
          </a:p>
        </p:txBody>
      </p:sp>
      <p:sp>
        <p:nvSpPr>
          <p:cNvPr id="14" name="TextBox 13"/>
          <p:cNvSpPr txBox="1">
            <a:spLocks noChangeArrowheads="1"/>
          </p:cNvSpPr>
          <p:nvPr/>
        </p:nvSpPr>
        <p:spPr bwMode="auto">
          <a:xfrm>
            <a:off x="1574800" y="5257800"/>
            <a:ext cx="7366000"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2400" i="1">
                <a:solidFill>
                  <a:srgbClr val="000000"/>
                </a:solidFill>
                <a:latin typeface="Arial - 22"/>
              </a:rPr>
              <a:t>capitalism, such as excessive production of commodities, excessive building, excessive financial speculation and an excessively skewed distribution of income and wealth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3" grpId="0"/>
      <p:bldP spid="14"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170" name="TextBox 7"/>
          <p:cNvSpPr txBox="1">
            <a:spLocks noChangeArrowheads="1"/>
          </p:cNvSpPr>
          <p:nvPr/>
        </p:nvSpPr>
        <p:spPr bwMode="auto">
          <a:xfrm>
            <a:off x="977900" y="850900"/>
            <a:ext cx="81026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sz="2800" b="1">
                <a:solidFill>
                  <a:srgbClr val="000000"/>
                </a:solidFill>
                <a:latin typeface="Arial - 28"/>
              </a:rPr>
              <a:t>Suggested Causes of the Great Depression</a:t>
            </a:r>
          </a:p>
        </p:txBody>
      </p:sp>
      <p:sp>
        <p:nvSpPr>
          <p:cNvPr id="7171" name="TextBox 8"/>
          <p:cNvSpPr txBox="1">
            <a:spLocks noChangeArrowheads="1"/>
          </p:cNvSpPr>
          <p:nvPr/>
        </p:nvSpPr>
        <p:spPr bwMode="auto">
          <a:xfrm>
            <a:off x="685800" y="1485900"/>
            <a:ext cx="85344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2400">
                <a:solidFill>
                  <a:srgbClr val="000000"/>
                </a:solidFill>
                <a:latin typeface="Arial - 22"/>
              </a:rPr>
              <a:t>7.	What is the one explanation for the Great Depression 	that has stood the test of time?</a:t>
            </a:r>
          </a:p>
        </p:txBody>
      </p:sp>
      <p:sp>
        <p:nvSpPr>
          <p:cNvPr id="10" name="TextBox 9"/>
          <p:cNvSpPr txBox="1">
            <a:spLocks noChangeArrowheads="1"/>
          </p:cNvSpPr>
          <p:nvPr/>
        </p:nvSpPr>
        <p:spPr bwMode="auto">
          <a:xfrm>
            <a:off x="1651000" y="2286000"/>
            <a:ext cx="74676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2400" i="1">
                <a:solidFill>
                  <a:srgbClr val="000000"/>
                </a:solidFill>
                <a:latin typeface="Arial - 22"/>
              </a:rPr>
              <a:t>the collapse of the U.S. banking system and resulting contraction in the nation's money stock</a:t>
            </a:r>
          </a:p>
        </p:txBody>
      </p:sp>
      <p:sp>
        <p:nvSpPr>
          <p:cNvPr id="11" name="TextBox 10"/>
          <p:cNvSpPr txBox="1">
            <a:spLocks noChangeArrowheads="1"/>
          </p:cNvSpPr>
          <p:nvPr/>
        </p:nvSpPr>
        <p:spPr bwMode="auto">
          <a:xfrm>
            <a:off x="660400" y="3276600"/>
            <a:ext cx="88138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2400">
                <a:solidFill>
                  <a:srgbClr val="000000"/>
                </a:solidFill>
                <a:latin typeface="Arial - 22"/>
              </a:rPr>
              <a:t>8.	What happens if the money supply (stock) shrinks?</a:t>
            </a:r>
          </a:p>
        </p:txBody>
      </p:sp>
      <p:sp>
        <p:nvSpPr>
          <p:cNvPr id="12" name="TextBox 11"/>
          <p:cNvSpPr txBox="1">
            <a:spLocks noChangeArrowheads="1"/>
          </p:cNvSpPr>
          <p:nvPr/>
        </p:nvSpPr>
        <p:spPr bwMode="auto">
          <a:xfrm>
            <a:off x="1651000" y="3810000"/>
            <a:ext cx="14478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2400" i="1">
                <a:solidFill>
                  <a:srgbClr val="000000"/>
                </a:solidFill>
                <a:latin typeface="Arial - 22"/>
              </a:rPr>
              <a:t>deflation</a:t>
            </a:r>
          </a:p>
        </p:txBody>
      </p:sp>
      <p:sp>
        <p:nvSpPr>
          <p:cNvPr id="13" name="TextBox 12"/>
          <p:cNvSpPr txBox="1">
            <a:spLocks noChangeArrowheads="1"/>
          </p:cNvSpPr>
          <p:nvPr/>
        </p:nvSpPr>
        <p:spPr bwMode="auto">
          <a:xfrm>
            <a:off x="660400" y="4419600"/>
            <a:ext cx="85598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2400">
                <a:solidFill>
                  <a:srgbClr val="000000"/>
                </a:solidFill>
                <a:latin typeface="Arial - 22"/>
              </a:rPr>
              <a:t>9.	What is the largest component of the stock of money in 	modern economies?</a:t>
            </a:r>
          </a:p>
        </p:txBody>
      </p:sp>
      <p:sp>
        <p:nvSpPr>
          <p:cNvPr id="14" name="TextBox 13"/>
          <p:cNvSpPr txBox="1">
            <a:spLocks noChangeArrowheads="1"/>
          </p:cNvSpPr>
          <p:nvPr/>
        </p:nvSpPr>
        <p:spPr bwMode="auto">
          <a:xfrm>
            <a:off x="1651000" y="5257800"/>
            <a:ext cx="21336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2400" i="1">
                <a:solidFill>
                  <a:srgbClr val="000000"/>
                </a:solidFill>
                <a:latin typeface="Arial - 22"/>
              </a:rPr>
              <a:t>bank deposits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2" grpId="0"/>
      <p:bldP spid="13" grpId="0"/>
      <p:bldP spid="14"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194" name="TextBox 7"/>
          <p:cNvSpPr txBox="1">
            <a:spLocks noChangeArrowheads="1"/>
          </p:cNvSpPr>
          <p:nvPr/>
        </p:nvSpPr>
        <p:spPr bwMode="auto">
          <a:xfrm>
            <a:off x="977900" y="850900"/>
            <a:ext cx="81026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sz="2800" b="1">
                <a:solidFill>
                  <a:srgbClr val="000000"/>
                </a:solidFill>
                <a:latin typeface="Arial - 28"/>
              </a:rPr>
              <a:t>Suggested Causes of the Great Depression</a:t>
            </a:r>
          </a:p>
        </p:txBody>
      </p:sp>
      <p:sp>
        <p:nvSpPr>
          <p:cNvPr id="8195" name="TextBox 8"/>
          <p:cNvSpPr txBox="1">
            <a:spLocks noChangeArrowheads="1"/>
          </p:cNvSpPr>
          <p:nvPr/>
        </p:nvSpPr>
        <p:spPr bwMode="auto">
          <a:xfrm>
            <a:off x="685800" y="1485900"/>
            <a:ext cx="94742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2400">
                <a:solidFill>
                  <a:srgbClr val="000000"/>
                </a:solidFill>
                <a:latin typeface="Arial - 22"/>
              </a:rPr>
              <a:t>10.	What happens to the money stock when banks make loans?</a:t>
            </a:r>
          </a:p>
        </p:txBody>
      </p:sp>
      <p:sp>
        <p:nvSpPr>
          <p:cNvPr id="10" name="TextBox 9"/>
          <p:cNvSpPr txBox="1">
            <a:spLocks noChangeArrowheads="1"/>
          </p:cNvSpPr>
          <p:nvPr/>
        </p:nvSpPr>
        <p:spPr bwMode="auto">
          <a:xfrm>
            <a:off x="1651000" y="1981200"/>
            <a:ext cx="57023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2400" i="1">
                <a:solidFill>
                  <a:srgbClr val="000000"/>
                </a:solidFill>
                <a:latin typeface="Arial - 22"/>
              </a:rPr>
              <a:t>The money stock increases.</a:t>
            </a:r>
          </a:p>
        </p:txBody>
      </p:sp>
      <p:sp>
        <p:nvSpPr>
          <p:cNvPr id="11" name="TextBox 10"/>
          <p:cNvSpPr txBox="1">
            <a:spLocks noChangeArrowheads="1"/>
          </p:cNvSpPr>
          <p:nvPr/>
        </p:nvSpPr>
        <p:spPr bwMode="auto">
          <a:xfrm>
            <a:off x="685800" y="2540000"/>
            <a:ext cx="5080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2400">
                <a:solidFill>
                  <a:srgbClr val="000000"/>
                </a:solidFill>
                <a:latin typeface="Arial - 22"/>
              </a:rPr>
              <a:t>11.	When loans are repaid?</a:t>
            </a:r>
          </a:p>
        </p:txBody>
      </p:sp>
      <p:sp>
        <p:nvSpPr>
          <p:cNvPr id="12" name="TextBox 11"/>
          <p:cNvSpPr txBox="1">
            <a:spLocks noChangeArrowheads="1"/>
          </p:cNvSpPr>
          <p:nvPr/>
        </p:nvSpPr>
        <p:spPr bwMode="auto">
          <a:xfrm>
            <a:off x="1651000" y="3048000"/>
            <a:ext cx="48006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2400" i="1">
                <a:solidFill>
                  <a:srgbClr val="000000"/>
                </a:solidFill>
                <a:latin typeface="Arial - 22"/>
              </a:rPr>
              <a:t>The money stock decreases.</a:t>
            </a:r>
          </a:p>
        </p:txBody>
      </p:sp>
      <p:sp>
        <p:nvSpPr>
          <p:cNvPr id="13" name="TextBox 12"/>
          <p:cNvSpPr txBox="1">
            <a:spLocks noChangeArrowheads="1"/>
          </p:cNvSpPr>
          <p:nvPr/>
        </p:nvSpPr>
        <p:spPr bwMode="auto">
          <a:xfrm>
            <a:off x="685800" y="3568700"/>
            <a:ext cx="85598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2400">
                <a:solidFill>
                  <a:srgbClr val="000000"/>
                </a:solidFill>
                <a:latin typeface="Arial - 22"/>
              </a:rPr>
              <a:t>12.	What determines the amount of loans that banks can 	make? </a:t>
            </a:r>
          </a:p>
        </p:txBody>
      </p:sp>
      <p:sp>
        <p:nvSpPr>
          <p:cNvPr id="14" name="TextBox 13"/>
          <p:cNvSpPr txBox="1">
            <a:spLocks noChangeArrowheads="1"/>
          </p:cNvSpPr>
          <p:nvPr/>
        </p:nvSpPr>
        <p:spPr bwMode="auto">
          <a:xfrm>
            <a:off x="1574800" y="4495800"/>
            <a:ext cx="82804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2400" i="1">
                <a:solidFill>
                  <a:srgbClr val="000000"/>
                </a:solidFill>
                <a:latin typeface="Arial - 22"/>
              </a:rPr>
              <a:t>in part, regulations on the amount of reserves that banks are required to hold against their deposits and, in part, the business judgment of bankers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2" grpId="0"/>
      <p:bldP spid="13" grpId="0"/>
      <p:bldP spid="14"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218" name="TextBox 7"/>
          <p:cNvSpPr txBox="1">
            <a:spLocks noChangeArrowheads="1"/>
          </p:cNvSpPr>
          <p:nvPr/>
        </p:nvSpPr>
        <p:spPr bwMode="auto">
          <a:xfrm>
            <a:off x="977900" y="850900"/>
            <a:ext cx="81026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sz="2800" b="1">
                <a:solidFill>
                  <a:srgbClr val="000000"/>
                </a:solidFill>
                <a:latin typeface="Arial - 28"/>
              </a:rPr>
              <a:t>Suggested Causes of the Great Depression</a:t>
            </a:r>
          </a:p>
        </p:txBody>
      </p:sp>
      <p:sp>
        <p:nvSpPr>
          <p:cNvPr id="9219" name="TextBox 8"/>
          <p:cNvSpPr txBox="1">
            <a:spLocks noChangeArrowheads="1"/>
          </p:cNvSpPr>
          <p:nvPr/>
        </p:nvSpPr>
        <p:spPr bwMode="auto">
          <a:xfrm>
            <a:off x="685800" y="1485900"/>
            <a:ext cx="82042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2400">
                <a:solidFill>
                  <a:srgbClr val="000000"/>
                </a:solidFill>
                <a:latin typeface="Arial - 22"/>
              </a:rPr>
              <a:t>13.	Why don't banks like to hold reserves?</a:t>
            </a:r>
          </a:p>
        </p:txBody>
      </p:sp>
      <p:sp>
        <p:nvSpPr>
          <p:cNvPr id="10" name="TextBox 9"/>
          <p:cNvSpPr txBox="1">
            <a:spLocks noChangeArrowheads="1"/>
          </p:cNvSpPr>
          <p:nvPr/>
        </p:nvSpPr>
        <p:spPr bwMode="auto">
          <a:xfrm>
            <a:off x="1651000" y="1981200"/>
            <a:ext cx="51689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2400" i="1">
                <a:solidFill>
                  <a:srgbClr val="000000"/>
                </a:solidFill>
                <a:latin typeface="Arial - 22"/>
              </a:rPr>
              <a:t>They earn little or no interest.</a:t>
            </a:r>
          </a:p>
        </p:txBody>
      </p:sp>
      <p:sp>
        <p:nvSpPr>
          <p:cNvPr id="11" name="TextBox 10"/>
          <p:cNvSpPr txBox="1">
            <a:spLocks noChangeArrowheads="1"/>
          </p:cNvSpPr>
          <p:nvPr/>
        </p:nvSpPr>
        <p:spPr bwMode="auto">
          <a:xfrm>
            <a:off x="685800" y="2540000"/>
            <a:ext cx="78232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2400">
                <a:solidFill>
                  <a:srgbClr val="000000"/>
                </a:solidFill>
                <a:latin typeface="Arial - 22"/>
              </a:rPr>
              <a:t>14.	What if banks don't hold enough reserves?</a:t>
            </a:r>
          </a:p>
        </p:txBody>
      </p:sp>
      <p:sp>
        <p:nvSpPr>
          <p:cNvPr id="12" name="TextBox 11"/>
          <p:cNvSpPr txBox="1">
            <a:spLocks noChangeArrowheads="1"/>
          </p:cNvSpPr>
          <p:nvPr/>
        </p:nvSpPr>
        <p:spPr bwMode="auto">
          <a:xfrm>
            <a:off x="1651000" y="3048000"/>
            <a:ext cx="82550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2400" i="1">
                <a:solidFill>
                  <a:srgbClr val="000000"/>
                </a:solidFill>
                <a:latin typeface="Arial - 22"/>
              </a:rPr>
              <a:t>They risk getting caught short if customers unexpectedly withdraw deposits.</a:t>
            </a:r>
          </a:p>
        </p:txBody>
      </p:sp>
      <p:sp>
        <p:nvSpPr>
          <p:cNvPr id="13" name="TextBox 12"/>
          <p:cNvSpPr txBox="1">
            <a:spLocks noChangeArrowheads="1"/>
          </p:cNvSpPr>
          <p:nvPr/>
        </p:nvSpPr>
        <p:spPr bwMode="auto">
          <a:xfrm>
            <a:off x="685800" y="3886200"/>
            <a:ext cx="88138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2400">
                <a:solidFill>
                  <a:srgbClr val="000000"/>
                </a:solidFill>
                <a:latin typeface="Arial - 22"/>
              </a:rPr>
              <a:t>15.	What did it mean to say that the United States was on 	the gold standard?</a:t>
            </a:r>
          </a:p>
        </p:txBody>
      </p:sp>
      <p:sp>
        <p:nvSpPr>
          <p:cNvPr id="14" name="TextBox 13"/>
          <p:cNvSpPr txBox="1">
            <a:spLocks noChangeArrowheads="1"/>
          </p:cNvSpPr>
          <p:nvPr/>
        </p:nvSpPr>
        <p:spPr bwMode="auto">
          <a:xfrm>
            <a:off x="1651000" y="4724400"/>
            <a:ext cx="83058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2400" i="1">
                <a:solidFill>
                  <a:srgbClr val="000000"/>
                </a:solidFill>
                <a:latin typeface="Arial - 22"/>
              </a:rPr>
              <a:t>The U.S. government would exchange dollars for gold at a fixed price.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2" grpId="0"/>
      <p:bldP spid="13" grpId="0"/>
      <p:bldP spid="14"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2" name="TextBox 7"/>
          <p:cNvSpPr txBox="1">
            <a:spLocks noChangeArrowheads="1"/>
          </p:cNvSpPr>
          <p:nvPr/>
        </p:nvSpPr>
        <p:spPr bwMode="auto">
          <a:xfrm>
            <a:off x="977900" y="850900"/>
            <a:ext cx="81026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sz="2800" b="1">
                <a:solidFill>
                  <a:srgbClr val="000000"/>
                </a:solidFill>
                <a:latin typeface="Arial - 28"/>
              </a:rPr>
              <a:t>Suggested Causes of the Great Depression</a:t>
            </a:r>
          </a:p>
        </p:txBody>
      </p:sp>
      <p:sp>
        <p:nvSpPr>
          <p:cNvPr id="10243" name="TextBox 8"/>
          <p:cNvSpPr txBox="1">
            <a:spLocks noChangeArrowheads="1"/>
          </p:cNvSpPr>
          <p:nvPr/>
        </p:nvSpPr>
        <p:spPr bwMode="auto">
          <a:xfrm>
            <a:off x="685800" y="1485900"/>
            <a:ext cx="86614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2400">
                <a:solidFill>
                  <a:srgbClr val="000000"/>
                </a:solidFill>
                <a:latin typeface="Arial - 22"/>
              </a:rPr>
              <a:t>16.	What could increase gold reserves?</a:t>
            </a:r>
          </a:p>
        </p:txBody>
      </p:sp>
      <p:sp>
        <p:nvSpPr>
          <p:cNvPr id="10" name="TextBox 9"/>
          <p:cNvSpPr txBox="1">
            <a:spLocks noChangeArrowheads="1"/>
          </p:cNvSpPr>
          <p:nvPr/>
        </p:nvSpPr>
        <p:spPr bwMode="auto">
          <a:xfrm>
            <a:off x="1651000" y="2006600"/>
            <a:ext cx="80645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2400" i="1">
                <a:solidFill>
                  <a:srgbClr val="000000"/>
                </a:solidFill>
                <a:latin typeface="Arial - 22"/>
              </a:rPr>
              <a:t>increased domestic mining of gold or increased inflows of gold from abroad</a:t>
            </a:r>
          </a:p>
        </p:txBody>
      </p:sp>
      <p:sp>
        <p:nvSpPr>
          <p:cNvPr id="11" name="TextBox 10"/>
          <p:cNvSpPr txBox="1">
            <a:spLocks noChangeArrowheads="1"/>
          </p:cNvSpPr>
          <p:nvPr/>
        </p:nvSpPr>
        <p:spPr bwMode="auto">
          <a:xfrm>
            <a:off x="685800" y="2870200"/>
            <a:ext cx="90424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2400">
                <a:solidFill>
                  <a:srgbClr val="000000"/>
                </a:solidFill>
                <a:latin typeface="Arial - 22"/>
              </a:rPr>
              <a:t>17. 	What would increased gold reserves allow banks to do?</a:t>
            </a:r>
          </a:p>
        </p:txBody>
      </p:sp>
      <p:sp>
        <p:nvSpPr>
          <p:cNvPr id="12" name="TextBox 11"/>
          <p:cNvSpPr txBox="1">
            <a:spLocks noChangeArrowheads="1"/>
          </p:cNvSpPr>
          <p:nvPr/>
        </p:nvSpPr>
        <p:spPr bwMode="auto">
          <a:xfrm>
            <a:off x="1651000" y="3429000"/>
            <a:ext cx="73152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2400" i="1">
                <a:solidFill>
                  <a:srgbClr val="000000"/>
                </a:solidFill>
                <a:latin typeface="Arial - 22"/>
              </a:rPr>
              <a:t>lend more and thereby inflate the money stock</a:t>
            </a:r>
          </a:p>
        </p:txBody>
      </p:sp>
      <p:sp>
        <p:nvSpPr>
          <p:cNvPr id="13" name="TextBox 12"/>
          <p:cNvSpPr txBox="1">
            <a:spLocks noChangeArrowheads="1"/>
          </p:cNvSpPr>
          <p:nvPr/>
        </p:nvSpPr>
        <p:spPr bwMode="auto">
          <a:xfrm>
            <a:off x="685800" y="4102100"/>
            <a:ext cx="74422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2400">
                <a:solidFill>
                  <a:srgbClr val="000000"/>
                </a:solidFill>
                <a:latin typeface="Arial - 22"/>
              </a:rPr>
              <a:t>18.	What could decrease gold reserves?</a:t>
            </a:r>
          </a:p>
        </p:txBody>
      </p:sp>
      <p:sp>
        <p:nvSpPr>
          <p:cNvPr id="14" name="TextBox 13"/>
          <p:cNvSpPr txBox="1">
            <a:spLocks noChangeArrowheads="1"/>
          </p:cNvSpPr>
          <p:nvPr/>
        </p:nvSpPr>
        <p:spPr bwMode="auto">
          <a:xfrm>
            <a:off x="1651000" y="4699000"/>
            <a:ext cx="79629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2400" i="1">
                <a:solidFill>
                  <a:srgbClr val="000000"/>
                </a:solidFill>
                <a:latin typeface="Arial - 22"/>
              </a:rPr>
              <a:t>Large withdrawals of gold or cash from banks could reduce bank reserves.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3">
                                            <p:txEl>
                                              <p:pRg st="0" end="0"/>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TextBox 7"/>
          <p:cNvSpPr txBox="1">
            <a:spLocks noChangeArrowheads="1"/>
          </p:cNvSpPr>
          <p:nvPr/>
        </p:nvSpPr>
        <p:spPr bwMode="auto">
          <a:xfrm>
            <a:off x="977900" y="850900"/>
            <a:ext cx="81026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sz="2800" b="1">
                <a:solidFill>
                  <a:srgbClr val="000000"/>
                </a:solidFill>
                <a:latin typeface="Arial - 28"/>
              </a:rPr>
              <a:t>Suggested Causes of the Great Depression</a:t>
            </a:r>
          </a:p>
        </p:txBody>
      </p:sp>
      <p:sp>
        <p:nvSpPr>
          <p:cNvPr id="11267" name="TextBox 8"/>
          <p:cNvSpPr txBox="1">
            <a:spLocks noChangeArrowheads="1"/>
          </p:cNvSpPr>
          <p:nvPr/>
        </p:nvSpPr>
        <p:spPr bwMode="auto">
          <a:xfrm>
            <a:off x="685800" y="1485900"/>
            <a:ext cx="91694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2400">
                <a:solidFill>
                  <a:srgbClr val="000000"/>
                </a:solidFill>
                <a:latin typeface="Arial - 22"/>
              </a:rPr>
              <a:t>19.	How would decreased cash reserves and gold reserves 	affect banks?</a:t>
            </a:r>
          </a:p>
        </p:txBody>
      </p:sp>
      <p:sp>
        <p:nvSpPr>
          <p:cNvPr id="10" name="TextBox 9"/>
          <p:cNvSpPr txBox="1">
            <a:spLocks noChangeArrowheads="1"/>
          </p:cNvSpPr>
          <p:nvPr/>
        </p:nvSpPr>
        <p:spPr bwMode="auto">
          <a:xfrm>
            <a:off x="1651000" y="2298700"/>
            <a:ext cx="81534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2400" i="1">
                <a:solidFill>
                  <a:srgbClr val="000000"/>
                </a:solidFill>
                <a:latin typeface="Arial - 22"/>
              </a:rPr>
              <a:t>Banks would be forced to reduce their lending, which would deflate the money stock.</a:t>
            </a:r>
          </a:p>
        </p:txBody>
      </p:sp>
      <p:sp>
        <p:nvSpPr>
          <p:cNvPr id="11" name="TextBox 10"/>
          <p:cNvSpPr txBox="1">
            <a:spLocks noChangeArrowheads="1"/>
          </p:cNvSpPr>
          <p:nvPr/>
        </p:nvSpPr>
        <p:spPr bwMode="auto">
          <a:xfrm>
            <a:off x="685800" y="3200400"/>
            <a:ext cx="90424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2400">
                <a:solidFill>
                  <a:srgbClr val="000000"/>
                </a:solidFill>
                <a:latin typeface="Arial - 22"/>
              </a:rPr>
              <a:t>20.	What was the main reason the money stock fell during the 	Great Depression?</a:t>
            </a:r>
          </a:p>
        </p:txBody>
      </p:sp>
      <p:sp>
        <p:nvSpPr>
          <p:cNvPr id="12" name="TextBox 11"/>
          <p:cNvSpPr txBox="1">
            <a:spLocks noChangeArrowheads="1"/>
          </p:cNvSpPr>
          <p:nvPr/>
        </p:nvSpPr>
        <p:spPr bwMode="auto">
          <a:xfrm>
            <a:off x="1574800" y="4089400"/>
            <a:ext cx="80010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2400" i="1">
                <a:solidFill>
                  <a:srgbClr val="000000"/>
                </a:solidFill>
                <a:latin typeface="Arial - 22"/>
              </a:rPr>
              <a:t>bank panics, in which bank customers withdrew as much of their deposits as they could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348</TotalTime>
  <Words>674</Words>
  <Application>Microsoft Office PowerPoint</Application>
  <PresentationFormat>Custom</PresentationFormat>
  <Paragraphs>95</Paragraphs>
  <Slides>15</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15</vt:i4>
      </vt:variant>
    </vt:vector>
  </HeadingPairs>
  <TitlesOfParts>
    <vt:vector size="24" baseType="lpstr">
      <vt:lpstr>Arial</vt:lpstr>
      <vt:lpstr>Calibri</vt:lpstr>
      <vt:lpstr>Arial - 20</vt:lpstr>
      <vt:lpstr>Arial - 16</vt:lpstr>
      <vt:lpstr>Arial - 28</vt:lpstr>
      <vt:lpstr>Arial - 24</vt:lpstr>
      <vt:lpstr>Arial - 26</vt:lpstr>
      <vt:lpstr>Arial - 22</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Federal Reserve System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Barbara Flowers</dc:creator>
  <cp:lastModifiedBy>Barbara Flowers</cp:lastModifiedBy>
  <cp:revision>7</cp:revision>
  <dcterms:created xsi:type="dcterms:W3CDTF">2012-02-20T20:03:11Z</dcterms:created>
  <dcterms:modified xsi:type="dcterms:W3CDTF">2012-08-16T15:00:06Z</dcterms:modified>
</cp:coreProperties>
</file>