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changesInfos/changesInfo1.xml" ContentType="application/vnd.ms-powerpoint.changesinfo+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84" r:id="rId6"/>
    <p:sldId id="256" r:id="rId7"/>
    <p:sldId id="257" r:id="rId8"/>
    <p:sldId id="258" r:id="rId9"/>
    <p:sldId id="259" r:id="rId10"/>
    <p:sldId id="260" r:id="rId11"/>
    <p:sldId id="261" r:id="rId12"/>
    <p:sldId id="262" r:id="rId13"/>
    <p:sldId id="263" r:id="rId14"/>
    <p:sldId id="265" r:id="rId15"/>
    <p:sldId id="264" r:id="rId16"/>
    <p:sldId id="278" r:id="rId17"/>
    <p:sldId id="281" r:id="rId18"/>
    <p:sldId id="282" r:id="rId19"/>
    <p:sldId id="267" r:id="rId20"/>
    <p:sldId id="283" r:id="rId21"/>
    <p:sldId id="279" r:id="rId22"/>
    <p:sldId id="268" r:id="rId23"/>
    <p:sldId id="270" r:id="rId24"/>
    <p:sldId id="271" r:id="rId25"/>
    <p:sldId id="272" r:id="rId26"/>
    <p:sldId id="273" r:id="rId27"/>
    <p:sldId id="274" r:id="rId28"/>
    <p:sldId id="275" r:id="rId29"/>
    <p:sldId id="276" r:id="rId30"/>
    <p:sldId id="277" r:id="rId31"/>
    <p:sldId id="266"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E5625-EAC5-4FD0-A845-F5A3277C700B}" v="1" dt="2025-02-12T14:49:18.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73" autoAdjust="0"/>
  </p:normalViewPr>
  <p:slideViewPr>
    <p:cSldViewPr snapToGrid="0">
      <p:cViewPr varScale="1">
        <p:scale>
          <a:sx n="105" d="100"/>
          <a:sy n="105" d="100"/>
        </p:scale>
        <p:origin x="720" y="96"/>
      </p:cViewPr>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essy, Amy" userId="5ab43bdf-e359-41de-bdc5-46bf57bd0557" providerId="ADAL" clId="{D58E5625-EAC5-4FD0-A845-F5A3277C700B}"/>
    <pc:docChg chg="addSld modSld sldOrd">
      <pc:chgData name="Hennessy, Amy" userId="5ab43bdf-e359-41de-bdc5-46bf57bd0557" providerId="ADAL" clId="{D58E5625-EAC5-4FD0-A845-F5A3277C700B}" dt="2025-02-12T14:49:41.707" v="32"/>
      <pc:docMkLst>
        <pc:docMk/>
      </pc:docMkLst>
      <pc:sldChg chg="modSp mod">
        <pc:chgData name="Hennessy, Amy" userId="5ab43bdf-e359-41de-bdc5-46bf57bd0557" providerId="ADAL" clId="{D58E5625-EAC5-4FD0-A845-F5A3277C700B}" dt="2025-02-12T14:49:33.155" v="29" actId="20577"/>
        <pc:sldMkLst>
          <pc:docMk/>
          <pc:sldMk cId="2286210804" sldId="284"/>
        </pc:sldMkLst>
        <pc:spChg chg="mod">
          <ac:chgData name="Hennessy, Amy" userId="5ab43bdf-e359-41de-bdc5-46bf57bd0557" providerId="ADAL" clId="{D58E5625-EAC5-4FD0-A845-F5A3277C700B}" dt="2025-02-12T14:49:33.155" v="29" actId="20577"/>
          <ac:spMkLst>
            <pc:docMk/>
            <pc:sldMk cId="2286210804" sldId="284"/>
            <ac:spMk id="6" creationId="{E84D8C48-B3C9-BA1B-3CF5-5EA3992E94C4}"/>
          </ac:spMkLst>
        </pc:spChg>
      </pc:sldChg>
      <pc:sldChg chg="add ord">
        <pc:chgData name="Hennessy, Amy" userId="5ab43bdf-e359-41de-bdc5-46bf57bd0557" providerId="ADAL" clId="{D58E5625-EAC5-4FD0-A845-F5A3277C700B}" dt="2025-02-12T14:49:41.707" v="32"/>
        <pc:sldMkLst>
          <pc:docMk/>
          <pc:sldMk cId="510269240"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0B2D3-887A-4B84-A32F-6D0E19A43190}" type="datetimeFigureOut">
              <a:rPr lang="en-US" smtClean="0"/>
              <a:t>5/13/2026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75EEF-32C4-449F-8CE5-478844B7B837}" type="slidenum">
              <a:rPr lang="en-US" smtClean="0"/>
              <a:t>‹#›</a:t>
            </a:fld>
            <a:endParaRPr lang="en-US" dirty="0"/>
          </a:p>
        </p:txBody>
      </p:sp>
    </p:spTree>
    <p:extLst>
      <p:ext uri="{BB962C8B-B14F-4D97-AF65-F5344CB8AC3E}">
        <p14:creationId xmlns:p14="http://schemas.microsoft.com/office/powerpoint/2010/main" val="291669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75EEF-32C4-449F-8CE5-478844B7B837}" type="slidenum">
              <a:rPr lang="en-US" smtClean="0"/>
              <a:t>2</a:t>
            </a:fld>
            <a:endParaRPr lang="en-US" dirty="0"/>
          </a:p>
        </p:txBody>
      </p:sp>
    </p:spTree>
    <p:extLst>
      <p:ext uri="{BB962C8B-B14F-4D97-AF65-F5344CB8AC3E}">
        <p14:creationId xmlns:p14="http://schemas.microsoft.com/office/powerpoint/2010/main" val="362891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A5DFBF-7825-4F0A-BFE6-C84B940AB5CE}" type="datetime1">
              <a:rPr lang="en-US" smtClean="0"/>
              <a:t>5/13/2026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29225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6E10E-0B83-40AB-9F19-922669E2CE0E}" type="datetime1">
              <a:rPr lang="en-US" smtClean="0"/>
              <a:t>5/13/2026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1638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8BA6A5D-D5A8-442B-877B-9F5580DACB6B}" type="datetime1">
              <a:rPr lang="en-US" smtClean="0"/>
              <a:t>5/13/2026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82383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2926308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3366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552293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6691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55735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4188753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777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239786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6F3685-C0B1-4AE7-91CC-AAA14CC0C41F}" type="datetime1">
              <a:rPr lang="en-US" smtClean="0"/>
              <a:t>5/13/2026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279737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77658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1386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80E11F-DD0B-4215-812D-782BA562C418}" type="datetime1">
              <a:rPr lang="en-US" smtClean="0"/>
              <a:t>5/13/2026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8618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7480329-FB31-439A-AD89-77DA09C48B73}" type="datetime1">
              <a:rPr lang="en-US" smtClean="0"/>
              <a:t>5/13/2026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92183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45074B7-D7DA-4390-984B-42FB9A801C53}" type="datetime1">
              <a:rPr lang="en-US" smtClean="0"/>
              <a:t>5/13/2026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28387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5AC0408-426C-4396-80CA-4CBFC6E2BDDE}" type="datetime1">
              <a:rPr lang="en-US" smtClean="0"/>
              <a:t>5/13/2026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214298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551B38-9868-4518-AB9D-9BDC4F34E0F0}" type="datetime1">
              <a:rPr lang="en-US" smtClean="0"/>
              <a:t>5/13/2026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212221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75BD771-8122-4315-A833-48CCB7C05C05}" type="datetime1">
              <a:rPr lang="en-US" smtClean="0"/>
              <a:t>5/13/2026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6135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C14BBEC-DF5D-4271-BC6A-0AA6EFEAD34C}" type="datetime1">
              <a:rPr lang="en-US" smtClean="0"/>
              <a:t>5/13/2026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BFA170-F8E7-4869-9824-405343D792E0}" type="slidenum">
              <a:rPr lang="en-US" smtClean="0"/>
              <a:t>‹#›</a:t>
            </a:fld>
            <a:endParaRPr lang="en-US" dirty="0"/>
          </a:p>
        </p:txBody>
      </p:sp>
    </p:spTree>
    <p:extLst>
      <p:ext uri="{BB962C8B-B14F-4D97-AF65-F5344CB8AC3E}">
        <p14:creationId xmlns:p14="http://schemas.microsoft.com/office/powerpoint/2010/main" val="327307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47081" y="6190805"/>
            <a:ext cx="1332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90BFA170-F8E7-4869-9824-405343D792E0}" type="slidenum">
              <a:rPr lang="en-US" smtClean="0"/>
              <a:pPr/>
              <a:t>‹#›</a:t>
            </a:fld>
            <a:endParaRPr lang="en-US" dirty="0"/>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16502"/>
          <a:stretch/>
        </p:blipFill>
        <p:spPr>
          <a:xfrm>
            <a:off x="1927264" y="5888736"/>
            <a:ext cx="8337473" cy="969264"/>
          </a:xfrm>
          <a:prstGeom prst="rect">
            <a:avLst/>
          </a:prstGeom>
        </p:spPr>
      </p:pic>
    </p:spTree>
    <p:extLst>
      <p:ext uri="{BB962C8B-B14F-4D97-AF65-F5344CB8AC3E}">
        <p14:creationId xmlns:p14="http://schemas.microsoft.com/office/powerpoint/2010/main" val="244705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944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4.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7.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8.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1B0382-B419-7E49-AAF9-0F1E6B8A68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3255552" y="3335867"/>
            <a:ext cx="6026009"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What is an Entrepreneur? </a:t>
            </a:r>
            <a:br>
              <a:rPr kumimoji="0" lang="en-US" sz="4400" b="0" i="0" u="none" strike="noStrike" kern="1200" cap="none" spc="0" normalizeH="0" baseline="0" noProof="0" dirty="0">
                <a:ln>
                  <a:noFill/>
                </a:ln>
                <a:solidFill>
                  <a:srgbClr val="7C61A5"/>
                </a:solidFill>
                <a:effectLst/>
                <a:uLnTx/>
                <a:uFillTx/>
                <a:latin typeface="Tw Cen MT"/>
                <a:ea typeface="+mn-ea"/>
                <a:cs typeface="Futura Medium"/>
              </a:rPr>
            </a:b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Lesson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28621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Entrepreneurs and Inventors</a:t>
            </a:r>
          </a:p>
        </p:txBody>
      </p:sp>
      <p:pic>
        <p:nvPicPr>
          <p:cNvPr id="5" name="Content Placeholder 4" descr="A lightbulb"/>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47637">
            <a:off x="1657548" y="1574894"/>
            <a:ext cx="3177143" cy="3785143"/>
          </a:xfrm>
        </p:spPr>
      </p:pic>
      <p:sp>
        <p:nvSpPr>
          <p:cNvPr id="6" name="Content Placeholder 5"/>
          <p:cNvSpPr>
            <a:spLocks noGrp="1"/>
          </p:cNvSpPr>
          <p:nvPr>
            <p:ph sz="half" idx="2"/>
          </p:nvPr>
        </p:nvSpPr>
        <p:spPr>
          <a:xfrm>
            <a:off x="4953663" y="1825625"/>
            <a:ext cx="6663193" cy="3382479"/>
          </a:xfrm>
        </p:spPr>
        <p:txBody>
          <a:bodyPr>
            <a:normAutofit fontScale="92500" lnSpcReduction="10000"/>
          </a:bodyPr>
          <a:lstStyle/>
          <a:p>
            <a:pPr marL="0" indent="0">
              <a:buNone/>
            </a:pPr>
            <a:r>
              <a:rPr lang="en-US" dirty="0"/>
              <a:t>An entrepreneur might be an inventor…</a:t>
            </a:r>
          </a:p>
          <a:p>
            <a:pPr marL="0" indent="0">
              <a:buNone/>
            </a:pPr>
            <a:r>
              <a:rPr lang="en-US" dirty="0"/>
              <a:t>	</a:t>
            </a:r>
            <a:r>
              <a:rPr lang="en-US" i="1" dirty="0"/>
              <a:t>but might not be.</a:t>
            </a:r>
          </a:p>
          <a:p>
            <a:pPr marL="0" indent="0">
              <a:buNone/>
            </a:pPr>
            <a:r>
              <a:rPr lang="en-US" dirty="0"/>
              <a:t>An inventor might be an entrepreneur…</a:t>
            </a:r>
          </a:p>
          <a:p>
            <a:pPr marL="0" indent="0">
              <a:buNone/>
            </a:pPr>
            <a:r>
              <a:rPr lang="en-US" i="1" dirty="0"/>
              <a:t>	but might not be.</a:t>
            </a:r>
          </a:p>
          <a:p>
            <a:pPr marL="0" indent="0">
              <a:buNone/>
            </a:pPr>
            <a:endParaRPr lang="en-US" dirty="0"/>
          </a:p>
          <a:p>
            <a:pPr marL="0" indent="0">
              <a:buNone/>
            </a:pPr>
            <a:r>
              <a:rPr lang="en-US" dirty="0"/>
              <a:t>You are an entrepreneur if you organize resources to produce a good or service and accept the risk of taking the product to market.</a:t>
            </a:r>
          </a:p>
        </p:txBody>
      </p:sp>
      <p:sp>
        <p:nvSpPr>
          <p:cNvPr id="4" name="Slide Number Placeholder 3"/>
          <p:cNvSpPr>
            <a:spLocks noGrp="1"/>
          </p:cNvSpPr>
          <p:nvPr>
            <p:ph type="sldNum" sz="quarter" idx="12"/>
          </p:nvPr>
        </p:nvSpPr>
        <p:spPr/>
        <p:txBody>
          <a:bodyPr/>
          <a:lstStyle/>
          <a:p>
            <a:fld id="{90BFA170-F8E7-4869-9824-405343D792E0}" type="slidenum">
              <a:rPr lang="en-US" smtClean="0"/>
              <a:t>10</a:t>
            </a:fld>
            <a:endParaRPr lang="en-US" dirty="0"/>
          </a:p>
        </p:txBody>
      </p:sp>
    </p:spTree>
    <p:extLst>
      <p:ext uri="{BB962C8B-B14F-4D97-AF65-F5344CB8AC3E}">
        <p14:creationId xmlns:p14="http://schemas.microsoft.com/office/powerpoint/2010/main" val="129163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Entrepreneurs</a:t>
            </a:r>
          </a:p>
        </p:txBody>
      </p:sp>
      <p:pic>
        <p:nvPicPr>
          <p:cNvPr id="5" name="Content Placeholder 4" descr="A venn diagram with innovative on one side and replicative on the other. In the middle reads &quot;reasources, production, marketplace, profits&quot;."/>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5981" y="572135"/>
            <a:ext cx="8920038" cy="6184619"/>
          </a:xfrm>
        </p:spPr>
      </p:pic>
      <p:pic>
        <p:nvPicPr>
          <p:cNvPr id="8" name="Picture 7" descr="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412" y="2342876"/>
            <a:ext cx="693904" cy="704244"/>
          </a:xfrm>
          <a:prstGeom prst="rect">
            <a:avLst/>
          </a:prstGeom>
        </p:spPr>
      </p:pic>
      <p:pic>
        <p:nvPicPr>
          <p:cNvPr id="6" name="Picture 5" descr="Production">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412" y="3129270"/>
            <a:ext cx="689309" cy="689309"/>
          </a:xfrm>
          <a:prstGeom prst="rect">
            <a:avLst/>
          </a:prstGeom>
        </p:spPr>
      </p:pic>
      <p:pic>
        <p:nvPicPr>
          <p:cNvPr id="9" name="Picture 8" descr="Marketpla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070" y="3900729"/>
            <a:ext cx="655992" cy="704244"/>
          </a:xfrm>
          <a:prstGeom prst="rect">
            <a:avLst/>
          </a:prstGeom>
        </p:spPr>
      </p:pic>
      <p:pic>
        <p:nvPicPr>
          <p:cNvPr id="7" name="Picture 6" descr="A bag of cas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4070" y="4687123"/>
            <a:ext cx="678706" cy="67870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11</a:t>
            </a:fld>
            <a:endParaRPr lang="en-US" dirty="0"/>
          </a:p>
        </p:txBody>
      </p:sp>
    </p:spTree>
    <p:extLst>
      <p:ext uri="{BB962C8B-B14F-4D97-AF65-F5344CB8AC3E}">
        <p14:creationId xmlns:p14="http://schemas.microsoft.com/office/powerpoint/2010/main" val="120713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Review and Assessment</a:t>
            </a:r>
          </a:p>
        </p:txBody>
      </p:sp>
      <p:sp>
        <p:nvSpPr>
          <p:cNvPr id="4" name="Slide Number Placeholder 3"/>
          <p:cNvSpPr>
            <a:spLocks noGrp="1"/>
          </p:cNvSpPr>
          <p:nvPr>
            <p:ph type="sldNum" sz="quarter" idx="12"/>
          </p:nvPr>
        </p:nvSpPr>
        <p:spPr/>
        <p:txBody>
          <a:bodyPr/>
          <a:lstStyle/>
          <a:p>
            <a:fld id="{90BFA170-F8E7-4869-9824-405343D792E0}" type="slidenum">
              <a:rPr lang="en-US" smtClean="0"/>
              <a:t>12</a:t>
            </a:fld>
            <a:endParaRPr lang="en-US" dirty="0"/>
          </a:p>
        </p:txBody>
      </p:sp>
    </p:spTree>
    <p:extLst>
      <p:ext uri="{BB962C8B-B14F-4D97-AF65-F5344CB8AC3E}">
        <p14:creationId xmlns:p14="http://schemas.microsoft.com/office/powerpoint/2010/main" val="42321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A886-8478-2DE9-D300-A6ABBF8E75AE}"/>
              </a:ext>
            </a:extLst>
          </p:cNvPr>
          <p:cNvSpPr>
            <a:spLocks noGrp="1"/>
          </p:cNvSpPr>
          <p:nvPr>
            <p:ph type="title"/>
          </p:nvPr>
        </p:nvSpPr>
        <p:spPr/>
        <p:txBody>
          <a:bodyPr/>
          <a:lstStyle/>
          <a:p>
            <a:r>
              <a:rPr lang="en-US" dirty="0"/>
              <a:t>Closure</a:t>
            </a:r>
          </a:p>
        </p:txBody>
      </p:sp>
      <p:sp>
        <p:nvSpPr>
          <p:cNvPr id="3" name="Content Placeholder 2">
            <a:extLst>
              <a:ext uri="{FF2B5EF4-FFF2-40B4-BE49-F238E27FC236}">
                <a16:creationId xmlns:a16="http://schemas.microsoft.com/office/drawing/2014/main" id="{4AB58F90-E959-4BDC-6B46-E29AE67143C1}"/>
              </a:ext>
            </a:extLst>
          </p:cNvPr>
          <p:cNvSpPr>
            <a:spLocks noGrp="1"/>
          </p:cNvSpPr>
          <p:nvPr>
            <p:ph idx="1"/>
          </p:nvPr>
        </p:nvSpPr>
        <p:spPr>
          <a:xfrm>
            <a:off x="838200" y="1549579"/>
            <a:ext cx="10515600" cy="4351338"/>
          </a:xfrm>
        </p:spPr>
        <p:txBody>
          <a:bodyPr/>
          <a:lstStyle/>
          <a:p>
            <a:r>
              <a:rPr lang="en-US" dirty="0"/>
              <a:t>What are productive resources?</a:t>
            </a:r>
          </a:p>
          <a:p>
            <a:r>
              <a:rPr lang="en-US" dirty="0"/>
              <a:t>What are natural resources/land?</a:t>
            </a:r>
          </a:p>
          <a:p>
            <a:r>
              <a:rPr lang="en-US" dirty="0"/>
              <a:t>What are some examples of natural resources?</a:t>
            </a:r>
          </a:p>
          <a:p>
            <a:r>
              <a:rPr lang="en-US" dirty="0"/>
              <a:t>What are capital resources?</a:t>
            </a:r>
          </a:p>
          <a:p>
            <a:r>
              <a:rPr lang="en-US" dirty="0"/>
              <a:t>What are some examples of capital resources used in this school to produce the service of education?</a:t>
            </a:r>
          </a:p>
          <a:p>
            <a:pPr marL="0" indent="0">
              <a:buNone/>
            </a:pPr>
            <a:endParaRPr lang="en-US" dirty="0"/>
          </a:p>
        </p:txBody>
      </p:sp>
      <p:sp>
        <p:nvSpPr>
          <p:cNvPr id="4" name="Slide Number Placeholder 3">
            <a:extLst>
              <a:ext uri="{FF2B5EF4-FFF2-40B4-BE49-F238E27FC236}">
                <a16:creationId xmlns:a16="http://schemas.microsoft.com/office/drawing/2014/main" id="{9B1D602E-B9AB-0415-F58B-1C128776A51C}"/>
              </a:ext>
            </a:extLst>
          </p:cNvPr>
          <p:cNvSpPr>
            <a:spLocks noGrp="1"/>
          </p:cNvSpPr>
          <p:nvPr>
            <p:ph type="sldNum" sz="quarter" idx="12"/>
          </p:nvPr>
        </p:nvSpPr>
        <p:spPr/>
        <p:txBody>
          <a:bodyPr/>
          <a:lstStyle/>
          <a:p>
            <a:fld id="{90BFA170-F8E7-4869-9824-405343D792E0}" type="slidenum">
              <a:rPr lang="en-US" smtClean="0"/>
              <a:t>13</a:t>
            </a:fld>
            <a:endParaRPr lang="en-US" dirty="0"/>
          </a:p>
        </p:txBody>
      </p:sp>
    </p:spTree>
    <p:extLst>
      <p:ext uri="{BB962C8B-B14F-4D97-AF65-F5344CB8AC3E}">
        <p14:creationId xmlns:p14="http://schemas.microsoft.com/office/powerpoint/2010/main" val="129053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F257-DDE9-9B3C-46AF-2EE77CA4A7DF}"/>
              </a:ext>
            </a:extLst>
          </p:cNvPr>
          <p:cNvSpPr>
            <a:spLocks noGrp="1"/>
          </p:cNvSpPr>
          <p:nvPr>
            <p:ph type="title"/>
          </p:nvPr>
        </p:nvSpPr>
        <p:spPr/>
        <p:txBody>
          <a:bodyPr/>
          <a:lstStyle/>
          <a:p>
            <a:r>
              <a:rPr lang="en-US" dirty="0"/>
              <a:t>Closure continued</a:t>
            </a:r>
          </a:p>
        </p:txBody>
      </p:sp>
      <p:sp>
        <p:nvSpPr>
          <p:cNvPr id="3" name="Content Placeholder 2">
            <a:extLst>
              <a:ext uri="{FF2B5EF4-FFF2-40B4-BE49-F238E27FC236}">
                <a16:creationId xmlns:a16="http://schemas.microsoft.com/office/drawing/2014/main" id="{8C94A02D-515C-8E8F-016E-A1CF0837512D}"/>
              </a:ext>
            </a:extLst>
          </p:cNvPr>
          <p:cNvSpPr>
            <a:spLocks noGrp="1"/>
          </p:cNvSpPr>
          <p:nvPr>
            <p:ph idx="1"/>
          </p:nvPr>
        </p:nvSpPr>
        <p:spPr>
          <a:xfrm>
            <a:off x="838200" y="1385677"/>
            <a:ext cx="10515600" cy="4351338"/>
          </a:xfrm>
        </p:spPr>
        <p:txBody>
          <a:bodyPr>
            <a:normAutofit lnSpcReduction="10000"/>
          </a:bodyPr>
          <a:lstStyle/>
          <a:p>
            <a:r>
              <a:rPr lang="en-US" dirty="0"/>
              <a:t>What are human resources?</a:t>
            </a:r>
          </a:p>
          <a:p>
            <a:r>
              <a:rPr lang="en-US" dirty="0"/>
              <a:t>What are some examples of human resources at the school who produce the service of education?</a:t>
            </a:r>
          </a:p>
          <a:p>
            <a:r>
              <a:rPr lang="en-US" dirty="0"/>
              <a:t>What is an entrepreneur?</a:t>
            </a:r>
          </a:p>
          <a:p>
            <a:r>
              <a:rPr lang="en-US" dirty="0"/>
              <a:t>What are the four actions in which all entrepreneurs engage?</a:t>
            </a:r>
          </a:p>
          <a:p>
            <a:r>
              <a:rPr lang="en-US" dirty="0"/>
              <a:t>What motivates entrepreneurs?</a:t>
            </a:r>
          </a:p>
          <a:p>
            <a:r>
              <a:rPr lang="en-US" dirty="0"/>
              <a:t>What is the risk that entrepreneurs take in providing a product or service?</a:t>
            </a:r>
          </a:p>
          <a:p>
            <a:r>
              <a:rPr lang="en-US" dirty="0"/>
              <a:t>What is the difference between innovative and replicative entrepreneurs?</a:t>
            </a:r>
          </a:p>
        </p:txBody>
      </p:sp>
      <p:sp>
        <p:nvSpPr>
          <p:cNvPr id="4" name="Slide Number Placeholder 3">
            <a:extLst>
              <a:ext uri="{FF2B5EF4-FFF2-40B4-BE49-F238E27FC236}">
                <a16:creationId xmlns:a16="http://schemas.microsoft.com/office/drawing/2014/main" id="{3173B762-3CF1-195D-69F2-34CE5D17030E}"/>
              </a:ext>
            </a:extLst>
          </p:cNvPr>
          <p:cNvSpPr>
            <a:spLocks noGrp="1"/>
          </p:cNvSpPr>
          <p:nvPr>
            <p:ph type="sldNum" sz="quarter" idx="12"/>
          </p:nvPr>
        </p:nvSpPr>
        <p:spPr/>
        <p:txBody>
          <a:bodyPr/>
          <a:lstStyle/>
          <a:p>
            <a:fld id="{90BFA170-F8E7-4869-9824-405343D792E0}" type="slidenum">
              <a:rPr lang="en-US" smtClean="0"/>
              <a:t>14</a:t>
            </a:fld>
            <a:endParaRPr lang="en-US" dirty="0"/>
          </a:p>
        </p:txBody>
      </p:sp>
    </p:spTree>
    <p:extLst>
      <p:ext uri="{BB962C8B-B14F-4D97-AF65-F5344CB8AC3E}">
        <p14:creationId xmlns:p14="http://schemas.microsoft.com/office/powerpoint/2010/main" val="180807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Linda Alvarado</a:t>
            </a:r>
          </a:p>
        </p:txBody>
      </p:sp>
      <p:pic>
        <p:nvPicPr>
          <p:cNvPr id="12" name="Content Placeholder 5" descr="A woman wearing a hard hat holding blue prints in a construction zo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22634"/>
            <a:ext cx="3831926" cy="4476758"/>
          </a:xfrm>
          <a:prstGeom prst="rect">
            <a:avLst/>
          </a:prstGeom>
        </p:spPr>
      </p:pic>
      <p:sp>
        <p:nvSpPr>
          <p:cNvPr id="3" name="Content Placeholder 2">
            <a:extLst>
              <a:ext uri="{FF2B5EF4-FFF2-40B4-BE49-F238E27FC236}">
                <a16:creationId xmlns:a16="http://schemas.microsoft.com/office/drawing/2014/main" id="{D07316D5-0792-D703-7653-36879E9ED40F}"/>
              </a:ext>
            </a:extLst>
          </p:cNvPr>
          <p:cNvSpPr>
            <a:spLocks noGrp="1"/>
          </p:cNvSpPr>
          <p:nvPr>
            <p:ph sz="half" idx="2"/>
          </p:nvPr>
        </p:nvSpPr>
        <p:spPr>
          <a:xfrm>
            <a:off x="4875542" y="508616"/>
            <a:ext cx="6272842" cy="4351338"/>
          </a:xfrm>
        </p:spPr>
        <p:txBody>
          <a:bodyPr>
            <a:normAutofit/>
          </a:bodyPr>
          <a:lstStyle/>
          <a:p>
            <a:r>
              <a:rPr lang="en-US" sz="2200" dirty="0"/>
              <a:t>Linda Alvarado worked her way through college as a laborer with a landscaping company. After working in the construction industry, she founded Alvarado Construction in 1976. Some of her first projects involved building sidewalks and shelters for bus passengers, but as the company grew, the projects increased in scale to hotels, convention centers and sports arenas. When she joined a group of investors to buy the Colorado Rockies, she made history as the first Hispanic and the first woman to buy a Major League Baseball franchise.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15</a:t>
            </a:fld>
            <a:endParaRPr lang="en-US" dirty="0"/>
          </a:p>
        </p:txBody>
      </p:sp>
      <p:pic>
        <p:nvPicPr>
          <p:cNvPr id="10" name="Picture 9"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895" y="3722230"/>
            <a:ext cx="1581532" cy="2077162"/>
          </a:xfrm>
          <a:prstGeom prst="rect">
            <a:avLst/>
          </a:prstGeom>
        </p:spPr>
      </p:pic>
      <p:pic>
        <p:nvPicPr>
          <p:cNvPr id="11" name="Picture 10" descr="Two 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913" y="3722230"/>
            <a:ext cx="1581532" cy="2077162"/>
          </a:xfrm>
          <a:prstGeom prst="rect">
            <a:avLst/>
          </a:prstGeom>
        </p:spPr>
      </p:pic>
      <p:pic>
        <p:nvPicPr>
          <p:cNvPr id="9" name="Picture 8" descr="A factory and a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8538" y="3677882"/>
            <a:ext cx="1581532" cy="2077162"/>
          </a:xfrm>
          <a:prstGeom prst="rect">
            <a:avLst/>
          </a:prstGeom>
        </p:spPr>
      </p:pic>
    </p:spTree>
    <p:extLst>
      <p:ext uri="{BB962C8B-B14F-4D97-AF65-F5344CB8AC3E}">
        <p14:creationId xmlns:p14="http://schemas.microsoft.com/office/powerpoint/2010/main" val="285104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Linda Alvarado (cont.)</a:t>
            </a:r>
          </a:p>
        </p:txBody>
      </p:sp>
      <p:pic>
        <p:nvPicPr>
          <p:cNvPr id="12" name="Content Placeholder 5" descr="A woman wearing a hard hat holding a blueprint sheet in a construction zo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22634"/>
            <a:ext cx="3831926" cy="4476758"/>
          </a:xfrm>
          <a:prstGeom prst="rect">
            <a:avLst/>
          </a:prstGeom>
        </p:spPr>
      </p:pic>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16</a:t>
            </a:fld>
            <a:endParaRPr lang="en-US" dirty="0"/>
          </a:p>
        </p:txBody>
      </p:sp>
      <p:pic>
        <p:nvPicPr>
          <p:cNvPr id="10" name="Picture 9"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1" name="Picture 10"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9" name="Picture 8" descr="A truck and a factory labeled capita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211893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Bill Gates</a:t>
            </a:r>
          </a:p>
        </p:txBody>
      </p:sp>
      <p:pic>
        <p:nvPicPr>
          <p:cNvPr id="8" name="Content Placeholder 7" descr="A man typing on a computer keyboard"/>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7953" y="1825625"/>
            <a:ext cx="3957515" cy="3748239"/>
          </a:xfrm>
        </p:spPr>
      </p:pic>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17</a:t>
            </a:fld>
            <a:endParaRPr lang="en-US" dirty="0"/>
          </a:p>
        </p:txBody>
      </p:sp>
      <p:pic>
        <p:nvPicPr>
          <p:cNvPr id="10" name="Picture 9"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1" name="Picture 10"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9" name="Picture 8"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369718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Julie Clark</a:t>
            </a:r>
          </a:p>
        </p:txBody>
      </p:sp>
      <p:pic>
        <p:nvPicPr>
          <p:cNvPr id="6" name="Content Placeholder 5" descr="A woman holding a baby">
            <a:extLst>
              <a:ext uri="{C183D7F6-B498-43B3-948B-1728B52AA6E4}">
                <adec:decorative xmlns:adec="http://schemas.microsoft.com/office/drawing/2017/decorative" val="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60360" y="1825625"/>
            <a:ext cx="3342216" cy="3891363"/>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18</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55199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Oprah Winfrey</a:t>
            </a:r>
          </a:p>
        </p:txBody>
      </p:sp>
      <p:pic>
        <p:nvPicPr>
          <p:cNvPr id="6" name="Content Placeholder 5" descr="A woman in a chair with a microphone"/>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7013" y="1825625"/>
            <a:ext cx="3688231" cy="3660775"/>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19</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300074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is an Entrepreneur? Titl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23894" cy="3975652"/>
          </a:xfrm>
          <a:prstGeom prst="rect">
            <a:avLst/>
          </a:prstGeom>
        </p:spPr>
      </p:pic>
      <p:sp>
        <p:nvSpPr>
          <p:cNvPr id="2" name="Title 1"/>
          <p:cNvSpPr>
            <a:spLocks noGrp="1"/>
          </p:cNvSpPr>
          <p:nvPr>
            <p:ph type="ctrTitle"/>
          </p:nvPr>
        </p:nvSpPr>
        <p:spPr/>
        <p:txBody>
          <a:bodyPr/>
          <a:lstStyle/>
          <a:p>
            <a:r>
              <a:rPr lang="en-US" dirty="0"/>
              <a:t>What Is an Entrepreneur?</a:t>
            </a:r>
          </a:p>
        </p:txBody>
      </p:sp>
      <p:sp>
        <p:nvSpPr>
          <p:cNvPr id="4" name="Slide Number Placeholder 3"/>
          <p:cNvSpPr>
            <a:spLocks noGrp="1"/>
          </p:cNvSpPr>
          <p:nvPr>
            <p:ph type="sldNum" sz="quarter" idx="12"/>
          </p:nvPr>
        </p:nvSpPr>
        <p:spPr/>
        <p:txBody>
          <a:bodyPr/>
          <a:lstStyle/>
          <a:p>
            <a:fld id="{90BFA170-F8E7-4869-9824-405343D792E0}" type="slidenum">
              <a:rPr lang="en-US" smtClean="0"/>
              <a:pPr/>
              <a:t>2</a:t>
            </a:fld>
            <a:endParaRPr lang="en-US" dirty="0"/>
          </a:p>
        </p:txBody>
      </p:sp>
    </p:spTree>
    <p:extLst>
      <p:ext uri="{BB962C8B-B14F-4D97-AF65-F5344CB8AC3E}">
        <p14:creationId xmlns:p14="http://schemas.microsoft.com/office/powerpoint/2010/main" val="304650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Steve Jobs</a:t>
            </a:r>
          </a:p>
        </p:txBody>
      </p:sp>
      <p:pic>
        <p:nvPicPr>
          <p:cNvPr id="6" name="Content Placeholder 5" descr="A man holding a smart phone and table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31438" y="1825625"/>
            <a:ext cx="3366565" cy="3859970"/>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20</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290236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Tyler Perry</a:t>
            </a:r>
          </a:p>
        </p:txBody>
      </p:sp>
      <p:pic>
        <p:nvPicPr>
          <p:cNvPr id="6" name="Content Placeholder 5" descr="A man standing on stage"/>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29319" y="1825625"/>
            <a:ext cx="3561978" cy="3875460"/>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21</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269344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Bowerman and Phil Knight</a:t>
            </a:r>
          </a:p>
        </p:txBody>
      </p:sp>
      <p:pic>
        <p:nvPicPr>
          <p:cNvPr id="6" name="Content Placeholder 5" descr="Two people standing inside a track"/>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14567"/>
            <a:ext cx="4703731" cy="3607005"/>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22</a:t>
            </a:fld>
            <a:endParaRPr lang="en-US" dirty="0"/>
          </a:p>
        </p:txBody>
      </p:sp>
      <p:sp>
        <p:nvSpPr>
          <p:cNvPr id="7" name="Content Placeholder 6"/>
          <p:cNvSpPr>
            <a:spLocks noGrp="1"/>
          </p:cNvSpPr>
          <p:nvPr>
            <p:ph sz="half" idx="2"/>
          </p:nvPr>
        </p:nvSpPr>
        <p:spPr>
          <a:xfrm>
            <a:off x="5398937"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526"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6178"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2830" y="3316544"/>
            <a:ext cx="1581532" cy="2077162"/>
          </a:xfrm>
          <a:prstGeom prst="rect">
            <a:avLst/>
          </a:prstGeom>
        </p:spPr>
      </p:pic>
    </p:spTree>
    <p:extLst>
      <p:ext uri="{BB962C8B-B14F-4D97-AF65-F5344CB8AC3E}">
        <p14:creationId xmlns:p14="http://schemas.microsoft.com/office/powerpoint/2010/main" val="377744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Lionel Sosa</a:t>
            </a:r>
          </a:p>
        </p:txBody>
      </p:sp>
      <p:pic>
        <p:nvPicPr>
          <p:cNvPr id="6" name="Content Placeholder 5" descr="A person in the frame of a picture"/>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5942" y="1825625"/>
            <a:ext cx="3342193" cy="4010632"/>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23</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168225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Estee Lauder</a:t>
            </a:r>
          </a:p>
        </p:txBody>
      </p:sp>
      <p:pic>
        <p:nvPicPr>
          <p:cNvPr id="6" name="Content Placeholder 5" descr="A woman sitting in front of a counter of beauty product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5942" y="1825625"/>
            <a:ext cx="3342193" cy="4010632"/>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24</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2339460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 Johnson</a:t>
            </a:r>
          </a:p>
        </p:txBody>
      </p:sp>
      <p:pic>
        <p:nvPicPr>
          <p:cNvPr id="6" name="Content Placeholder 5" descr="A person holding a notebook and pencil surrounded by a basketball and TV."/>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5943" y="1825625"/>
            <a:ext cx="3249428" cy="3899314"/>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25</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3020433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 Walton</a:t>
            </a:r>
          </a:p>
        </p:txBody>
      </p:sp>
      <p:pic>
        <p:nvPicPr>
          <p:cNvPr id="6" name="Content Placeholder 5" descr="A man pushing a grocery cart wearing a hat that says, &quot;Wal-Mart&quo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5943" y="1825625"/>
            <a:ext cx="3385428" cy="4062514"/>
          </a:xfr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26</a:t>
            </a:fld>
            <a:endParaRPr lang="en-US" dirty="0"/>
          </a:p>
        </p:txBody>
      </p:sp>
      <p:sp>
        <p:nvSpPr>
          <p:cNvPr id="7" name="Content Placeholder 6"/>
          <p:cNvSpPr>
            <a:spLocks noGrp="1"/>
          </p:cNvSpPr>
          <p:nvPr>
            <p:ph sz="half" idx="2"/>
          </p:nvPr>
        </p:nvSpPr>
        <p:spPr>
          <a:xfrm>
            <a:off x="4985468" y="1948069"/>
            <a:ext cx="6368332" cy="4228893"/>
          </a:xfrm>
        </p:spPr>
        <p:txBody>
          <a:bodyPr/>
          <a:lstStyle/>
          <a:p>
            <a:pPr marL="0" indent="0">
              <a:buNone/>
            </a:pPr>
            <a:r>
              <a:rPr lang="en-US" dirty="0"/>
              <a:t>What was the idea?</a:t>
            </a:r>
          </a:p>
          <a:p>
            <a:pPr marL="0" indent="0">
              <a:buNone/>
            </a:pPr>
            <a:r>
              <a:rPr lang="en-US" dirty="0"/>
              <a:t>What was the product?</a:t>
            </a:r>
          </a:p>
          <a:p>
            <a:pPr marL="0" indent="0">
              <a:buNone/>
            </a:pPr>
            <a:r>
              <a:rPr lang="en-US" dirty="0"/>
              <a:t>What resources did the entrepreneur use? </a:t>
            </a:r>
          </a:p>
        </p:txBody>
      </p:sp>
      <p:pic>
        <p:nvPicPr>
          <p:cNvPr id="9" name="Picture 8" descr="Trees and sunshine labeled &quot;Land&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057" y="3316544"/>
            <a:ext cx="1581532" cy="2077162"/>
          </a:xfrm>
          <a:prstGeom prst="rect">
            <a:avLst/>
          </a:prstGeom>
        </p:spPr>
      </p:pic>
      <p:pic>
        <p:nvPicPr>
          <p:cNvPr id="10" name="Picture 9" descr="People standing labeled &quot;Labo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709" y="3316544"/>
            <a:ext cx="1581532" cy="2077162"/>
          </a:xfrm>
          <a:prstGeom prst="rect">
            <a:avLst/>
          </a:prstGeom>
        </p:spPr>
      </p:pic>
      <p:pic>
        <p:nvPicPr>
          <p:cNvPr id="8" name="Picture 7" descr="A factory and truck labeled &quot;Capital&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361" y="3316544"/>
            <a:ext cx="1581532" cy="2077162"/>
          </a:xfrm>
          <a:prstGeom prst="rect">
            <a:avLst/>
          </a:prstGeom>
        </p:spPr>
      </p:pic>
    </p:spTree>
    <p:extLst>
      <p:ext uri="{BB962C8B-B14F-4D97-AF65-F5344CB8AC3E}">
        <p14:creationId xmlns:p14="http://schemas.microsoft.com/office/powerpoint/2010/main" val="81625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90BFA170-F8E7-4869-9824-405343D792E0}" type="slidenum">
              <a:rPr lang="en-US" smtClean="0"/>
              <a:t>27</a:t>
            </a:fld>
            <a:endParaRPr lang="en-US" dirty="0"/>
          </a:p>
        </p:txBody>
      </p:sp>
    </p:spTree>
    <p:extLst>
      <p:ext uri="{BB962C8B-B14F-4D97-AF65-F5344CB8AC3E}">
        <p14:creationId xmlns:p14="http://schemas.microsoft.com/office/powerpoint/2010/main" val="377049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64E90A-ABDE-2B67-6862-53D4DC2C5C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E80256-1415-B1BF-20BA-1DB58CF27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3D87B19-6EB9-52C9-F69F-BF817678CE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FB14995F-90D3-4BD1-1740-610C2D8AA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B2B237B-23E1-0FCE-0AD3-51FBFAF8C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5C0C10C-AB51-C37A-E7FC-4DB983975E0D}"/>
              </a:ext>
            </a:extLst>
          </p:cNvPr>
          <p:cNvSpPr txBox="1">
            <a:spLocks noGrp="1"/>
          </p:cNvSpPr>
          <p:nvPr>
            <p:ph type="title" idx="4294967295"/>
          </p:nvPr>
        </p:nvSpPr>
        <p:spPr>
          <a:xfrm>
            <a:off x="3255552" y="3335867"/>
            <a:ext cx="5870518"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What is an Entrepreneur?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Conclusion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51026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Objectives</a:t>
            </a:r>
          </a:p>
        </p:txBody>
      </p:sp>
      <p:sp>
        <p:nvSpPr>
          <p:cNvPr id="3" name="Content Placeholder 2"/>
          <p:cNvSpPr>
            <a:spLocks noGrp="1"/>
          </p:cNvSpPr>
          <p:nvPr>
            <p:ph idx="1"/>
          </p:nvPr>
        </p:nvSpPr>
        <p:spPr/>
        <p:txBody>
          <a:bodyPr/>
          <a:lstStyle/>
          <a:p>
            <a:pPr marL="0" indent="0">
              <a:buNone/>
            </a:pPr>
            <a:r>
              <a:rPr lang="en-US" dirty="0"/>
              <a:t>Students will:</a:t>
            </a:r>
          </a:p>
          <a:p>
            <a:pPr lvl="0"/>
            <a:r>
              <a:rPr lang="en-US" dirty="0"/>
              <a:t>Analyze the function of an entrepreneur in a market economy.</a:t>
            </a:r>
          </a:p>
          <a:p>
            <a:pPr lvl="0"/>
            <a:r>
              <a:rPr lang="en-US" dirty="0"/>
              <a:t>Identify the incentives that motivate entrepreneurs.</a:t>
            </a:r>
          </a:p>
          <a:p>
            <a:pPr lvl="0"/>
            <a:r>
              <a:rPr lang="en-US" dirty="0"/>
              <a:t>Compare innovative and replicative entrepreneurs.</a:t>
            </a:r>
          </a:p>
          <a:p>
            <a:pPr lvl="0"/>
            <a:r>
              <a:rPr lang="en-US" dirty="0"/>
              <a:t>Evaluate the role of government in supporting entrepreneurship.</a:t>
            </a:r>
          </a:p>
          <a:p>
            <a:endParaRPr lang="en-US" dirty="0"/>
          </a:p>
        </p:txBody>
      </p:sp>
      <p:sp>
        <p:nvSpPr>
          <p:cNvPr id="4" name="Slide Number Placeholder 3"/>
          <p:cNvSpPr>
            <a:spLocks noGrp="1"/>
          </p:cNvSpPr>
          <p:nvPr>
            <p:ph type="sldNum" sz="quarter" idx="12"/>
          </p:nvPr>
        </p:nvSpPr>
        <p:spPr/>
        <p:txBody>
          <a:bodyPr/>
          <a:lstStyle/>
          <a:p>
            <a:fld id="{90BFA170-F8E7-4869-9824-405343D792E0}" type="slidenum">
              <a:rPr lang="en-US" smtClean="0"/>
              <a:pPr/>
              <a:t>3</a:t>
            </a:fld>
            <a:endParaRPr lang="en-US" dirty="0"/>
          </a:p>
        </p:txBody>
      </p:sp>
    </p:spTree>
    <p:extLst>
      <p:ext uri="{BB962C8B-B14F-4D97-AF65-F5344CB8AC3E}">
        <p14:creationId xmlns:p14="http://schemas.microsoft.com/office/powerpoint/2010/main" val="222358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Entrepreneurs are…</a:t>
            </a:r>
            <a:endParaRPr lang="en-US" dirty="0"/>
          </a:p>
        </p:txBody>
      </p:sp>
      <p:sp>
        <p:nvSpPr>
          <p:cNvPr id="4" name="Slide Number Placeholder 3"/>
          <p:cNvSpPr>
            <a:spLocks noGrp="1"/>
          </p:cNvSpPr>
          <p:nvPr>
            <p:ph type="sldNum" sz="quarter" idx="12"/>
          </p:nvPr>
        </p:nvSpPr>
        <p:spPr/>
        <p:txBody>
          <a:bodyPr/>
          <a:lstStyle/>
          <a:p>
            <a:fld id="{90BFA170-F8E7-4869-9824-405343D792E0}" type="slidenum">
              <a:rPr lang="en-US" smtClean="0"/>
              <a:pPr/>
              <a:t>4</a:t>
            </a:fld>
            <a:endParaRPr lang="en-US" dirty="0"/>
          </a:p>
        </p:txBody>
      </p:sp>
    </p:spTree>
    <p:extLst>
      <p:ext uri="{BB962C8B-B14F-4D97-AF65-F5344CB8AC3E}">
        <p14:creationId xmlns:p14="http://schemas.microsoft.com/office/powerpoint/2010/main" val="86929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Productive Resources</a:t>
            </a:r>
          </a:p>
        </p:txBody>
      </p:sp>
      <p:pic>
        <p:nvPicPr>
          <p:cNvPr id="6" name="Picture 5" descr="Trees and sunshine labeled &quot;Land&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18549"/>
            <a:ext cx="2903220" cy="3813048"/>
          </a:xfrm>
          <a:prstGeom prst="rect">
            <a:avLst/>
          </a:prstGeom>
        </p:spPr>
      </p:pic>
      <p:pic>
        <p:nvPicPr>
          <p:cNvPr id="7" name="Picture 6" descr="Two people standing, labeled &quot;Labor&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675" y="1690688"/>
            <a:ext cx="2903220" cy="3813048"/>
          </a:xfrm>
          <a:prstGeom prst="rect">
            <a:avLst/>
          </a:prstGeom>
        </p:spPr>
      </p:pic>
      <p:pic>
        <p:nvPicPr>
          <p:cNvPr id="5" name="Content Placeholder 4" descr="A factory and truck labeled &quot;Capital&quo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99237" y="1618549"/>
            <a:ext cx="2903220" cy="3813048"/>
          </a:xfr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5</a:t>
            </a:fld>
            <a:endParaRPr lang="en-US" dirty="0"/>
          </a:p>
        </p:txBody>
      </p:sp>
    </p:spTree>
    <p:extLst>
      <p:ext uri="{BB962C8B-B14F-4D97-AF65-F5344CB8AC3E}">
        <p14:creationId xmlns:p14="http://schemas.microsoft.com/office/powerpoint/2010/main" val="274532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hef in a kitch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828" y="1141474"/>
            <a:ext cx="4842345" cy="4842345"/>
          </a:xfrm>
        </p:spPr>
      </p:pic>
      <p:sp>
        <p:nvSpPr>
          <p:cNvPr id="2" name="Title 1"/>
          <p:cNvSpPr>
            <a:spLocks noGrp="1"/>
          </p:cNvSpPr>
          <p:nvPr>
            <p:ph type="title"/>
          </p:nvPr>
        </p:nvSpPr>
        <p:spPr/>
        <p:txBody>
          <a:bodyPr/>
          <a:lstStyle/>
          <a:p>
            <a:r>
              <a:rPr lang="en-US" dirty="0"/>
              <a:t>Bringing Together Resources</a:t>
            </a:r>
          </a:p>
        </p:txBody>
      </p:sp>
      <p:sp>
        <p:nvSpPr>
          <p:cNvPr id="4" name="Slide Number Placeholder 3"/>
          <p:cNvSpPr>
            <a:spLocks noGrp="1"/>
          </p:cNvSpPr>
          <p:nvPr>
            <p:ph type="sldNum" sz="quarter" idx="12"/>
          </p:nvPr>
        </p:nvSpPr>
        <p:spPr/>
        <p:txBody>
          <a:bodyPr/>
          <a:lstStyle/>
          <a:p>
            <a:fld id="{90BFA170-F8E7-4869-9824-405343D792E0}" type="slidenum">
              <a:rPr lang="en-US" smtClean="0"/>
              <a:t>6</a:t>
            </a:fld>
            <a:endParaRPr lang="en-US" dirty="0"/>
          </a:p>
        </p:txBody>
      </p:sp>
    </p:spTree>
    <p:extLst>
      <p:ext uri="{BB962C8B-B14F-4D97-AF65-F5344CB8AC3E}">
        <p14:creationId xmlns:p14="http://schemas.microsoft.com/office/powerpoint/2010/main" val="178498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Entrepreneur? (cont.)</a:t>
            </a:r>
          </a:p>
        </p:txBody>
      </p:sp>
      <p:pic>
        <p:nvPicPr>
          <p:cNvPr id="5" name="Content Placeholder 4" descr="People, trees, and a factory, labeled &quot;Resources&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123" y="1323538"/>
            <a:ext cx="2761143" cy="2802286"/>
          </a:xfrm>
        </p:spPr>
      </p:pic>
      <p:pic>
        <p:nvPicPr>
          <p:cNvPr id="9" name="Picture 8" descr="An arrow from resources to productio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8769" y="3483977"/>
            <a:ext cx="1314374" cy="1406075"/>
          </a:xfrm>
          <a:prstGeom prst="rect">
            <a:avLst/>
          </a:prstGeom>
        </p:spPr>
      </p:pic>
      <p:pic>
        <p:nvPicPr>
          <p:cNvPr id="7" name="Picture 6" descr="A chef in a kitchen labeled &quot;Production&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43" y="3203195"/>
            <a:ext cx="2742857" cy="2742857"/>
          </a:xfrm>
          <a:prstGeom prst="rect">
            <a:avLst/>
          </a:prstGeom>
        </p:spPr>
      </p:pic>
      <p:pic>
        <p:nvPicPr>
          <p:cNvPr id="10" name="Picture 9" descr="An arrow from production to marketplac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165165" flipH="1">
            <a:off x="4795405" y="2268132"/>
            <a:ext cx="1314374" cy="1406075"/>
          </a:xfrm>
          <a:prstGeom prst="rect">
            <a:avLst/>
          </a:prstGeom>
        </p:spPr>
      </p:pic>
      <p:pic>
        <p:nvPicPr>
          <p:cNvPr id="6" name="Picture 5" descr="A city center labeled &quot;Marketplace&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0834" y="1323538"/>
            <a:ext cx="2610286" cy="2802286"/>
          </a:xfrm>
          <a:prstGeom prst="rect">
            <a:avLst/>
          </a:prstGeom>
        </p:spPr>
      </p:pic>
      <p:pic>
        <p:nvPicPr>
          <p:cNvPr id="11" name="Picture 10" descr="An arrow from marketplace to profit"/>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flipH="1">
            <a:off x="8543017" y="2198003"/>
            <a:ext cx="1314374" cy="1406075"/>
          </a:xfrm>
          <a:prstGeom prst="rect">
            <a:avLst/>
          </a:prstGeom>
        </p:spPr>
      </p:pic>
      <p:pic>
        <p:nvPicPr>
          <p:cNvPr id="8" name="Picture 7" descr="A bag of cash labeled &quot;Profit&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877" y="3546053"/>
            <a:ext cx="2057143" cy="2057143"/>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7</a:t>
            </a:fld>
            <a:endParaRPr lang="en-US" dirty="0"/>
          </a:p>
        </p:txBody>
      </p:sp>
    </p:spTree>
    <p:extLst>
      <p:ext uri="{BB962C8B-B14F-4D97-AF65-F5344CB8AC3E}">
        <p14:creationId xmlns:p14="http://schemas.microsoft.com/office/powerpoint/2010/main" val="29068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Product to the Marketplace</a:t>
            </a:r>
          </a:p>
        </p:txBody>
      </p:sp>
      <p:pic>
        <p:nvPicPr>
          <p:cNvPr id="5" name="Content Placeholder 4" descr="A city center"/>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34493" y="1213374"/>
            <a:ext cx="4323014" cy="4880823"/>
          </a:xfrm>
        </p:spPr>
      </p:pic>
      <p:sp>
        <p:nvSpPr>
          <p:cNvPr id="4" name="Slide Number Placeholder 3"/>
          <p:cNvSpPr>
            <a:spLocks noGrp="1"/>
          </p:cNvSpPr>
          <p:nvPr>
            <p:ph type="sldNum" sz="quarter" idx="12"/>
          </p:nvPr>
        </p:nvSpPr>
        <p:spPr/>
        <p:txBody>
          <a:bodyPr/>
          <a:lstStyle/>
          <a:p>
            <a:fld id="{90BFA170-F8E7-4869-9824-405343D792E0}" type="slidenum">
              <a:rPr lang="en-US" smtClean="0"/>
              <a:t>8</a:t>
            </a:fld>
            <a:endParaRPr lang="en-US" dirty="0"/>
          </a:p>
        </p:txBody>
      </p:sp>
    </p:spTree>
    <p:extLst>
      <p:ext uri="{BB962C8B-B14F-4D97-AF65-F5344CB8AC3E}">
        <p14:creationId xmlns:p14="http://schemas.microsoft.com/office/powerpoint/2010/main" val="402122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the Risk?</a:t>
            </a:r>
          </a:p>
        </p:txBody>
      </p:sp>
      <p:pic>
        <p:nvPicPr>
          <p:cNvPr id="5" name="Content Placeholder 4" descr="A bag of cas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004" y="2074428"/>
            <a:ext cx="3003145" cy="3003145"/>
          </a:xfrm>
        </p:spPr>
      </p:pic>
      <p:pic>
        <p:nvPicPr>
          <p:cNvPr id="6" name="Picture 5" descr="A person holding a briefcase with a lightbulb over their hea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7703" y="1020688"/>
            <a:ext cx="5357715" cy="4863693"/>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90BFA170-F8E7-4869-9824-405343D792E0}" type="slidenum">
              <a:rPr lang="en-US" smtClean="0"/>
              <a:t>9</a:t>
            </a:fld>
            <a:endParaRPr lang="en-US" dirty="0"/>
          </a:p>
        </p:txBody>
      </p:sp>
    </p:spTree>
    <p:extLst>
      <p:ext uri="{BB962C8B-B14F-4D97-AF65-F5344CB8AC3E}">
        <p14:creationId xmlns:p14="http://schemas.microsoft.com/office/powerpoint/2010/main" val="420127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HNVKUVHTHR6Q-1297957993-12052</_dlc_DocId>
    <_dlc_DocIdUrl xmlns="b7db504c-0fbc-451d-87a5-be053ab2b035">
      <Url>https://frbprod1.sharepoint.com/sites/8H-SEAALs/ResearchPMO/econlowdown2/_layouts/15/DocIdRedir.aspx?ID=HNVKUVHTHR6Q-1297957993-12052</Url>
      <Description>HNVKUVHTHR6Q-1297957993-12052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363B83-F582-4537-87C4-65B9DC1D2770}"/>
</file>

<file path=customXml/itemProps2.xml><?xml version="1.0" encoding="utf-8"?>
<ds:datastoreItem xmlns:ds="http://schemas.openxmlformats.org/officeDocument/2006/customXml" ds:itemID="{40365CAD-CB38-46FF-8A04-D0FF1E9F3A4C}">
  <ds:schemaRefs>
    <ds:schemaRef ds:uri="http://schemas.microsoft.com/sharepoint/v3/contenttype/forms"/>
  </ds:schemaRefs>
</ds:datastoreItem>
</file>

<file path=customXml/itemProps3.xml><?xml version="1.0" encoding="utf-8"?>
<ds:datastoreItem xmlns:ds="http://schemas.openxmlformats.org/officeDocument/2006/customXml" ds:itemID="{D6DA5551-2EE6-405B-B634-9615475CB700}">
  <ds:schemaRefs>
    <ds:schemaRef ds:uri="http://schemas.openxmlformats.org/package/2006/metadata/core-properties"/>
    <ds:schemaRef ds:uri="0a84864a-d371-4a71-bde3-948e3e19dc87"/>
    <ds:schemaRef ds:uri="http://schemas.microsoft.com/office/infopath/2007/PartnerControls"/>
    <ds:schemaRef ds:uri="169648a2-4016-4297-a2ed-f21706a50546"/>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2006/metadata/properties"/>
  </ds:schemaRefs>
</ds:datastoreItem>
</file>

<file path=customXml/itemProps4.xml><?xml version="1.0" encoding="utf-8"?>
<ds:datastoreItem xmlns:ds="http://schemas.openxmlformats.org/officeDocument/2006/customXml" ds:itemID="{5A2F17A3-85DC-49DC-8FEC-B92D24B3C276}"/>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otalTime>379</TotalTime>
  <Words>596</Words>
  <Application>Microsoft Office PowerPoint</Application>
  <PresentationFormat>Widescreen</PresentationFormat>
  <Paragraphs>113</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Times New Roman</vt:lpstr>
      <vt:lpstr>Tw Cen MT</vt:lpstr>
      <vt:lpstr>Office Theme</vt:lpstr>
      <vt:lpstr>1_Office Theme</vt:lpstr>
      <vt:lpstr>What is an Entrepreneur?  Lesson</vt:lpstr>
      <vt:lpstr>What Is an Entrepreneur?</vt:lpstr>
      <vt:lpstr>Instructional Objectives</vt:lpstr>
      <vt:lpstr>Entrepreneurs are…</vt:lpstr>
      <vt:lpstr>Productive Resources</vt:lpstr>
      <vt:lpstr>Bringing Together Resources</vt:lpstr>
      <vt:lpstr>What Is an Entrepreneur? (cont.)</vt:lpstr>
      <vt:lpstr>Taking a Product to the Marketplace</vt:lpstr>
      <vt:lpstr>Why Take the Risk?</vt:lpstr>
      <vt:lpstr>Entrepreneurs and Inventors</vt:lpstr>
      <vt:lpstr>Types of Entrepreneurs</vt:lpstr>
      <vt:lpstr>Review and Assessment</vt:lpstr>
      <vt:lpstr>Closure</vt:lpstr>
      <vt:lpstr>Closure continued</vt:lpstr>
      <vt:lpstr>Linda Alvarado</vt:lpstr>
      <vt:lpstr>Linda Alvarado (cont.)</vt:lpstr>
      <vt:lpstr>Bill Gates</vt:lpstr>
      <vt:lpstr>Julie Clark</vt:lpstr>
      <vt:lpstr>Oprah Winfrey</vt:lpstr>
      <vt:lpstr>Steve Jobs</vt:lpstr>
      <vt:lpstr>Tyler Perry</vt:lpstr>
      <vt:lpstr>Bill Bowerman and Phil Knight</vt:lpstr>
      <vt:lpstr>Lionel Sosa</vt:lpstr>
      <vt:lpstr>Estee Lauder</vt:lpstr>
      <vt:lpstr>Robert Johnson</vt:lpstr>
      <vt:lpstr>Sam Walton</vt:lpstr>
      <vt:lpstr>Questions?</vt:lpstr>
      <vt:lpstr>What is an Entrepreneur? Conclusion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Princeton</dc:creator>
  <cp:lastModifiedBy>Tucker, Cameron R</cp:lastModifiedBy>
  <cp:revision>21</cp:revision>
  <dcterms:created xsi:type="dcterms:W3CDTF">2018-05-17T21:13:34Z</dcterms:created>
  <dcterms:modified xsi:type="dcterms:W3CDTF">2026-05-13T20:47:36Z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11619e56-4cd9-4fb1-914f-5c18dfd98aaa</vt:lpwstr>
  </property>
  <property fmtid="{D5CDD505-2E9C-101B-9397-08002B2CF9AE}" pid="3" name="ContentTypeId">
    <vt:lpwstr>0x0101006D523E7D315B7547931FA5FF60C4B2C4</vt:lpwstr>
  </property>
  <property fmtid="{D5CDD505-2E9C-101B-9397-08002B2CF9AE}" pid="4" name="_dlc_DocIdItemGuid">
    <vt:lpwstr>2081b8d2-686b-4705-ad9c-9eade5f4fbbd</vt:lpwstr>
  </property>
  <property fmtid="{D5CDD505-2E9C-101B-9397-08002B2CF9AE}" pid="5" name="MSIP_Label_65269c60-0483-4c57-9e8c-3779d6900235_Enabled">
    <vt:lpwstr>true</vt:lpwstr>
  </property>
  <property fmtid="{D5CDD505-2E9C-101B-9397-08002B2CF9AE}" pid="6" name="MSIP_Label_65269c60-0483-4c57-9e8c-3779d6900235_SetDate">
    <vt:lpwstr>2024-07-15T13:47:25Z</vt:lpwstr>
  </property>
  <property fmtid="{D5CDD505-2E9C-101B-9397-08002B2CF9AE}" pid="7" name="MSIP_Label_65269c60-0483-4c57-9e8c-3779d6900235_Method">
    <vt:lpwstr>Privileged</vt:lpwstr>
  </property>
  <property fmtid="{D5CDD505-2E9C-101B-9397-08002B2CF9AE}" pid="8" name="MSIP_Label_65269c60-0483-4c57-9e8c-3779d6900235_Name">
    <vt:lpwstr>65269c60-0483-4c57-9e8c-3779d6900235</vt:lpwstr>
  </property>
  <property fmtid="{D5CDD505-2E9C-101B-9397-08002B2CF9AE}" pid="9" name="MSIP_Label_65269c60-0483-4c57-9e8c-3779d6900235_SiteId">
    <vt:lpwstr>b397c653-5b19-463f-b9fc-af658ded9128</vt:lpwstr>
  </property>
  <property fmtid="{D5CDD505-2E9C-101B-9397-08002B2CF9AE}" pid="10" name="MSIP_Label_65269c60-0483-4c57-9e8c-3779d6900235_ActionId">
    <vt:lpwstr>80f1f9ac-1593-42df-b5b9-06d64360be3e</vt:lpwstr>
  </property>
  <property fmtid="{D5CDD505-2E9C-101B-9397-08002B2CF9AE}" pid="11" name="MSIP_Label_65269c60-0483-4c57-9e8c-3779d6900235_ContentBits">
    <vt:lpwstr>0</vt:lpwstr>
  </property>
  <property fmtid="{D5CDD505-2E9C-101B-9397-08002B2CF9AE}" pid="12" name="MediaServiceImageTags">
    <vt:lpwstr/>
  </property>
</Properties>
</file>