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Metadata/LabelInfo.xml" ContentType="application/vnd.ms-office.classificationlabel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8" r:id="rId6"/>
    <p:sldId id="279" r:id="rId7"/>
    <p:sldId id="280" r:id="rId8"/>
    <p:sldId id="259" r:id="rId9"/>
    <p:sldId id="282" r:id="rId10"/>
    <p:sldId id="257" r:id="rId11"/>
    <p:sldId id="283" r:id="rId12"/>
    <p:sldId id="289" r:id="rId13"/>
    <p:sldId id="290" r:id="rId14"/>
    <p:sldId id="291" r:id="rId15"/>
    <p:sldId id="286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A3EE6-62A5-49CE-A88C-EF0D42470F22}" v="780" dt="2025-03-21T15:02:07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 snapToObjects="1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372416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Trading Hurdles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CA68-CF8B-BEB2-009B-419DBD6B6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1087-B00B-27F3-4E2D-5CBF0816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21397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Closure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F91A-2F81-2CAB-0DAA-4EE7DAC5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952598"/>
            <a:ext cx="10515600" cy="4351338"/>
          </a:xfrm>
        </p:spPr>
        <p:txBody>
          <a:bodyPr>
            <a:noAutofit/>
          </a:bodyPr>
          <a:lstStyle/>
          <a:p>
            <a:r>
              <a:rPr lang="en-US" b="1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What is a quota?</a:t>
            </a:r>
          </a:p>
          <a:p>
            <a:endParaRPr lang="en-US" b="1" spc="-40" dirty="0">
              <a:solidFill>
                <a:srgbClr val="231F20"/>
              </a:solidFill>
              <a:effectLst/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What is an embargo?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What is a standard?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People agree to trade voluntarily because both traders expect to gain. What do we mean when people expect to gain from trade?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What is the benefit traders receive?</a:t>
            </a:r>
          </a:p>
        </p:txBody>
      </p:sp>
    </p:spTree>
    <p:extLst>
      <p:ext uri="{BB962C8B-B14F-4D97-AF65-F5344CB8AC3E}">
        <p14:creationId xmlns:p14="http://schemas.microsoft.com/office/powerpoint/2010/main" val="5251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AEDFE-25E1-B6B5-A3F7-CA8FD838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D8BE-59F2-5819-A326-BC2D868B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21397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Closure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889CB-8F95-35C5-A0AC-5F928F14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181198"/>
            <a:ext cx="10515600" cy="4351338"/>
          </a:xfrm>
        </p:spPr>
        <p:txBody>
          <a:bodyPr>
            <a:noAutofit/>
          </a:bodyPr>
          <a:lstStyle/>
          <a:p>
            <a:r>
              <a:rPr lang="en-US" b="1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What is the cost of trading?</a:t>
            </a:r>
          </a:p>
          <a:p>
            <a:endParaRPr lang="en-US" b="1" spc="-40" dirty="0">
              <a:solidFill>
                <a:srgbClr val="231F20"/>
              </a:solidFill>
              <a:effectLst/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As the cost of trading rises, will more or less trading occur?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Do trade barriers raise or lower the cost of trading?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How do natural trade barriers and government-imposed trade barriers affect trade?</a:t>
            </a:r>
          </a:p>
        </p:txBody>
      </p:sp>
    </p:spTree>
    <p:extLst>
      <p:ext uri="{BB962C8B-B14F-4D97-AF65-F5344CB8AC3E}">
        <p14:creationId xmlns:p14="http://schemas.microsoft.com/office/powerpoint/2010/main" val="34191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20363-BC32-F644-B7CC-A15DABF2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DD9517-276A-48CC-9883-602E6EFC5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F722D-C86E-F051-EA0E-448D456D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4842C10-8D0B-D07A-EFE2-EF2E0FD3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A1A628-C1B2-1ABC-DFC9-6AA93E52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0855A-4AC7-F8A0-5F14-FE0C143B9D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528228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Trading Hurdles Lesson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1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CB81-DBDD-60AF-A99C-C6D1A52D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3AB4C-72C2-2AF9-3C79-50AD31982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Trade</a:t>
            </a:r>
            <a:r>
              <a:rPr lang="en-US" sz="28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is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the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exchange</a:t>
            </a:r>
            <a:r>
              <a:rPr lang="en-US" sz="28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of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resources,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goods,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or</a:t>
            </a:r>
            <a:r>
              <a:rPr lang="en-US" sz="28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services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for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other</a:t>
            </a:r>
            <a:r>
              <a:rPr lang="en-US" sz="28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resources,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goods,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or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services,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or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for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money.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</a:p>
          <a:p>
            <a:pPr marL="0" indent="0">
              <a:buNone/>
            </a:pPr>
            <a:endParaRPr lang="en-US" sz="2800" spc="-65" dirty="0">
              <a:solidFill>
                <a:srgbClr val="231F20"/>
              </a:solidFill>
              <a:effectLst/>
              <a:latin typeface="Arial" panose="020B0604020202020204" pitchFamily="34" charset="0"/>
              <a:ea typeface="Apple Symbols"/>
              <a:cs typeface="Apple Symbols"/>
            </a:endParaRPr>
          </a:p>
          <a:p>
            <a:pPr marL="0" indent="0">
              <a:buNone/>
            </a:pP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When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voluntary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trade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occurs,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both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traders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expect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to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gain.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If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they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don’t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expect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to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gain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from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the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trade,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then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they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won’t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trade.</a:t>
            </a:r>
          </a:p>
          <a:p>
            <a:pPr marL="0" indent="0">
              <a:buNone/>
            </a:pPr>
            <a:endParaRPr lang="en-US" sz="2800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pple Symbols"/>
              <a:cs typeface="Apple Symbol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pple Symbols"/>
                <a:cs typeface="Apple Symbols"/>
              </a:rPr>
              <a:t>Trading involves both benefits and costs.</a:t>
            </a:r>
          </a:p>
        </p:txBody>
      </p:sp>
    </p:spTree>
    <p:extLst>
      <p:ext uri="{BB962C8B-B14F-4D97-AF65-F5344CB8AC3E}">
        <p14:creationId xmlns:p14="http://schemas.microsoft.com/office/powerpoint/2010/main" val="414335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6979-9F4E-86B7-7497-C6B4436C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Frontier “</a:t>
            </a:r>
            <a:r>
              <a:rPr lang="en-US" dirty="0" err="1"/>
              <a:t>Tubbles</a:t>
            </a:r>
            <a:r>
              <a:rPr lang="en-US" dirty="0"/>
              <a:t>” and Outback “Krones”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82AA3-3829-9C5F-1A42-E2BD86527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student in the front of the room is a “</a:t>
            </a:r>
            <a:r>
              <a:rPr lang="en-US" dirty="0" err="1"/>
              <a:t>tubble</a:t>
            </a:r>
            <a:r>
              <a:rPr lang="en-US" dirty="0"/>
              <a:t>.” </a:t>
            </a:r>
            <a:r>
              <a:rPr lang="en-US" dirty="0" err="1"/>
              <a:t>Tubbles</a:t>
            </a:r>
            <a:r>
              <a:rPr lang="en-US" dirty="0"/>
              <a:t> are goods that people in their country, Frontier, specialize in producing.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student in the back of the room is  “krone.” Krones are goods that people in their country, Outback specialize in producing. </a:t>
            </a:r>
          </a:p>
        </p:txBody>
      </p:sp>
    </p:spTree>
    <p:extLst>
      <p:ext uri="{BB962C8B-B14F-4D97-AF65-F5344CB8AC3E}">
        <p14:creationId xmlns:p14="http://schemas.microsoft.com/office/powerpoint/2010/main" val="333739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3FEF-028E-475F-8CA2-7F9AC5E5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Trading </a:t>
            </a:r>
            <a:r>
              <a:rPr lang="en-US" dirty="0" err="1"/>
              <a:t>Tubbles</a:t>
            </a:r>
            <a:r>
              <a:rPr lang="en-US" dirty="0"/>
              <a:t> for Krones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01C4-CDE5-EBBB-C173-C58465E31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People in both countries have determined that trading one </a:t>
            </a:r>
            <a:r>
              <a:rPr lang="en-US" dirty="0" err="1"/>
              <a:t>tubble</a:t>
            </a:r>
            <a:r>
              <a:rPr lang="en-US" dirty="0"/>
              <a:t> for one krone makes everyone better off.</a:t>
            </a:r>
          </a:p>
        </p:txBody>
      </p:sp>
    </p:spTree>
    <p:extLst>
      <p:ext uri="{BB962C8B-B14F-4D97-AF65-F5344CB8AC3E}">
        <p14:creationId xmlns:p14="http://schemas.microsoft.com/office/powerpoint/2010/main" val="363332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5A0D-A223-5592-5BC7-BA6391D6D0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064" y="136525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Completed Trades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F72A3E-731E-B926-F59C-99903848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11404"/>
              </p:ext>
            </p:extLst>
          </p:nvPr>
        </p:nvGraphicFramePr>
        <p:xfrm>
          <a:off x="1301931" y="919702"/>
          <a:ext cx="9588138" cy="5359216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985554">
                  <a:extLst>
                    <a:ext uri="{9D8B030D-6E8A-4147-A177-3AD203B41FA5}">
                      <a16:colId xmlns:a16="http://schemas.microsoft.com/office/drawing/2014/main" val="1074394527"/>
                    </a:ext>
                  </a:extLst>
                </a:gridCol>
                <a:gridCol w="1651726">
                  <a:extLst>
                    <a:ext uri="{9D8B030D-6E8A-4147-A177-3AD203B41FA5}">
                      <a16:colId xmlns:a16="http://schemas.microsoft.com/office/drawing/2014/main" val="717329715"/>
                    </a:ext>
                  </a:extLst>
                </a:gridCol>
                <a:gridCol w="1651726">
                  <a:extLst>
                    <a:ext uri="{9D8B030D-6E8A-4147-A177-3AD203B41FA5}">
                      <a16:colId xmlns:a16="http://schemas.microsoft.com/office/drawing/2014/main" val="750128857"/>
                    </a:ext>
                  </a:extLst>
                </a:gridCol>
                <a:gridCol w="1651726">
                  <a:extLst>
                    <a:ext uri="{9D8B030D-6E8A-4147-A177-3AD203B41FA5}">
                      <a16:colId xmlns:a16="http://schemas.microsoft.com/office/drawing/2014/main" val="167511308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569063757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3671068657"/>
                    </a:ext>
                  </a:extLst>
                </a:gridCol>
              </a:tblGrid>
              <a:tr h="88943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Number of completed trades</a:t>
                      </a:r>
                      <a:r>
                        <a:rPr lang="en-US" sz="3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4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314747"/>
                  </a:ext>
                </a:extLst>
              </a:tr>
              <a:tr h="53689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14042"/>
                          </a:solidFill>
                          <a:effectLst/>
                        </a:rPr>
                        <a:t>Trades</a:t>
                      </a:r>
                      <a:r>
                        <a:rPr lang="en-US" sz="24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14042"/>
                          </a:solidFill>
                          <a:effectLst/>
                        </a:rPr>
                        <a:t>Round 1</a:t>
                      </a:r>
                      <a:r>
                        <a:rPr lang="en-US" sz="24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14042"/>
                          </a:solidFill>
                          <a:effectLst/>
                        </a:rPr>
                        <a:t>Round 2</a:t>
                      </a:r>
                      <a:r>
                        <a:rPr lang="en-US" sz="24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14042"/>
                          </a:solidFill>
                          <a:effectLst/>
                        </a:rPr>
                        <a:t>Round 3</a:t>
                      </a:r>
                      <a:r>
                        <a:rPr lang="en-US" sz="24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14042"/>
                          </a:solidFill>
                          <a:effectLst/>
                        </a:rPr>
                        <a:t>Extra rounds</a:t>
                      </a:r>
                      <a:r>
                        <a:rPr lang="en-US" sz="24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67478"/>
                  </a:ext>
                </a:extLst>
              </a:tr>
              <a:tr h="128801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Standing long-jump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021585"/>
                  </a:ext>
                </a:extLst>
              </a:tr>
              <a:tr h="128801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Hurdles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99212"/>
                  </a:ext>
                </a:extLst>
              </a:tr>
              <a:tr h="128801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u="none" strike="noStrike" dirty="0">
                          <a:solidFill>
                            <a:srgbClr val="414042"/>
                          </a:solidFill>
                          <a:effectLst/>
                        </a:rPr>
                        <a:t>Limbo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 anchor="b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u="none" strike="noStrike" dirty="0">
                        <a:effectLst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effectLst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16" marR="135316" marT="67658" marB="67658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249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34A1E-6F3D-2569-6626-52AD70FED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743200" cy="365125"/>
          </a:xfrm>
        </p:spPr>
        <p:txBody>
          <a:bodyPr/>
          <a:lstStyle/>
          <a:p>
            <a:fld id="{5D6DF58F-5E5F-401F-8930-6BC0D9AD3C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2909-3527-4AE4-4AD7-FF4181E7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Trade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8A9F2-5A6C-79FA-5249-84356CC43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Trade barriers are anything that make trade less desirable or more difficult. </a:t>
            </a:r>
          </a:p>
        </p:txBody>
      </p:sp>
    </p:spTree>
    <p:extLst>
      <p:ext uri="{BB962C8B-B14F-4D97-AF65-F5344CB8AC3E}">
        <p14:creationId xmlns:p14="http://schemas.microsoft.com/office/powerpoint/2010/main" val="308973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ED3236-3868-E9B0-3A20-077784E2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Natural Trade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D46A-7502-A28F-50FD-6028815B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Distance:</a:t>
            </a:r>
            <a:r>
              <a:rPr lang="en-US" sz="2800" b="1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far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shipped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between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countries.</a:t>
            </a:r>
            <a:b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b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8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Geography:</a:t>
            </a:r>
            <a:r>
              <a:rPr lang="en-US" sz="28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Mountains,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waterways,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climate,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physical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factors</a:t>
            </a:r>
            <a:r>
              <a:rPr lang="en-US" sz="28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make</a:t>
            </a:r>
            <a:r>
              <a:rPr lang="en-US" sz="28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transportation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goods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between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countries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difficult.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06F73-D265-AE06-23A4-B5BD3F93B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F58F-5E5F-401F-8930-6BC0D9AD3C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D72E-5F40-79B9-3315-7072869A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Government Imposed Trade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16F-1004-8994-1E17-7041E072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Tariff:</a:t>
            </a:r>
            <a:r>
              <a:rPr lang="en-US" b="1" spc="-75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tax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that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must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be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paid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before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good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may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be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brought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into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7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country.</a:t>
            </a:r>
          </a:p>
          <a:p>
            <a:pPr marL="0" indent="0">
              <a:buNone/>
            </a:pPr>
            <a:endParaRPr lang="en-US" spc="-40" dirty="0">
              <a:solidFill>
                <a:srgbClr val="231F20"/>
              </a:solidFill>
              <a:effectLst/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Quota:</a:t>
            </a:r>
            <a:r>
              <a:rPr lang="en-US" b="1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limit</a:t>
            </a:r>
            <a:r>
              <a:rPr lang="en-US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on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the</a:t>
            </a:r>
            <a:r>
              <a:rPr lang="en-US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quantity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of</a:t>
            </a:r>
            <a:r>
              <a:rPr lang="en-US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good</a:t>
            </a:r>
            <a:r>
              <a:rPr lang="en-US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that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can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come</a:t>
            </a:r>
            <a:r>
              <a:rPr lang="en-US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into</a:t>
            </a:r>
            <a:r>
              <a:rPr lang="en-US" spc="-8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9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country.</a:t>
            </a:r>
          </a:p>
          <a:p>
            <a:pPr marL="0" indent="0">
              <a:buNone/>
            </a:pPr>
            <a:br>
              <a:rPr lang="en-US" dirty="0">
                <a:latin typeface="Tw Cen MT" panose="020B0602020104020603" pitchFamily="34" charset="0"/>
                <a:ea typeface="Arial" panose="020B0604020202020204" pitchFamily="34" charset="0"/>
              </a:rPr>
            </a:br>
            <a:r>
              <a:rPr lang="en-US" b="1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Embargo:</a:t>
            </a:r>
            <a:r>
              <a:rPr lang="en-US" b="1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government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order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that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limits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or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prohibits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trade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with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6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particular </a:t>
            </a:r>
            <a:r>
              <a:rPr lang="en-US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country or group of countries.</a:t>
            </a:r>
          </a:p>
          <a:p>
            <a:pPr marL="0" indent="0">
              <a:buNone/>
            </a:pPr>
            <a:endParaRPr lang="en-US" b="1" spc="-2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Standard:</a:t>
            </a:r>
            <a:r>
              <a:rPr lang="en-US" b="1" spc="-8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A</a:t>
            </a:r>
            <a:r>
              <a:rPr lang="en-US" spc="-8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requirement</a:t>
            </a:r>
            <a:r>
              <a:rPr lang="en-US" spc="-7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that</a:t>
            </a:r>
            <a:r>
              <a:rPr lang="en-US" spc="-8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must</a:t>
            </a:r>
            <a:r>
              <a:rPr lang="en-US" spc="-7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be</a:t>
            </a:r>
            <a:r>
              <a:rPr lang="en-US" spc="-8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met</a:t>
            </a:r>
            <a:r>
              <a:rPr lang="en-US" spc="-7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trade</a:t>
            </a:r>
            <a:r>
              <a:rPr lang="en-US" spc="-7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to</a:t>
            </a:r>
            <a:r>
              <a:rPr lang="en-US" spc="-75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take</a:t>
            </a:r>
            <a:r>
              <a:rPr lang="en-US" spc="-8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place. For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example,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there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may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be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requirements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related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to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safety,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health,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or</a:t>
            </a:r>
            <a:r>
              <a:rPr lang="en-US" spc="-5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the </a:t>
            </a:r>
            <a:r>
              <a:rPr lang="en-US" spc="-1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environment.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2A6B-1B9C-D15A-3671-F41ABA52D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4BEE-5FC6-89A4-FC6E-0C989DE7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21397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Closure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7EFD-9E24-4BCE-578C-5D15E8E8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861158"/>
            <a:ext cx="10515600" cy="4351338"/>
          </a:xfrm>
        </p:spPr>
        <p:txBody>
          <a:bodyPr>
            <a:noAutofit/>
          </a:bodyPr>
          <a:lstStyle/>
          <a:p>
            <a:r>
              <a:rPr lang="en-US" b="1" spc="-40" dirty="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What is a trade barrier?</a:t>
            </a:r>
          </a:p>
          <a:p>
            <a:endParaRPr lang="en-US" b="1" spc="-40" dirty="0">
              <a:solidFill>
                <a:srgbClr val="231F20"/>
              </a:solidFill>
              <a:effectLst/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Trade barriers imposed by nature are called natural trade barriers. Why is distance between traders a barrier?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Geographic features can also be a barrier to trade. What are some other geographic barriers to trade?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What is another category of trade barriers?</a:t>
            </a:r>
          </a:p>
          <a:p>
            <a:endParaRPr lang="en-US" b="1" spc="-40" dirty="0">
              <a:solidFill>
                <a:srgbClr val="231F20"/>
              </a:solidFill>
              <a:latin typeface="Tw Cen MT" panose="020B0602020104020603" pitchFamily="34" charset="0"/>
              <a:ea typeface="Arial" panose="020B0604020202020204" pitchFamily="34" charset="0"/>
            </a:endParaRPr>
          </a:p>
          <a:p>
            <a:r>
              <a:rPr lang="en-US" b="1" spc="-40" dirty="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What is a tariff?</a:t>
            </a:r>
          </a:p>
        </p:txBody>
      </p:sp>
    </p:spTree>
    <p:extLst>
      <p:ext uri="{BB962C8B-B14F-4D97-AF65-F5344CB8AC3E}">
        <p14:creationId xmlns:p14="http://schemas.microsoft.com/office/powerpoint/2010/main" val="3240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HNVKUVHTHR6Q-1297957993-12050</_dlc_DocId>
    <_dlc_DocIdUrl xmlns="b7db504c-0fbc-451d-87a5-be053ab2b035">
      <Url>https://frbprod1.sharepoint.com/sites/8H-SEAALs/ResearchPMO/econlowdown2/_layouts/15/DocIdRedir.aspx?ID=HNVKUVHTHR6Q-1297957993-12050</Url>
      <Description>HNVKUVHTHR6Q-1297957993-12050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D5100F-5537-40B4-8DFF-EC2DB43B6CD2}"/>
</file>

<file path=customXml/itemProps2.xml><?xml version="1.0" encoding="utf-8"?>
<ds:datastoreItem xmlns:ds="http://schemas.openxmlformats.org/officeDocument/2006/customXml" ds:itemID="{34325448-A644-4878-A2B4-0CAFD11C5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24D76-CBC5-468A-B22B-20C5041DF8AF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0a84864a-d371-4a71-bde3-948e3e19dc87"/>
    <ds:schemaRef ds:uri="http://schemas.microsoft.com/office/infopath/2007/PartnerControls"/>
    <ds:schemaRef ds:uri="169648a2-4016-4297-a2ed-f21706a50546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85C4DA9-FEA4-45AF-A8A0-3848DCF23493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502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Office Theme</vt:lpstr>
      <vt:lpstr>Trading Hurdles</vt:lpstr>
      <vt:lpstr>Vocabulary: Trade</vt:lpstr>
      <vt:lpstr>Frontier “Tubbles” and Outback “Krones”</vt:lpstr>
      <vt:lpstr>Trading Tubbles for Krones</vt:lpstr>
      <vt:lpstr>Number of Completed Trades</vt:lpstr>
      <vt:lpstr>Vocabulary: Trade Barriers</vt:lpstr>
      <vt:lpstr>Vocabulary: Natural Trade Barriers</vt:lpstr>
      <vt:lpstr>Vocabulary: Government Imposed Trade Barriers</vt:lpstr>
      <vt:lpstr>Closure (pt. 1)</vt:lpstr>
      <vt:lpstr>Closure (pt. 2)</vt:lpstr>
      <vt:lpstr>Closure (pt. 3)</vt:lpstr>
      <vt:lpstr>Trading Hurdles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38</cp:revision>
  <cp:lastPrinted>2022-06-07T19:00:50Z</cp:lastPrinted>
  <dcterms:created xsi:type="dcterms:W3CDTF">2019-08-27T14:59:33Z</dcterms:created>
  <dcterms:modified xsi:type="dcterms:W3CDTF">2026-05-13T19:38:50Z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5ed4af79-c422-4f28-8c50-f5826772f475</vt:lpwstr>
  </property>
  <property fmtid="{D5CDD505-2E9C-101B-9397-08002B2CF9AE}" pid="3" name="ContentTypeId">
    <vt:lpwstr>0x0101006D523E7D315B7547931FA5FF60C4B2C4</vt:lpwstr>
  </property>
  <property fmtid="{D5CDD505-2E9C-101B-9397-08002B2CF9AE}" pid="4" name="MSIP_Label_65269c60-0483-4c57-9e8c-3779d6900235_Enabled">
    <vt:lpwstr>true</vt:lpwstr>
  </property>
  <property fmtid="{D5CDD505-2E9C-101B-9397-08002B2CF9AE}" pid="5" name="MSIP_Label_65269c60-0483-4c57-9e8c-3779d6900235_SetDate">
    <vt:lpwstr>2022-06-02T17:04:27Z</vt:lpwstr>
  </property>
  <property fmtid="{D5CDD505-2E9C-101B-9397-08002B2CF9AE}" pid="6" name="MSIP_Label_65269c60-0483-4c57-9e8c-3779d6900235_Method">
    <vt:lpwstr>Privileged</vt:lpwstr>
  </property>
  <property fmtid="{D5CDD505-2E9C-101B-9397-08002B2CF9AE}" pid="7" name="MSIP_Label_65269c60-0483-4c57-9e8c-3779d6900235_Name">
    <vt:lpwstr>65269c60-0483-4c57-9e8c-3779d6900235</vt:lpwstr>
  </property>
  <property fmtid="{D5CDD505-2E9C-101B-9397-08002B2CF9AE}" pid="8" name="MSIP_Label_65269c60-0483-4c57-9e8c-3779d6900235_SiteId">
    <vt:lpwstr>b397c653-5b19-463f-b9fc-af658ded9128</vt:lpwstr>
  </property>
  <property fmtid="{D5CDD505-2E9C-101B-9397-08002B2CF9AE}" pid="9" name="MSIP_Label_65269c60-0483-4c57-9e8c-3779d6900235_ActionId">
    <vt:lpwstr>d7a5eadb-64bb-4d72-bd91-a2e45f40e19f</vt:lpwstr>
  </property>
  <property fmtid="{D5CDD505-2E9C-101B-9397-08002B2CF9AE}" pid="10" name="MSIP_Label_65269c60-0483-4c57-9e8c-3779d6900235_ContentBits">
    <vt:lpwstr>0</vt:lpwstr>
  </property>
  <property fmtid="{D5CDD505-2E9C-101B-9397-08002B2CF9AE}" pid="11" name="MediaServiceImageTags">
    <vt:lpwstr/>
  </property>
  <property fmtid="{D5CDD505-2E9C-101B-9397-08002B2CF9AE}" pid="12" name="_dlc_DocIdItemGuid">
    <vt:lpwstr>059b3da1-602f-48ea-8b5b-f9f22ab9b3a4</vt:lpwstr>
  </property>
</Properties>
</file>