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90" r:id="rId5"/>
    <p:sldId id="286" r:id="rId6"/>
    <p:sldId id="287" r:id="rId7"/>
    <p:sldId id="289" r:id="rId8"/>
    <p:sldId id="2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981470-FC5E-4E10-A66A-9F46D6AEFA81}" v="1" dt="2025-02-12T14:47:42.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1" autoAdjust="0"/>
  </p:normalViewPr>
  <p:slideViewPr>
    <p:cSldViewPr snapToGrid="0" snapToObjects="1">
      <p:cViewPr varScale="1">
        <p:scale>
          <a:sx n="78" d="100"/>
          <a:sy n="78" d="100"/>
        </p:scale>
        <p:origin x="120" y="4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customXml" Target="../customXml/item4.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C557B2-836E-6A42-AAD9-75CA58B924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7CBD0A39-7E86-D442-9A90-105275A285FE}"/>
              </a:ext>
            </a:extLst>
          </p:cNvPr>
          <p:cNvSpPr/>
          <p:nvPr userDrawn="1"/>
        </p:nvSpPr>
        <p:spPr>
          <a:xfrm>
            <a:off x="0" y="0"/>
            <a:ext cx="12192000" cy="6858000"/>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33BC13-95F3-A448-AD82-07806BBF5A74}"/>
              </a:ext>
            </a:extLst>
          </p:cNvPr>
          <p:cNvSpPr>
            <a:spLocks noGrp="1"/>
          </p:cNvSpPr>
          <p:nvPr>
            <p:ph type="ctrTitle" hasCustomPrompt="1"/>
          </p:nvPr>
        </p:nvSpPr>
        <p:spPr>
          <a:xfrm>
            <a:off x="1524000" y="2681415"/>
            <a:ext cx="9144000" cy="828547"/>
          </a:xfrm>
        </p:spPr>
        <p:txBody>
          <a:bodyPr anchor="b">
            <a:normAutofit/>
          </a:bodyPr>
          <a:lstStyle>
            <a:lvl1pPr algn="ctr">
              <a:defRPr sz="5400" b="0" i="0">
                <a:solidFill>
                  <a:schemeClr val="bg1"/>
                </a:solidFill>
                <a:latin typeface="Tw Cen MT" panose="020B0602020104020603" pitchFamily="34" charset="77"/>
                <a:cs typeface="Futura Medium" panose="020B0602020204020303" pitchFamily="34" charset="-79"/>
              </a:defRPr>
            </a:lvl1pPr>
          </a:lstStyle>
          <a:p>
            <a:r>
              <a:rPr lang="en-US" dirty="0"/>
              <a:t>Title Slide</a:t>
            </a:r>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11" name="Picture 10">
            <a:extLst>
              <a:ext uri="{FF2B5EF4-FFF2-40B4-BE49-F238E27FC236}">
                <a16:creationId xmlns:a16="http://schemas.microsoft.com/office/drawing/2014/main" id="{569FD27C-9B84-5345-9210-30540209E7D2}"/>
              </a:ext>
            </a:extLst>
          </p:cNvPr>
          <p:cNvPicPr>
            <a:picLocks noChangeAspect="1"/>
          </p:cNvPicPr>
          <p:nvPr userDrawn="1"/>
        </p:nvPicPr>
        <p:blipFill>
          <a:blip r:embed="rId3"/>
          <a:stretch>
            <a:fillRect/>
          </a:stretch>
        </p:blipFill>
        <p:spPr>
          <a:xfrm>
            <a:off x="353913" y="480141"/>
            <a:ext cx="3680957" cy="737888"/>
          </a:xfrm>
          <a:prstGeom prst="rect">
            <a:avLst/>
          </a:prstGeom>
        </p:spPr>
      </p:pic>
    </p:spTree>
    <p:extLst>
      <p:ext uri="{BB962C8B-B14F-4D97-AF65-F5344CB8AC3E}">
        <p14:creationId xmlns:p14="http://schemas.microsoft.com/office/powerpoint/2010/main" val="1200703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BFC523-70C6-8E48-83E0-802F66F75AB2}"/>
              </a:ext>
            </a:extLst>
          </p:cNvPr>
          <p:cNvSpPr>
            <a:spLocks noGrp="1"/>
          </p:cNvSpPr>
          <p:nvPr>
            <p:ph type="pic" idx="1"/>
          </p:nvPr>
        </p:nvSpPr>
        <p:spPr>
          <a:xfrm>
            <a:off x="5611813" y="987425"/>
            <a:ext cx="574357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a:extLst>
              <a:ext uri="{FF2B5EF4-FFF2-40B4-BE49-F238E27FC236}">
                <a16:creationId xmlns:a16="http://schemas.microsoft.com/office/drawing/2014/main" id="{732364F2-4195-DD4F-B66F-ADFE0A7A091D}"/>
              </a:ext>
            </a:extLst>
          </p:cNvPr>
          <p:cNvSpPr>
            <a:spLocks noGrp="1"/>
          </p:cNvSpPr>
          <p:nvPr>
            <p:ph type="sldNum" sz="quarter" idx="12"/>
          </p:nvPr>
        </p:nvSpPr>
        <p:spPr/>
        <p:txBody>
          <a:bodyPr/>
          <a:lstStyle/>
          <a:p>
            <a:fld id="{1508D04E-6B7B-9F4E-8A1C-46AF2F32E5D8}" type="slidenum">
              <a:rPr lang="en-US" smtClean="0"/>
              <a:t>‹#›</a:t>
            </a:fld>
            <a:endParaRPr lang="en-US" dirty="0"/>
          </a:p>
        </p:txBody>
      </p:sp>
      <p:sp>
        <p:nvSpPr>
          <p:cNvPr id="8" name="Rectangle 7">
            <a:extLst>
              <a:ext uri="{FF2B5EF4-FFF2-40B4-BE49-F238E27FC236}">
                <a16:creationId xmlns:a16="http://schemas.microsoft.com/office/drawing/2014/main" id="{49069B31-04DA-6743-9B7D-4DFAA54AFD6D}"/>
              </a:ext>
            </a:extLst>
          </p:cNvPr>
          <p:cNvSpPr/>
          <p:nvPr userDrawn="1"/>
        </p:nvSpPr>
        <p:spPr>
          <a:xfrm>
            <a:off x="0" y="0"/>
            <a:ext cx="5076497" cy="672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12FECC79-8310-3340-A847-B913E3F6CDC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10" name="Text Placeholder 3">
            <a:extLst>
              <a:ext uri="{FF2B5EF4-FFF2-40B4-BE49-F238E27FC236}">
                <a16:creationId xmlns:a16="http://schemas.microsoft.com/office/drawing/2014/main" id="{0A78CB00-B11C-C948-AEB6-1A51A0E11C5A}"/>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32137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Lt.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BD0A39-7E86-D442-9A90-105275A285F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33BC13-95F3-A448-AD82-07806BBF5A74}"/>
              </a:ext>
            </a:extLst>
          </p:cNvPr>
          <p:cNvSpPr>
            <a:spLocks noGrp="1"/>
          </p:cNvSpPr>
          <p:nvPr>
            <p:ph type="ctrTitle" hasCustomPrompt="1"/>
          </p:nvPr>
        </p:nvSpPr>
        <p:spPr>
          <a:xfrm>
            <a:off x="1524000" y="2681415"/>
            <a:ext cx="9144000" cy="828547"/>
          </a:xfrm>
        </p:spPr>
        <p:txBody>
          <a:bodyPr anchor="b">
            <a:normAutofit/>
          </a:bodyPr>
          <a:lstStyle>
            <a:lvl1pPr algn="ctr">
              <a:defRPr sz="5400" b="0" i="0">
                <a:solidFill>
                  <a:schemeClr val="bg1"/>
                </a:solidFill>
                <a:latin typeface="Tw Cen MT" panose="020B0602020104020603" pitchFamily="34" charset="77"/>
                <a:cs typeface="Futura Medium" panose="020B0602020204020303" pitchFamily="34" charset="-79"/>
              </a:defRPr>
            </a:lvl1pPr>
          </a:lstStyle>
          <a:p>
            <a:r>
              <a:rPr lang="en-US" dirty="0"/>
              <a:t>Section Title</a:t>
            </a:r>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5" name="Picture 4">
            <a:extLst>
              <a:ext uri="{FF2B5EF4-FFF2-40B4-BE49-F238E27FC236}">
                <a16:creationId xmlns:a16="http://schemas.microsoft.com/office/drawing/2014/main" id="{7CA094F5-68DC-E049-9417-32C6E371590E}"/>
              </a:ext>
            </a:extLst>
          </p:cNvPr>
          <p:cNvPicPr>
            <a:picLocks noChangeAspect="1"/>
          </p:cNvPicPr>
          <p:nvPr userDrawn="1"/>
        </p:nvPicPr>
        <p:blipFill>
          <a:blip r:embed="rId2">
            <a:alphaModFix amt="12000"/>
          </a:blip>
          <a:stretch>
            <a:fillRect/>
          </a:stretch>
        </p:blipFill>
        <p:spPr>
          <a:xfrm>
            <a:off x="-219492" y="-731071"/>
            <a:ext cx="3636930" cy="3636930"/>
          </a:xfrm>
          <a:prstGeom prst="rect">
            <a:avLst/>
          </a:prstGeom>
        </p:spPr>
      </p:pic>
    </p:spTree>
    <p:extLst>
      <p:ext uri="{BB962C8B-B14F-4D97-AF65-F5344CB8AC3E}">
        <p14:creationId xmlns:p14="http://schemas.microsoft.com/office/powerpoint/2010/main" val="160582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9810-D3B6-CE46-9BE2-189EDF9BF831}"/>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CE10631-E9EF-AA40-9612-879FB000FE09}"/>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063A36E-EC8F-4E4F-90AD-DF445F4B860B}"/>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235896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683E-F626-2945-B547-B0C3E5DCC6D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53D4BAF-894C-314B-AF99-655D8CB062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EB8A59-7395-C347-AD6D-4EA5485EE5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A1A09CD-09B2-5D40-BEF8-27E48FC566CA}"/>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395874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545808-06F6-4245-968C-50231E481D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7C96B88-8B52-3649-92BD-415E0007C0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C4D74F-5B22-624E-935D-7B670AC3C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2B57B1-7570-904F-A848-5569ADD030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D6F76C2-3ECD-DB4A-931E-8277847DE007}"/>
              </a:ext>
            </a:extLst>
          </p:cNvPr>
          <p:cNvSpPr>
            <a:spLocks noGrp="1"/>
          </p:cNvSpPr>
          <p:nvPr>
            <p:ph type="sldNum" sz="quarter" idx="12"/>
          </p:nvPr>
        </p:nvSpPr>
        <p:spPr/>
        <p:txBody>
          <a:bodyPr/>
          <a:lstStyle/>
          <a:p>
            <a:fld id="{1508D04E-6B7B-9F4E-8A1C-46AF2F32E5D8}" type="slidenum">
              <a:rPr lang="en-US" smtClean="0"/>
              <a:t>‹#›</a:t>
            </a:fld>
            <a:endParaRPr lang="en-US" dirty="0"/>
          </a:p>
        </p:txBody>
      </p:sp>
      <p:sp>
        <p:nvSpPr>
          <p:cNvPr id="8" name="Title 1">
            <a:extLst>
              <a:ext uri="{FF2B5EF4-FFF2-40B4-BE49-F238E27FC236}">
                <a16:creationId xmlns:a16="http://schemas.microsoft.com/office/drawing/2014/main" id="{6E1753E2-441E-3944-8D69-9E73468E23D6}"/>
              </a:ext>
            </a:extLst>
          </p:cNvPr>
          <p:cNvSpPr>
            <a:spLocks noGrp="1"/>
          </p:cNvSpPr>
          <p:nvPr>
            <p:ph type="title"/>
          </p:nvPr>
        </p:nvSpPr>
        <p:spPr>
          <a:xfrm>
            <a:off x="838200" y="812734"/>
            <a:ext cx="10515600" cy="606825"/>
          </a:xfrm>
        </p:spPr>
        <p:txBody>
          <a:bodyPr/>
          <a:lstStyle/>
          <a:p>
            <a:r>
              <a:rPr lang="en-US" dirty="0"/>
              <a:t>Click to edit Master title style</a:t>
            </a:r>
          </a:p>
        </p:txBody>
      </p:sp>
    </p:spTree>
    <p:extLst>
      <p:ext uri="{BB962C8B-B14F-4D97-AF65-F5344CB8AC3E}">
        <p14:creationId xmlns:p14="http://schemas.microsoft.com/office/powerpoint/2010/main" val="116378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F48C-12DF-B140-9BDB-66BDE31820B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7A07CBB4-0969-C645-870F-FD166A7826A3}"/>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1483956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A5047E-9044-6748-B90F-D0BF284F14DC}"/>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321518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BD0A39-7E86-D442-9A90-105275A285FE}"/>
              </a:ext>
            </a:extLst>
          </p:cNvPr>
          <p:cNvSpPr/>
          <p:nvPr userDrawn="1"/>
        </p:nvSpPr>
        <p:spPr>
          <a:xfrm>
            <a:off x="0" y="113384"/>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3056409" y="2038930"/>
            <a:ext cx="6079183" cy="241912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architect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volputatem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a:t>
            </a:r>
          </a:p>
        </p:txBody>
      </p:sp>
      <p:sp>
        <p:nvSpPr>
          <p:cNvPr id="6" name="Subtitle 2">
            <a:extLst>
              <a:ext uri="{FF2B5EF4-FFF2-40B4-BE49-F238E27FC236}">
                <a16:creationId xmlns:a16="http://schemas.microsoft.com/office/drawing/2014/main" id="{A99B5F0B-803B-5240-9ABB-15B1F537BFB1}"/>
              </a:ext>
            </a:extLst>
          </p:cNvPr>
          <p:cNvSpPr txBox="1">
            <a:spLocks/>
          </p:cNvSpPr>
          <p:nvPr userDrawn="1"/>
        </p:nvSpPr>
        <p:spPr>
          <a:xfrm>
            <a:off x="2951304" y="5529992"/>
            <a:ext cx="6079183" cy="29353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Tw Cen MT" panose="020B06020201040206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panose="020B06020201040206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panose="020B0602020104020603"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600" dirty="0"/>
          </a:p>
        </p:txBody>
      </p:sp>
      <p:sp>
        <p:nvSpPr>
          <p:cNvPr id="9" name="Text Placeholder 8">
            <a:extLst>
              <a:ext uri="{FF2B5EF4-FFF2-40B4-BE49-F238E27FC236}">
                <a16:creationId xmlns:a16="http://schemas.microsoft.com/office/drawing/2014/main" id="{D300E2E7-6C2A-3343-8E80-1F39056C2CB5}"/>
              </a:ext>
            </a:extLst>
          </p:cNvPr>
          <p:cNvSpPr>
            <a:spLocks noGrp="1"/>
          </p:cNvSpPr>
          <p:nvPr>
            <p:ph type="body" sz="quarter" idx="10" hasCustomPrompt="1"/>
          </p:nvPr>
        </p:nvSpPr>
        <p:spPr>
          <a:xfrm>
            <a:off x="3091263" y="4547338"/>
            <a:ext cx="6009474" cy="286232"/>
          </a:xfrm>
        </p:spPr>
        <p:txBody>
          <a:bodyPr>
            <a:spAutoFit/>
          </a:bodyPr>
          <a:lstStyle>
            <a:lvl1pPr marL="0" indent="0">
              <a:buNone/>
              <a:defRPr sz="1400">
                <a:solidFill>
                  <a:schemeClr val="bg1"/>
                </a:solidFill>
              </a:defRPr>
            </a:lvl1pPr>
          </a:lstStyle>
          <a:p>
            <a:pPr lvl="0"/>
            <a:r>
              <a:rPr lang="en-US" dirty="0"/>
              <a:t>ATTRIBUTION</a:t>
            </a:r>
          </a:p>
        </p:txBody>
      </p:sp>
      <p:sp>
        <p:nvSpPr>
          <p:cNvPr id="12" name="Text Placeholder 11">
            <a:extLst>
              <a:ext uri="{FF2B5EF4-FFF2-40B4-BE49-F238E27FC236}">
                <a16:creationId xmlns:a16="http://schemas.microsoft.com/office/drawing/2014/main" id="{13E29BD2-E4C5-094C-9946-EA5A171CCDD8}"/>
              </a:ext>
            </a:extLst>
          </p:cNvPr>
          <p:cNvSpPr>
            <a:spLocks noGrp="1"/>
          </p:cNvSpPr>
          <p:nvPr>
            <p:ph type="body" sz="quarter" idx="11" hasCustomPrompt="1"/>
          </p:nvPr>
        </p:nvSpPr>
        <p:spPr>
          <a:xfrm>
            <a:off x="3091657" y="4783810"/>
            <a:ext cx="6008687" cy="286232"/>
          </a:xfrm>
        </p:spPr>
        <p:txBody>
          <a:bodyPr>
            <a:spAutoFit/>
          </a:bodyPr>
          <a:lstStyle>
            <a:lvl1pPr marL="0" indent="0">
              <a:buNone/>
              <a:defRPr sz="1400">
                <a:solidFill>
                  <a:schemeClr val="bg1"/>
                </a:solidFill>
              </a:defRPr>
            </a:lvl1pPr>
          </a:lstStyle>
          <a:p>
            <a:pPr lvl="0"/>
            <a:r>
              <a:rPr lang="en-US" dirty="0"/>
              <a:t>Byline</a:t>
            </a:r>
          </a:p>
        </p:txBody>
      </p:sp>
      <p:sp>
        <p:nvSpPr>
          <p:cNvPr id="13" name="TextBox 12">
            <a:extLst>
              <a:ext uri="{FF2B5EF4-FFF2-40B4-BE49-F238E27FC236}">
                <a16:creationId xmlns:a16="http://schemas.microsoft.com/office/drawing/2014/main" id="{AB409FB3-7988-BF4A-80ED-88187A01D2B8}"/>
              </a:ext>
            </a:extLst>
          </p:cNvPr>
          <p:cNvSpPr txBox="1"/>
          <p:nvPr userDrawn="1"/>
        </p:nvSpPr>
        <p:spPr>
          <a:xfrm>
            <a:off x="2730924" y="1602188"/>
            <a:ext cx="416209" cy="1323439"/>
          </a:xfrm>
          <a:prstGeom prst="rect">
            <a:avLst/>
          </a:prstGeom>
          <a:noFill/>
        </p:spPr>
        <p:txBody>
          <a:bodyPr wrap="square" rtlCol="0">
            <a:spAutoFit/>
          </a:bodyPr>
          <a:lstStyle/>
          <a:p>
            <a:r>
              <a:rPr lang="en-US" sz="8000" dirty="0">
                <a:solidFill>
                  <a:schemeClr val="bg1">
                    <a:alpha val="12000"/>
                  </a:schemeClr>
                </a:solidFill>
                <a:latin typeface="Tw Cen MT" panose="020B0602020104020603" pitchFamily="34" charset="77"/>
              </a:rPr>
              <a:t>“</a:t>
            </a:r>
          </a:p>
        </p:txBody>
      </p:sp>
    </p:spTree>
    <p:extLst>
      <p:ext uri="{BB962C8B-B14F-4D97-AF65-F5344CB8AC3E}">
        <p14:creationId xmlns:p14="http://schemas.microsoft.com/office/powerpoint/2010/main" val="40107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1ED8FB-29FE-F648-9A74-07EEBF188565}"/>
              </a:ext>
            </a:extLst>
          </p:cNvPr>
          <p:cNvSpPr/>
          <p:nvPr userDrawn="1"/>
        </p:nvSpPr>
        <p:spPr>
          <a:xfrm>
            <a:off x="0" y="0"/>
            <a:ext cx="5076497" cy="672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173B0F-291D-CB44-BF96-F1B813907D58}"/>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FE6A93F-EC38-7B46-A69A-652414171EF9}"/>
              </a:ext>
            </a:extLst>
          </p:cNvPr>
          <p:cNvSpPr>
            <a:spLocks noGrp="1"/>
          </p:cNvSpPr>
          <p:nvPr>
            <p:ph idx="1"/>
          </p:nvPr>
        </p:nvSpPr>
        <p:spPr>
          <a:xfrm>
            <a:off x="5674875" y="987425"/>
            <a:ext cx="56805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CFADB0-FE25-8C49-BA7E-5F26D390C41A}"/>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2F24A973-D631-AC49-9B92-F7C8BE3F9B77}"/>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294801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6D54E5-FB22-1041-A9A5-D036494EC415}"/>
              </a:ext>
            </a:extLst>
          </p:cNvPr>
          <p:cNvSpPr>
            <a:spLocks noGrp="1"/>
          </p:cNvSpPr>
          <p:nvPr>
            <p:ph type="title"/>
          </p:nvPr>
        </p:nvSpPr>
        <p:spPr>
          <a:xfrm>
            <a:off x="838200" y="812734"/>
            <a:ext cx="10515600" cy="6068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FE9892-DDF6-6C4A-94D0-6FA4E2E9D3A3}"/>
              </a:ext>
            </a:extLst>
          </p:cNvPr>
          <p:cNvSpPr>
            <a:spLocks noGrp="1"/>
          </p:cNvSpPr>
          <p:nvPr>
            <p:ph type="body" idx="1"/>
          </p:nvPr>
        </p:nvSpPr>
        <p:spPr>
          <a:xfrm>
            <a:off x="838200" y="1677138"/>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5721911-9919-0443-B8EB-96A54E2E8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w Cen MT" panose="020B0602020104020603" pitchFamily="34" charset="77"/>
              </a:defRPr>
            </a:lvl1pPr>
          </a:lstStyle>
          <a:p>
            <a:fld id="{1508D04E-6B7B-9F4E-8A1C-46AF2F32E5D8}" type="slidenum">
              <a:rPr lang="en-US" smtClean="0"/>
              <a:pPr/>
              <a:t>‹#›</a:t>
            </a:fld>
            <a:endParaRPr lang="en-US" dirty="0"/>
          </a:p>
        </p:txBody>
      </p:sp>
      <p:sp>
        <p:nvSpPr>
          <p:cNvPr id="13" name="Rectangle 12">
            <a:extLst>
              <a:ext uri="{FF2B5EF4-FFF2-40B4-BE49-F238E27FC236}">
                <a16:creationId xmlns:a16="http://schemas.microsoft.com/office/drawing/2014/main" id="{2198B47E-FE55-7F4E-9D1B-8B024B3506A8}"/>
              </a:ext>
            </a:extLst>
          </p:cNvPr>
          <p:cNvSpPr/>
          <p:nvPr userDrawn="1"/>
        </p:nvSpPr>
        <p:spPr>
          <a:xfrm>
            <a:off x="0" y="6721475"/>
            <a:ext cx="12192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775144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5" r:id="rId3"/>
    <p:sldLayoutId id="2147483652" r:id="rId4"/>
    <p:sldLayoutId id="2147483653" r:id="rId5"/>
    <p:sldLayoutId id="2147483654" r:id="rId6"/>
    <p:sldLayoutId id="2147483655" r:id="rId7"/>
    <p:sldLayoutId id="2147483660" r:id="rId8"/>
    <p:sldLayoutId id="2147483656" r:id="rId9"/>
    <p:sldLayoutId id="2147483657" r:id="rId10"/>
  </p:sldLayoutIdLst>
  <p:txStyles>
    <p:titleStyle>
      <a:lvl1pPr algn="l" defTabSz="914400" rtl="0" eaLnBrk="1" latinLnBrk="0" hangingPunct="1">
        <a:lnSpc>
          <a:spcPct val="90000"/>
        </a:lnSpc>
        <a:spcBef>
          <a:spcPct val="0"/>
        </a:spcBef>
        <a:buNone/>
        <a:defRPr sz="4000" kern="1200">
          <a:solidFill>
            <a:schemeClr val="accent1"/>
          </a:solidFill>
          <a:latin typeface="Tw Cen MT" panose="020B06020201040206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B4D5FD-F4DC-9041-1570-0E06C62FE2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9BC84F-D7A8-3BF5-3AE3-A4E439234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215FFB7-8C4B-529F-A112-24AE6C2DA4F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9304" y="1300644"/>
            <a:ext cx="9613397" cy="1850578"/>
          </a:xfrm>
          <a:prstGeom prst="rect">
            <a:avLst/>
          </a:prstGeom>
        </p:spPr>
      </p:pic>
      <p:sp>
        <p:nvSpPr>
          <p:cNvPr id="12" name="Right Triangle 11">
            <a:extLst>
              <a:ext uri="{FF2B5EF4-FFF2-40B4-BE49-F238E27FC236}">
                <a16:creationId xmlns:a16="http://schemas.microsoft.com/office/drawing/2014/main" id="{E0282C4F-0AC3-023D-9497-A7A34144A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F1DBD26-53E8-E5EF-8D34-43713B8D31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C1BE312-CDA3-8807-7A87-EB7D0918EC81}"/>
              </a:ext>
            </a:extLst>
          </p:cNvPr>
          <p:cNvSpPr txBox="1">
            <a:spLocks noGrp="1"/>
          </p:cNvSpPr>
          <p:nvPr>
            <p:ph type="title" idx="4294967295"/>
          </p:nvPr>
        </p:nvSpPr>
        <p:spPr>
          <a:xfrm>
            <a:off x="3452564" y="3339189"/>
            <a:ext cx="7400186"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C61A5"/>
                </a:solidFill>
                <a:effectLst/>
                <a:uLnTx/>
                <a:uFillTx/>
                <a:latin typeface="Tw Cen MT"/>
                <a:ea typeface="+mn-ea"/>
                <a:cs typeface="Futura Medium"/>
              </a:rPr>
              <a:t>Living on Dollar Street</a:t>
            </a:r>
            <a:endParaRPr kumimoji="0" lang="en-US" sz="4400" b="0" i="0" u="none" strike="noStrike" kern="1200" cap="none" spc="0" normalizeH="0" baseline="0" noProof="0" dirty="0">
              <a:ln>
                <a:noFill/>
              </a:ln>
              <a:solidFill>
                <a:srgbClr val="7C61A5"/>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96286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7E4A0-4626-A896-636C-B31DE684EEBF}"/>
              </a:ext>
            </a:extLst>
          </p:cNvPr>
          <p:cNvSpPr>
            <a:spLocks noGrp="1"/>
          </p:cNvSpPr>
          <p:nvPr>
            <p:ph type="title"/>
          </p:nvPr>
        </p:nvSpPr>
        <p:spPr/>
        <p:txBody>
          <a:bodyPr>
            <a:normAutofit fontScale="90000"/>
          </a:bodyPr>
          <a:lstStyle/>
          <a:p>
            <a:r>
              <a:rPr lang="en-US" dirty="0"/>
              <a:t>Vocabulary: Gross Domestic Product (GDP)and Per Capita GDP</a:t>
            </a:r>
          </a:p>
        </p:txBody>
      </p:sp>
      <p:sp>
        <p:nvSpPr>
          <p:cNvPr id="3" name="Content Placeholder 2">
            <a:extLst>
              <a:ext uri="{FF2B5EF4-FFF2-40B4-BE49-F238E27FC236}">
                <a16:creationId xmlns:a16="http://schemas.microsoft.com/office/drawing/2014/main" id="{A0FEF20C-D7FE-BE1C-0100-1EB774759199}"/>
              </a:ext>
            </a:extLst>
          </p:cNvPr>
          <p:cNvSpPr>
            <a:spLocks noGrp="1"/>
          </p:cNvSpPr>
          <p:nvPr>
            <p:ph idx="1"/>
          </p:nvPr>
        </p:nvSpPr>
        <p:spPr/>
        <p:txBody>
          <a:bodyPr>
            <a:normAutofit/>
          </a:bodyPr>
          <a:lstStyle/>
          <a:p>
            <a:r>
              <a:rPr lang="en-US" dirty="0"/>
              <a:t>Gross domestic product (GDP) is the total market value, expressed in dollars of all final goods and services produced in an economy in a given year. </a:t>
            </a:r>
          </a:p>
          <a:p>
            <a:endParaRPr lang="en-US" dirty="0"/>
          </a:p>
          <a:p>
            <a:r>
              <a:rPr lang="en-US" dirty="0"/>
              <a:t>Per capita gross domestic product (per capita GDP) is the GDP divided by the total population of a country. It represents an average of production for every person in the country. Because it is an average, it does not necessarily represent how most people in a country actually live. However, it does allow you to more easily make comparisons between/among countries.</a:t>
            </a:r>
          </a:p>
        </p:txBody>
      </p:sp>
    </p:spTree>
    <p:extLst>
      <p:ext uri="{BB962C8B-B14F-4D97-AF65-F5344CB8AC3E}">
        <p14:creationId xmlns:p14="http://schemas.microsoft.com/office/powerpoint/2010/main" val="282442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EC78-9662-4CCB-A021-58055FA52CDB}"/>
              </a:ext>
            </a:extLst>
          </p:cNvPr>
          <p:cNvSpPr>
            <a:spLocks noGrp="1"/>
          </p:cNvSpPr>
          <p:nvPr>
            <p:ph type="title"/>
          </p:nvPr>
        </p:nvSpPr>
        <p:spPr/>
        <p:txBody>
          <a:bodyPr>
            <a:normAutofit fontScale="90000"/>
          </a:bodyPr>
          <a:lstStyle/>
          <a:p>
            <a:r>
              <a:rPr lang="en-US" dirty="0"/>
              <a:t>Vocabulary: </a:t>
            </a:r>
          </a:p>
        </p:txBody>
      </p:sp>
      <p:sp>
        <p:nvSpPr>
          <p:cNvPr id="3" name="Content Placeholder 2">
            <a:extLst>
              <a:ext uri="{FF2B5EF4-FFF2-40B4-BE49-F238E27FC236}">
                <a16:creationId xmlns:a16="http://schemas.microsoft.com/office/drawing/2014/main" id="{E8F78CCA-23AF-2DD2-1DB7-20C847F85930}"/>
              </a:ext>
            </a:extLst>
          </p:cNvPr>
          <p:cNvSpPr>
            <a:spLocks noGrp="1"/>
          </p:cNvSpPr>
          <p:nvPr>
            <p:ph idx="1"/>
          </p:nvPr>
        </p:nvSpPr>
        <p:spPr/>
        <p:txBody>
          <a:bodyPr>
            <a:normAutofit/>
          </a:bodyPr>
          <a:lstStyle/>
          <a:p>
            <a:r>
              <a:rPr lang="en-US" dirty="0"/>
              <a:t>Income is the payment people receive for providing resources in the marketplace. When people work, they provide human resources (labor), and in exchange they receive income in the form of wages or salaries. People also earn income in the forms of rent, profit, and interest.</a:t>
            </a:r>
          </a:p>
          <a:p>
            <a:endParaRPr lang="en-US" dirty="0"/>
          </a:p>
          <a:p>
            <a:r>
              <a:rPr lang="en-US" dirty="0"/>
              <a:t>Per capita personal income is the total income earned by individuals in a state, region, or country during a year, divided by the population of the state, region, or country. Like per capita GDP it is an average.</a:t>
            </a:r>
          </a:p>
        </p:txBody>
      </p:sp>
    </p:spTree>
    <p:extLst>
      <p:ext uri="{BB962C8B-B14F-4D97-AF65-F5344CB8AC3E}">
        <p14:creationId xmlns:p14="http://schemas.microsoft.com/office/powerpoint/2010/main" val="79258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40BA-990F-1602-E334-41EB3D192C6E}"/>
              </a:ext>
            </a:extLst>
          </p:cNvPr>
          <p:cNvSpPr>
            <a:spLocks noGrp="1"/>
          </p:cNvSpPr>
          <p:nvPr>
            <p:ph type="title"/>
          </p:nvPr>
        </p:nvSpPr>
        <p:spPr>
          <a:xfrm>
            <a:off x="838200" y="509321"/>
            <a:ext cx="10515600" cy="606825"/>
          </a:xfrm>
        </p:spPr>
        <p:txBody>
          <a:bodyPr>
            <a:normAutofit fontScale="90000"/>
          </a:bodyPr>
          <a:lstStyle/>
          <a:p>
            <a:r>
              <a:rPr lang="en-US" dirty="0"/>
              <a:t>Debriefing the Activity</a:t>
            </a:r>
          </a:p>
        </p:txBody>
      </p:sp>
      <p:sp>
        <p:nvSpPr>
          <p:cNvPr id="3" name="Content Placeholder 2">
            <a:extLst>
              <a:ext uri="{FF2B5EF4-FFF2-40B4-BE49-F238E27FC236}">
                <a16:creationId xmlns:a16="http://schemas.microsoft.com/office/drawing/2014/main" id="{7235AC92-2A03-C43A-20DF-C104AE850BBF}"/>
              </a:ext>
            </a:extLst>
          </p:cNvPr>
          <p:cNvSpPr>
            <a:spLocks noGrp="1"/>
          </p:cNvSpPr>
          <p:nvPr>
            <p:ph idx="1"/>
          </p:nvPr>
        </p:nvSpPr>
        <p:spPr>
          <a:xfrm>
            <a:off x="838200" y="1427695"/>
            <a:ext cx="10720526" cy="5318466"/>
          </a:xfrm>
        </p:spPr>
        <p:txBody>
          <a:bodyPr>
            <a:normAutofit fontScale="47500" lnSpcReduction="20000"/>
          </a:bodyPr>
          <a:lstStyle/>
          <a:p>
            <a:r>
              <a:rPr lang="en-US" sz="5000" dirty="0"/>
              <a:t>Overall as you looked at the three countries, were people’s lifestyles driven more by income or by location? In other words, were two countries on the same continent (location) more likely to be similar overall or were two countries with similar incomes more likely to be similar overall?</a:t>
            </a:r>
          </a:p>
          <a:p>
            <a:pPr marL="0" indent="0">
              <a:buNone/>
            </a:pPr>
            <a:endParaRPr lang="en-US" sz="5000" dirty="0"/>
          </a:p>
          <a:p>
            <a:r>
              <a:rPr lang="en-US" sz="5000" dirty="0"/>
              <a:t>When you looked at the categories for necessities, what did you observe? What were the similarities and differences across income levels?</a:t>
            </a:r>
          </a:p>
          <a:p>
            <a:pPr marL="0" indent="0">
              <a:buNone/>
            </a:pPr>
            <a:endParaRPr lang="en-US" sz="5000" dirty="0"/>
          </a:p>
          <a:p>
            <a:r>
              <a:rPr lang="en-US" sz="5000" dirty="0"/>
              <a:t>When you looked at the categories for aspirations, what did you observe?</a:t>
            </a:r>
          </a:p>
          <a:p>
            <a:pPr marL="0" indent="0">
              <a:buNone/>
            </a:pPr>
            <a:endParaRPr lang="en-US" sz="5000" dirty="0"/>
          </a:p>
          <a:p>
            <a:r>
              <a:rPr lang="en-US" sz="5000" dirty="0"/>
              <a:t>How did the per capita GDP information that you found compare to the information on Dollar Street?</a:t>
            </a:r>
          </a:p>
          <a:p>
            <a:pPr marL="0" indent="0">
              <a:buNone/>
            </a:pPr>
            <a:endParaRPr lang="en-US" sz="5000" dirty="0"/>
          </a:p>
          <a:p>
            <a:r>
              <a:rPr lang="en-US" sz="5000" dirty="0"/>
              <a:t>Did the information from the World Factbook confirm or contradict your conclusions about standard of living? Why?</a:t>
            </a:r>
          </a:p>
        </p:txBody>
      </p:sp>
    </p:spTree>
    <p:extLst>
      <p:ext uri="{BB962C8B-B14F-4D97-AF65-F5344CB8AC3E}">
        <p14:creationId xmlns:p14="http://schemas.microsoft.com/office/powerpoint/2010/main" val="398190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E1B0382-B419-7E49-AAF9-0F1E6B8A682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9304" y="1300644"/>
            <a:ext cx="9613397" cy="1850578"/>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E84D8C48-B3C9-BA1B-3CF5-5EA3992E94C4}"/>
              </a:ext>
            </a:extLst>
          </p:cNvPr>
          <p:cNvSpPr txBox="1">
            <a:spLocks noGrp="1"/>
          </p:cNvSpPr>
          <p:nvPr>
            <p:ph type="title" idx="4294967295"/>
          </p:nvPr>
        </p:nvSpPr>
        <p:spPr>
          <a:xfrm>
            <a:off x="3452564" y="3339189"/>
            <a:ext cx="7400186"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C61A5"/>
                </a:solidFill>
                <a:effectLst/>
                <a:uLnTx/>
                <a:uFillTx/>
                <a:latin typeface="Tw Cen MT"/>
                <a:ea typeface="+mn-ea"/>
                <a:cs typeface="Futura Medium"/>
              </a:rPr>
              <a:t>Living on Dollar Street Lesson</a:t>
            </a:r>
            <a:endParaRPr kumimoji="0" lang="en-US" sz="4400" b="0" i="0" u="none" strike="noStrike" kern="1200" cap="none" spc="0" normalizeH="0" baseline="0" noProof="0" dirty="0">
              <a:ln>
                <a:noFill/>
              </a:ln>
              <a:solidFill>
                <a:srgbClr val="7C61A5"/>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286210804"/>
      </p:ext>
    </p:extLst>
  </p:cSld>
  <p:clrMapOvr>
    <a:masterClrMapping/>
  </p:clrMapOvr>
</p:sld>
</file>

<file path=ppt/theme/theme1.xml><?xml version="1.0" encoding="utf-8"?>
<a:theme xmlns:a="http://schemas.openxmlformats.org/drawingml/2006/main" name="Office Theme">
  <a:themeElements>
    <a:clrScheme name="FREF">
      <a:dk1>
        <a:srgbClr val="000000"/>
      </a:dk1>
      <a:lt1>
        <a:srgbClr val="FFFFFF"/>
      </a:lt1>
      <a:dk2>
        <a:srgbClr val="44546A"/>
      </a:dk2>
      <a:lt2>
        <a:srgbClr val="E7E6E6"/>
      </a:lt2>
      <a:accent1>
        <a:srgbClr val="69C3D1"/>
      </a:accent1>
      <a:accent2>
        <a:srgbClr val="5795CD"/>
      </a:accent2>
      <a:accent3>
        <a:srgbClr val="383C49"/>
      </a:accent3>
      <a:accent4>
        <a:srgbClr val="382C4E"/>
      </a:accent4>
      <a:accent5>
        <a:srgbClr val="7C61A5"/>
      </a:accent5>
      <a:accent6>
        <a:srgbClr val="C8C8C8"/>
      </a:accent6>
      <a:hlink>
        <a:srgbClr val="7C61A5"/>
      </a:hlink>
      <a:folHlink>
        <a:srgbClr val="7C61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523E7D315B7547931FA5FF60C4B2C4" ma:contentTypeVersion="15" ma:contentTypeDescription="Create a new document." ma:contentTypeScope="" ma:versionID="693f117edcdba418f789b99ee6ce6a36">
  <xsd:schema xmlns:xsd="http://www.w3.org/2001/XMLSchema" xmlns:xs="http://www.w3.org/2001/XMLSchema" xmlns:p="http://schemas.microsoft.com/office/2006/metadata/properties" xmlns:ns2="b7db504c-0fbc-451d-87a5-be053ab2b035" xmlns:ns3="9dc92413-c097-4f39-b83c-a56d2fdc145d" xmlns:ns4="d64264fa-5603-4e4e-a2f4-32f4724a08c4" targetNamespace="http://schemas.microsoft.com/office/2006/metadata/properties" ma:root="true" ma:fieldsID="b85b2fbfa70e0c525514eaa3fab4abe4" ns2:_="" ns3:_="" ns4:_="">
    <xsd:import namespace="b7db504c-0fbc-451d-87a5-be053ab2b035"/>
    <xsd:import namespace="9dc92413-c097-4f39-b83c-a56d2fdc145d"/>
    <xsd:import namespace="d64264fa-5603-4e4e-a2f4-32f4724a08c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2:SharedWithUsers" minOccurs="0"/>
                <xsd:element ref="ns2:SharedWithDetails" minOccurs="0"/>
                <xsd:element ref="ns3:Not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b504c-0fbc-451d-87a5-be053ab2b03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c92413-c097-4f39-b83c-a56d2fdc145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94cc3ae-357c-4eb4-84e8-520ab3b4f5d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Text">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4264fa-5603-4e4e-a2f4-32f4724a08c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c0d51c7-0df4-4dc2-8a32-1af4c3d06417}" ma:internalName="TaxCatchAll" ma:showField="CatchAllData" ma:web="b7db504c-0fbc-451d-87a5-be053ab2b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dc92413-c097-4f39-b83c-a56d2fdc145d">
      <Terms xmlns="http://schemas.microsoft.com/office/infopath/2007/PartnerControls"/>
    </lcf76f155ced4ddcb4097134ff3c332f>
    <TaxCatchAll xmlns="d64264fa-5603-4e4e-a2f4-32f4724a08c4" xsi:nil="true"/>
    <Notes xmlns="9dc92413-c097-4f39-b83c-a56d2fdc145d" xsi:nil="true"/>
    <_dlc_DocId xmlns="b7db504c-0fbc-451d-87a5-be053ab2b035">HNVKUVHTHR6Q-1297957993-12049</_dlc_DocId>
    <_dlc_DocIdUrl xmlns="b7db504c-0fbc-451d-87a5-be053ab2b035">
      <Url>https://frbprod1.sharepoint.com/sites/8H-SEAALs/ResearchPMO/econlowdown2/_layouts/15/DocIdRedir.aspx?ID=HNVKUVHTHR6Q-1297957993-12049</Url>
      <Description>HNVKUVHTHR6Q-1297957993-12049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36D4871-C0BF-4984-9E0A-0A72E44A009B}"/>
</file>

<file path=customXml/itemProps2.xml><?xml version="1.0" encoding="utf-8"?>
<ds:datastoreItem xmlns:ds="http://schemas.openxmlformats.org/officeDocument/2006/customXml" ds:itemID="{AB43F2A4-A1F2-42DC-9622-58B3DEDBEFEA}">
  <ds:schemaRefs>
    <ds:schemaRef ds:uri="http://schemas.microsoft.com/office/2006/metadata/properties"/>
    <ds:schemaRef ds:uri="http://schemas.openxmlformats.org/package/2006/metadata/core-properties"/>
    <ds:schemaRef ds:uri="http://www.w3.org/XML/1998/namespace"/>
    <ds:schemaRef ds:uri="0a84864a-d371-4a71-bde3-948e3e19dc87"/>
    <ds:schemaRef ds:uri="http://schemas.microsoft.com/office/2006/documentManagement/types"/>
    <ds:schemaRef ds:uri="http://purl.org/dc/elements/1.1/"/>
    <ds:schemaRef ds:uri="http://purl.org/dc/dcmitype/"/>
    <ds:schemaRef ds:uri="http://schemas.microsoft.com/office/infopath/2007/PartnerControls"/>
    <ds:schemaRef ds:uri="169648a2-4016-4297-a2ed-f21706a50546"/>
    <ds:schemaRef ds:uri="http://purl.org/dc/terms/"/>
  </ds:schemaRefs>
</ds:datastoreItem>
</file>

<file path=customXml/itemProps3.xml><?xml version="1.0" encoding="utf-8"?>
<ds:datastoreItem xmlns:ds="http://schemas.openxmlformats.org/officeDocument/2006/customXml" ds:itemID="{CA246DEF-EF8C-4C49-9A55-197AB92345A0}">
  <ds:schemaRefs>
    <ds:schemaRef ds:uri="http://schemas.microsoft.com/sharepoint/v3/contenttype/forms"/>
  </ds:schemaRefs>
</ds:datastoreItem>
</file>

<file path=customXml/itemProps4.xml><?xml version="1.0" encoding="utf-8"?>
<ds:datastoreItem xmlns:ds="http://schemas.openxmlformats.org/officeDocument/2006/customXml" ds:itemID="{AAAC5A99-8152-4416-A3D7-3F0F22C73C67}"/>
</file>

<file path=docMetadata/LabelInfo.xml><?xml version="1.0" encoding="utf-8"?>
<clbl:labelList xmlns:clbl="http://schemas.microsoft.com/office/2020/mipLabelMetadata">
  <clbl:label id="{65269c60-0483-4c57-9e8c-3779d6900235}" enabled="1" method="Privileged" siteId="{b397c653-5b19-463f-b9fc-af658ded9128}" contentBits="0" removed="0"/>
</clbl:labelList>
</file>

<file path=docProps/app.xml><?xml version="1.0" encoding="utf-8"?>
<Properties xmlns="http://schemas.openxmlformats.org/officeDocument/2006/extended-properties" xmlns:vt="http://schemas.openxmlformats.org/officeDocument/2006/docPropsVTypes">
  <TotalTime>456</TotalTime>
  <Words>354</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Tw Cen MT</vt:lpstr>
      <vt:lpstr>Office Theme</vt:lpstr>
      <vt:lpstr>Living on Dollar Street</vt:lpstr>
      <vt:lpstr>Vocabulary: Gross Domestic Product (GDP)and Per Capita GDP</vt:lpstr>
      <vt:lpstr>Vocabulary: </vt:lpstr>
      <vt:lpstr>Debriefing the Activity</vt:lpstr>
      <vt:lpstr>Living on Dollar Street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Tucker, Cameron R</cp:lastModifiedBy>
  <cp:revision>29</cp:revision>
  <dcterms:created xsi:type="dcterms:W3CDTF">2019-08-27T14:59:33Z</dcterms:created>
  <dcterms:modified xsi:type="dcterms:W3CDTF">2026-05-13T19:27:39Z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0x0101006D523E7D315B7547931FA5FF60C4B2C4</vt:lpwstr>
  </property>
  <property fmtid="{D5CDD505-2E9C-101B-9397-08002B2CF9AE}" pid="3" name="_dlc_DocIdItemGuid">
    <vt:lpwstr>7d4de58e-18d9-4e01-b408-30ee1b84be69</vt:lpwstr>
  </property>
  <property fmtid="{D5CDD505-2E9C-101B-9397-08002B2CF9AE}" pid="4" name="Tags">
    <vt:lpwstr/>
  </property>
  <property fmtid="{D5CDD505-2E9C-101B-9397-08002B2CF9AE}" pid="5" name="TitusGUID">
    <vt:lpwstr>c3ceed15-b1cd-4a42-89d8-724a16976a9e</vt:lpwstr>
  </property>
  <property fmtid="{D5CDD505-2E9C-101B-9397-08002B2CF9AE}" pid="6" name="MSIP_Label_65269c60-0483-4c57-9e8c-3779d6900235_Enabled">
    <vt:lpwstr>true</vt:lpwstr>
  </property>
  <property fmtid="{D5CDD505-2E9C-101B-9397-08002B2CF9AE}" pid="7" name="MSIP_Label_65269c60-0483-4c57-9e8c-3779d6900235_SetDate">
    <vt:lpwstr>2022-05-02T19:28:35Z</vt:lpwstr>
  </property>
  <property fmtid="{D5CDD505-2E9C-101B-9397-08002B2CF9AE}" pid="8" name="MSIP_Label_65269c60-0483-4c57-9e8c-3779d6900235_Method">
    <vt:lpwstr>Privileged</vt:lpwstr>
  </property>
  <property fmtid="{D5CDD505-2E9C-101B-9397-08002B2CF9AE}" pid="9" name="MSIP_Label_65269c60-0483-4c57-9e8c-3779d6900235_Name">
    <vt:lpwstr>65269c60-0483-4c57-9e8c-3779d6900235</vt:lpwstr>
  </property>
  <property fmtid="{D5CDD505-2E9C-101B-9397-08002B2CF9AE}" pid="10" name="MSIP_Label_65269c60-0483-4c57-9e8c-3779d6900235_SiteId">
    <vt:lpwstr>b397c653-5b19-463f-b9fc-af658ded9128</vt:lpwstr>
  </property>
  <property fmtid="{D5CDD505-2E9C-101B-9397-08002B2CF9AE}" pid="11" name="MSIP_Label_65269c60-0483-4c57-9e8c-3779d6900235_ActionId">
    <vt:lpwstr>346f8ff7-618b-4038-9cb8-91489eef4f07</vt:lpwstr>
  </property>
  <property fmtid="{D5CDD505-2E9C-101B-9397-08002B2CF9AE}" pid="12" name="MSIP_Label_65269c60-0483-4c57-9e8c-3779d6900235_ContentBits">
    <vt:lpwstr>0</vt:lpwstr>
  </property>
  <property fmtid="{D5CDD505-2E9C-101B-9397-08002B2CF9AE}" pid="13" name="MediaServiceImageTags">
    <vt:lpwstr/>
  </property>
</Properties>
</file>