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467600-1867-4F5B-9F7D-C374386FB514}" v="2" dt="2025-02-11T20:05:17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3" autoAdjust="0"/>
    <p:restoredTop sz="94673" autoAdjust="0"/>
  </p:normalViewPr>
  <p:slideViewPr>
    <p:cSldViewPr snapToGrid="0" snapToObjects="1">
      <p:cViewPr varScale="1">
        <p:scale>
          <a:sx n="105" d="100"/>
          <a:sy n="105" d="100"/>
        </p:scale>
        <p:origin x="64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4331E-F4C2-42F2-940F-6FE408A01608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A0171-1674-4936-A8CB-C6A9F7B1AE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7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78C4DCF6-A819-5195-6EE6-B1DF1CA01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AF3C9B91-80F3-164E-262C-AA1B15ED43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8BE8B949-41BE-66DD-32B3-D036CF6025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902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C557B2-836E-6A42-AAD9-75CA58B92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9FD27C-9B84-5345-9210-30540209E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913" y="480141"/>
            <a:ext cx="3680957" cy="7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0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FC523-70C6-8E48-83E0-802F66F75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813" y="987425"/>
            <a:ext cx="574357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364F2-4195-DD4F-B66F-ADFE0A7A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69B31-04DA-6743-9B7D-4DFAA54AFD6D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FECC79-8310-3340-A847-B913E3F6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78CB00-B11C-C948-AEB6-1A51A0E11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7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(Lt.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094F5-68DC-E049-9417-32C6E3715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219492" y="-731071"/>
            <a:ext cx="3636930" cy="36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9810-D3B6-CE46-9BE2-189EDF9B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10631-E9EF-AA40-9612-879FB000F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3A36E-EC8F-4E4F-90AD-DF445F4B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6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683E-F626-2945-B547-B0C3E5D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4BAF-894C-314B-AF99-655D8CB06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8A59-7395-C347-AD6D-4EA5485E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A09CD-09B2-5D40-BEF8-27E48FC5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4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5808-06F6-4245-968C-50231E48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96B88-8B52-3649-92BD-415E0007C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4D74F-5B22-624E-935D-7B670AC3C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B57B1-7570-904F-A848-5569ADD03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F76C2-3ECD-DB4A-931E-8277847D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753E2-441E-3944-8D69-9E73468E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78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F48C-12DF-B140-9BDB-66BDE318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7CBB4-0969-C645-870F-FD166A78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5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5047E-9044-6748-B90F-D0BF284F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8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113384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56409" y="2038930"/>
            <a:ext cx="6079183" cy="24191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architect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volputatem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.”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99B5F0B-803B-5240-9ABB-15B1F537BFB1}"/>
              </a:ext>
            </a:extLst>
          </p:cNvPr>
          <p:cNvSpPr txBox="1">
            <a:spLocks/>
          </p:cNvSpPr>
          <p:nvPr userDrawn="1"/>
        </p:nvSpPr>
        <p:spPr>
          <a:xfrm>
            <a:off x="2951304" y="5529992"/>
            <a:ext cx="6079183" cy="293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00E2E7-6C2A-3343-8E80-1F39056C2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1263" y="4547338"/>
            <a:ext cx="6009474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ATTRIBUTION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E29BD2-E4C5-094C-9946-EA5A171C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1657" y="4783810"/>
            <a:ext cx="6008687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Byline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409FB3-7988-BF4A-80ED-88187A01D2B8}"/>
              </a:ext>
            </a:extLst>
          </p:cNvPr>
          <p:cNvSpPr txBox="1"/>
          <p:nvPr userDrawn="1"/>
        </p:nvSpPr>
        <p:spPr>
          <a:xfrm>
            <a:off x="2730924" y="1602188"/>
            <a:ext cx="416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alpha val="12000"/>
                  </a:schemeClr>
                </a:solidFill>
                <a:latin typeface="Tw Cen MT" panose="020B0602020104020603" pitchFamily="34" charset="7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0107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1ED8FB-29FE-F648-9A74-07EEBF188565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73B0F-291D-CB44-BF96-F1B81390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6A93F-EC38-7B46-A69A-65241417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875" y="987425"/>
            <a:ext cx="56805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FADB0-FE25-8C49-BA7E-5F26D390C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4A973-D631-AC49-9B92-F7C8BE3F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1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D54E5-FB22-1041-A9A5-D036494E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9892-DDF6-6C4A-94D0-6FA4E2E9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1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21911-9919-0443-B8EB-96A54E2E8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fld id="{1508D04E-6B7B-9F4E-8A1C-46AF2F32E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8B47E-FE55-7F4E-9D1B-8B024B3506A8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5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5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37784-DCC6-F6F5-3272-5EB221451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303" y="1300644"/>
            <a:ext cx="9613397" cy="1850578"/>
          </a:xfrm>
          <a:prstGeom prst="rect">
            <a:avLst/>
          </a:prstGeom>
        </p:spPr>
      </p:pic>
      <p:sp>
        <p:nvSpPr>
          <p:cNvPr id="61" name="Right Triangle 6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4300FA0-B450-9EF0-5BD8-CCF386F11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300" y="3448369"/>
            <a:ext cx="9144000" cy="828547"/>
          </a:xfrm>
        </p:spPr>
        <p:txBody>
          <a:bodyPr/>
          <a:lstStyle/>
          <a:p>
            <a:pPr rtl="0" eaLnBrk="1" latinLnBrk="0" hangingPunct="1"/>
            <a:r>
              <a:rPr lang="en-US" sz="4400" kern="1200" dirty="0">
                <a:solidFill>
                  <a:srgbClr val="7C61A5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Eggs-ternal Costs Lesson</a:t>
            </a: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4976-706B-2BA3-DCF2-803F9C84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Rules for the Egg Hunt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2720F-C917-EBDE-6344-1D95B91C1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will be two rounds in this egg hunt.</a:t>
            </a:r>
          </a:p>
          <a:p>
            <a:r>
              <a:rPr lang="en-US" dirty="0"/>
              <a:t>Eggs will not be replenished between rounds.</a:t>
            </a:r>
          </a:p>
          <a:p>
            <a:r>
              <a:rPr lang="en-US" dirty="0"/>
              <a:t>In the first round, I will pay two pennies for each egg found.</a:t>
            </a:r>
          </a:p>
          <a:p>
            <a:r>
              <a:rPr lang="en-US" dirty="0"/>
              <a:t>When you find an egg, bring it to me and I will give you two pennies.</a:t>
            </a:r>
          </a:p>
          <a:p>
            <a:r>
              <a:rPr lang="en-US" dirty="0"/>
              <a:t>You may then return to hunt additional eggs.</a:t>
            </a:r>
          </a:p>
          <a:p>
            <a:r>
              <a:rPr lang="en-US" dirty="0"/>
              <a:t>You may not have more than one egg in your hands at a time.</a:t>
            </a:r>
          </a:p>
          <a:p>
            <a:r>
              <a:rPr lang="en-US" dirty="0"/>
              <a:t>At the end of 10 minutes, all of you must return to your seats. </a:t>
            </a:r>
          </a:p>
        </p:txBody>
      </p:sp>
    </p:spTree>
    <p:extLst>
      <p:ext uri="{BB962C8B-B14F-4D97-AF65-F5344CB8AC3E}">
        <p14:creationId xmlns:p14="http://schemas.microsoft.com/office/powerpoint/2010/main" val="289424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8E1A-F78C-85CA-96FD-EB887E11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Rules for the Egg Hunt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0A541-F4F4-CE9A-0FC4-8A80500A1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second round will begin after you return to  your seats.</a:t>
            </a:r>
          </a:p>
          <a:p>
            <a:r>
              <a:rPr lang="en-US" dirty="0"/>
              <a:t>The rules for the second round are the same as those in the first, except I will pay a nickel for each egg found.</a:t>
            </a:r>
          </a:p>
          <a:p>
            <a:r>
              <a:rPr lang="en-US" dirty="0"/>
              <a:t>You may participate in both rounds, just one of the rounds, or neither round—you choose.</a:t>
            </a:r>
          </a:p>
          <a:p>
            <a:r>
              <a:rPr lang="en-US" dirty="0"/>
              <a:t>You are not allowed to find an egg in the first round and then choose to turn it in during the second round.</a:t>
            </a:r>
          </a:p>
          <a:p>
            <a:r>
              <a:rPr lang="en-US" dirty="0"/>
              <a:t>Eggs must be turned in as they are found.</a:t>
            </a:r>
          </a:p>
        </p:txBody>
      </p:sp>
    </p:spTree>
    <p:extLst>
      <p:ext uri="{BB962C8B-B14F-4D97-AF65-F5344CB8AC3E}">
        <p14:creationId xmlns:p14="http://schemas.microsoft.com/office/powerpoint/2010/main" val="97489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1709-025E-9E97-63F5-326EFC14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Egg Hunt Debrief - Vocabulary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CD8C-C2CD-41B9-5165-9198EEE95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External costs occur when one person does something to benefit him or herself but in doing so unintentionally makes another person worse off. </a:t>
            </a:r>
          </a:p>
        </p:txBody>
      </p:sp>
    </p:spTree>
    <p:extLst>
      <p:ext uri="{BB962C8B-B14F-4D97-AF65-F5344CB8AC3E}">
        <p14:creationId xmlns:p14="http://schemas.microsoft.com/office/powerpoint/2010/main" val="314029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E6C09-AB5C-5934-D9C0-38A0EABB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Egg Hunt 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4F6A0-E5EE-4D5B-B143-FB644A0AC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3928"/>
            <a:ext cx="10515600" cy="4351338"/>
          </a:xfrm>
        </p:spPr>
        <p:txBody>
          <a:bodyPr/>
          <a:lstStyle/>
          <a:p>
            <a:r>
              <a:rPr lang="en-US" dirty="0"/>
              <a:t>Did you notice any other external costs (actions that other people took that made you or others worse off) during this activity?</a:t>
            </a:r>
          </a:p>
          <a:p>
            <a:endParaRPr lang="en-US" dirty="0"/>
          </a:p>
          <a:p>
            <a:r>
              <a:rPr lang="en-US" dirty="0"/>
              <a:t>Can you think of external costs that occur in your school, in your community, or in your home?</a:t>
            </a:r>
          </a:p>
        </p:txBody>
      </p:sp>
    </p:spTree>
    <p:extLst>
      <p:ext uri="{BB962C8B-B14F-4D97-AF65-F5344CB8AC3E}">
        <p14:creationId xmlns:p14="http://schemas.microsoft.com/office/powerpoint/2010/main" val="36514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FAED3-A993-2CF3-225D-4D5395FF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Property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F62E9-7B0D-63BE-21BC-15A1120A3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would sell your egg right now?</a:t>
            </a:r>
          </a:p>
          <a:p>
            <a:endParaRPr lang="en-US" dirty="0"/>
          </a:p>
          <a:p>
            <a:r>
              <a:rPr lang="en-US" dirty="0"/>
              <a:t>How many would wait 10 minutes?</a:t>
            </a:r>
          </a:p>
          <a:p>
            <a:endParaRPr lang="en-US" dirty="0"/>
          </a:p>
          <a:p>
            <a:r>
              <a:rPr lang="en-US" dirty="0"/>
              <a:t>Why are you willing to wait now, but you weren’t willing to wait for the second round of the egg hunt?</a:t>
            </a:r>
          </a:p>
          <a:p>
            <a:endParaRPr lang="en-US" dirty="0"/>
          </a:p>
          <a:p>
            <a:r>
              <a:rPr lang="en-US" dirty="0"/>
              <a:t>If the person in the seat next to you sells his or her egg right now, does that affect your ability to wait and sell your egg?</a:t>
            </a:r>
          </a:p>
        </p:txBody>
      </p:sp>
    </p:spTree>
    <p:extLst>
      <p:ext uri="{BB962C8B-B14F-4D97-AF65-F5344CB8AC3E}">
        <p14:creationId xmlns:p14="http://schemas.microsoft.com/office/powerpoint/2010/main" val="34139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FC7C9-FBBC-1587-0D68-22F13C74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Property Rights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63FA3-9812-E71A-287D-33E699A33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Property rights are the legal ownership of something with economic value.</a:t>
            </a:r>
          </a:p>
          <a:p>
            <a:endParaRPr lang="en-US" dirty="0"/>
          </a:p>
          <a:p>
            <a:r>
              <a:rPr lang="en-US" dirty="0"/>
              <a:t>When property rights exist external costs can be reduced.</a:t>
            </a:r>
          </a:p>
        </p:txBody>
      </p:sp>
    </p:spTree>
    <p:extLst>
      <p:ext uri="{BB962C8B-B14F-4D97-AF65-F5344CB8AC3E}">
        <p14:creationId xmlns:p14="http://schemas.microsoft.com/office/powerpoint/2010/main" val="40938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4945-2204-6E48-8126-248DCC9C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BAA8D-72B6-4119-E568-5E1DF860B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an external cost?</a:t>
            </a:r>
          </a:p>
          <a:p>
            <a:endParaRPr lang="en-US" dirty="0"/>
          </a:p>
          <a:p>
            <a:r>
              <a:rPr lang="en-US" dirty="0"/>
              <a:t>What are property rights?</a:t>
            </a:r>
          </a:p>
          <a:p>
            <a:endParaRPr lang="en-US" dirty="0"/>
          </a:p>
          <a:p>
            <a:r>
              <a:rPr lang="en-US" dirty="0"/>
              <a:t>How can property rights reduce external costs?</a:t>
            </a:r>
          </a:p>
          <a:p>
            <a:endParaRPr lang="en-US" dirty="0"/>
          </a:p>
          <a:p>
            <a:r>
              <a:rPr lang="en-US" dirty="0"/>
              <a:t>What happens when people can’t determine ownership of something, such as the air, ocean, and so 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742950" marR="227965" lvl="1" indent="-285750">
              <a:lnSpc>
                <a:spcPct val="110000"/>
              </a:lnSpc>
              <a:spcBef>
                <a:spcPts val="735"/>
              </a:spcBef>
              <a:spcAft>
                <a:spcPts val="0"/>
              </a:spcAft>
              <a:buClr>
                <a:srgbClr val="231F20"/>
              </a:buClr>
              <a:buSzPts val="700"/>
              <a:buFont typeface="Apple Symbols"/>
              <a:buChar char="⚫"/>
              <a:tabLst>
                <a:tab pos="673100" algn="l"/>
              </a:tabLst>
            </a:pPr>
            <a:endParaRPr lang="en-US" sz="1800" spc="0" dirty="0">
              <a:solidFill>
                <a:srgbClr val="231F20"/>
              </a:solidFill>
              <a:effectLst/>
              <a:latin typeface="Arial" panose="020B0604020202020204" pitchFamily="34" charset="0"/>
              <a:ea typeface="Apple Symbols"/>
              <a:cs typeface="Apple Symbol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3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>
          <a:extLst>
            <a:ext uri="{FF2B5EF4-FFF2-40B4-BE49-F238E27FC236}">
              <a16:creationId xmlns:a16="http://schemas.microsoft.com/office/drawing/2014/main" id="{3DEF14AC-4925-5866-5FF2-4D38ED8C1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835C01C3-55AE-FBBC-5327-F21D69942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9443B-4CF1-D491-4ADF-29809B6A1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303" y="1300644"/>
            <a:ext cx="9613397" cy="1850578"/>
          </a:xfrm>
          <a:prstGeom prst="rect">
            <a:avLst/>
          </a:prstGeom>
        </p:spPr>
      </p:pic>
      <p:sp>
        <p:nvSpPr>
          <p:cNvPr id="61" name="Right Triangle 60">
            <a:extLst>
              <a:ext uri="{FF2B5EF4-FFF2-40B4-BE49-F238E27FC236}">
                <a16:creationId xmlns:a16="http://schemas.microsoft.com/office/drawing/2014/main" id="{2DFB5DB0-EEB0-732D-345B-42428DA5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458AE1D-58EA-1338-4C08-A9750D259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54;p13">
            <a:extLst>
              <a:ext uri="{FF2B5EF4-FFF2-40B4-BE49-F238E27FC236}">
                <a16:creationId xmlns:a16="http://schemas.microsoft.com/office/drawing/2014/main" id="{1E0F28BD-037A-D310-ACE9-3E989730A08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  <a:prstGeom prst="rect">
            <a:avLst/>
          </a:prstGeom>
        </p:spPr>
        <p:txBody>
          <a:bodyPr spcFirstLastPara="1" vert="horz" lIns="121900" tIns="121900" rIns="121900" bIns="121900" rtlCol="0" anchor="b" anchorCtr="0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8000" dirty="0">
                <a:latin typeface="Tw Cen MT"/>
                <a:cs typeface="Futura Medium"/>
              </a:rPr>
              <a:t>Eggs-ternal Costs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94540-EE9F-30D7-1B7C-748613F6AEDB}"/>
              </a:ext>
            </a:extLst>
          </p:cNvPr>
          <p:cNvSpPr txBox="1"/>
          <p:nvPr/>
        </p:nvSpPr>
        <p:spPr>
          <a:xfrm>
            <a:off x="3341608" y="3516211"/>
            <a:ext cx="4049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  <a:latin typeface="Tw Cen MT" panose="020B0602020104020603" pitchFamily="34" charset="0"/>
              </a:rPr>
              <a:t>Eggs-ternal Costs</a:t>
            </a:r>
          </a:p>
        </p:txBody>
      </p:sp>
    </p:spTree>
    <p:extLst>
      <p:ext uri="{BB962C8B-B14F-4D97-AF65-F5344CB8AC3E}">
        <p14:creationId xmlns:p14="http://schemas.microsoft.com/office/powerpoint/2010/main" val="496930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E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C3D1"/>
      </a:accent1>
      <a:accent2>
        <a:srgbClr val="5795CD"/>
      </a:accent2>
      <a:accent3>
        <a:srgbClr val="383C49"/>
      </a:accent3>
      <a:accent4>
        <a:srgbClr val="382C4E"/>
      </a:accent4>
      <a:accent5>
        <a:srgbClr val="7C61A5"/>
      </a:accent5>
      <a:accent6>
        <a:srgbClr val="C8C8C8"/>
      </a:accent6>
      <a:hlink>
        <a:srgbClr val="7C61A5"/>
      </a:hlink>
      <a:folHlink>
        <a:srgbClr val="7C61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23E7D315B7547931FA5FF60C4B2C4" ma:contentTypeVersion="15" ma:contentTypeDescription="Create a new document." ma:contentTypeScope="" ma:versionID="693f117edcdba418f789b99ee6ce6a36">
  <xsd:schema xmlns:xsd="http://www.w3.org/2001/XMLSchema" xmlns:xs="http://www.w3.org/2001/XMLSchema" xmlns:p="http://schemas.microsoft.com/office/2006/metadata/properties" xmlns:ns2="b7db504c-0fbc-451d-87a5-be053ab2b035" xmlns:ns3="9dc92413-c097-4f39-b83c-a56d2fdc145d" xmlns:ns4="d64264fa-5603-4e4e-a2f4-32f4724a08c4" targetNamespace="http://schemas.microsoft.com/office/2006/metadata/properties" ma:root="true" ma:fieldsID="b85b2fbfa70e0c525514eaa3fab4abe4" ns2:_="" ns3:_="" ns4:_="">
    <xsd:import namespace="b7db504c-0fbc-451d-87a5-be053ab2b035"/>
    <xsd:import namespace="9dc92413-c097-4f39-b83c-a56d2fdc145d"/>
    <xsd:import namespace="d64264fa-5603-4e4e-a2f4-32f4724a08c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Not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b504c-0fbc-451d-87a5-be053ab2b0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92413-c097-4f39-b83c-a56d2fdc1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64fa-5603-4e4e-a2f4-32f4724a08c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c0d51c7-0df4-4dc2-8a32-1af4c3d06417}" ma:internalName="TaxCatchAll" ma:showField="CatchAllData" ma:web="b7db504c-0fbc-451d-87a5-be053ab2b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c92413-c097-4f39-b83c-a56d2fdc145d">
      <Terms xmlns="http://schemas.microsoft.com/office/infopath/2007/PartnerControls"/>
    </lcf76f155ced4ddcb4097134ff3c332f>
    <TaxCatchAll xmlns="d64264fa-5603-4e4e-a2f4-32f4724a08c4" xsi:nil="true"/>
    <Notes xmlns="9dc92413-c097-4f39-b83c-a56d2fdc145d" xsi:nil="true"/>
    <_dlc_DocId xmlns="b7db504c-0fbc-451d-87a5-be053ab2b035">HNVKUVHTHR6Q-1297957993-12045</_dlc_DocId>
    <_dlc_DocIdUrl xmlns="b7db504c-0fbc-451d-87a5-be053ab2b035">
      <Url>https://frbprod1.sharepoint.com/sites/8H-SEAALs/ResearchPMO/econlowdown2/_layouts/15/DocIdRedir.aspx?ID=HNVKUVHTHR6Q-1297957993-12045</Url>
      <Description>HNVKUVHTHR6Q-1297957993-12045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A6ACA28-B05F-44E4-84C0-FDC91BB1481C}"/>
</file>

<file path=customXml/itemProps2.xml><?xml version="1.0" encoding="utf-8"?>
<ds:datastoreItem xmlns:ds="http://schemas.openxmlformats.org/officeDocument/2006/customXml" ds:itemID="{AB43F2A4-A1F2-42DC-9622-58B3DEDBEFEA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169648a2-4016-4297-a2ed-f21706a50546"/>
    <ds:schemaRef ds:uri="0a84864a-d371-4a71-bde3-948e3e19dc87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A246DEF-EF8C-4C49-9A55-197AB92345A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91C43DC-A355-4A3A-80D2-45E516C8C2A7}"/>
</file>

<file path=docMetadata/LabelInfo.xml><?xml version="1.0" encoding="utf-8"?>
<clbl:labelList xmlns:clbl="http://schemas.microsoft.com/office/2020/mipLabelMetadata">
  <clbl:label id="{65269c60-0483-4c57-9e8c-3779d6900235}" enabled="1" method="Privileged" siteId="{b397c653-5b19-463f-b9fc-af658ded912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4108</TotalTime>
  <Words>420</Words>
  <Application>Microsoft Office PowerPoint</Application>
  <PresentationFormat>Widescreen</PresentationFormat>
  <Paragraphs>46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Apple Symbols</vt:lpstr>
      <vt:lpstr>Arial</vt:lpstr>
      <vt:lpstr>Calibri</vt:lpstr>
      <vt:lpstr>Tw Cen MT</vt:lpstr>
      <vt:lpstr>Office Theme</vt:lpstr>
      <vt:lpstr>Eggs-ternal Costs Lesson</vt:lpstr>
      <vt:lpstr>Rules for the Egg Hunt</vt:lpstr>
      <vt:lpstr>Rules for the Egg Hunt (cont.)</vt:lpstr>
      <vt:lpstr>Egg Hunt Debrief - Vocabulary </vt:lpstr>
      <vt:lpstr>Egg Hunt Debrief</vt:lpstr>
      <vt:lpstr>Property Rights</vt:lpstr>
      <vt:lpstr>Property Rights (cont.)</vt:lpstr>
      <vt:lpstr>Closure</vt:lpstr>
      <vt:lpstr>Eggs-ternal Costs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Tucker, Cameron R</cp:lastModifiedBy>
  <cp:revision>32</cp:revision>
  <dcterms:created xsi:type="dcterms:W3CDTF">2019-08-27T14:59:33Z</dcterms:created>
  <dcterms:modified xsi:type="dcterms:W3CDTF">2026-05-13T18:10:02Z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0x0101006D523E7D315B7547931FA5FF60C4B2C4</vt:lpwstr>
  </property>
  <property fmtid="{D5CDD505-2E9C-101B-9397-08002B2CF9AE}" pid="3" name="_dlc_DocIdItemGuid">
    <vt:lpwstr>d461d4e1-26e8-4fbd-aa69-b18b433383c2</vt:lpwstr>
  </property>
  <property fmtid="{D5CDD505-2E9C-101B-9397-08002B2CF9AE}" pid="4" name="Tags">
    <vt:lpwstr/>
  </property>
  <property fmtid="{D5CDD505-2E9C-101B-9397-08002B2CF9AE}" pid="5" name="TitusGUID">
    <vt:lpwstr>c3ceed15-b1cd-4a42-89d8-724a16976a9e</vt:lpwstr>
  </property>
  <property fmtid="{D5CDD505-2E9C-101B-9397-08002B2CF9AE}" pid="6" name="MSIP_Label_65269c60-0483-4c57-9e8c-3779d6900235_Enabled">
    <vt:lpwstr>true</vt:lpwstr>
  </property>
  <property fmtid="{D5CDD505-2E9C-101B-9397-08002B2CF9AE}" pid="7" name="MSIP_Label_65269c60-0483-4c57-9e8c-3779d6900235_SetDate">
    <vt:lpwstr>2022-05-02T19:28:35Z</vt:lpwstr>
  </property>
  <property fmtid="{D5CDD505-2E9C-101B-9397-08002B2CF9AE}" pid="8" name="MSIP_Label_65269c60-0483-4c57-9e8c-3779d6900235_Method">
    <vt:lpwstr>Privileged</vt:lpwstr>
  </property>
  <property fmtid="{D5CDD505-2E9C-101B-9397-08002B2CF9AE}" pid="9" name="MSIP_Label_65269c60-0483-4c57-9e8c-3779d6900235_Name">
    <vt:lpwstr>65269c60-0483-4c57-9e8c-3779d6900235</vt:lpwstr>
  </property>
  <property fmtid="{D5CDD505-2E9C-101B-9397-08002B2CF9AE}" pid="10" name="MSIP_Label_65269c60-0483-4c57-9e8c-3779d6900235_SiteId">
    <vt:lpwstr>b397c653-5b19-463f-b9fc-af658ded9128</vt:lpwstr>
  </property>
  <property fmtid="{D5CDD505-2E9C-101B-9397-08002B2CF9AE}" pid="11" name="MSIP_Label_65269c60-0483-4c57-9e8c-3779d6900235_ActionId">
    <vt:lpwstr>346f8ff7-618b-4038-9cb8-91489eef4f07</vt:lpwstr>
  </property>
  <property fmtid="{D5CDD505-2E9C-101B-9397-08002B2CF9AE}" pid="12" name="MSIP_Label_65269c60-0483-4c57-9e8c-3779d6900235_ContentBits">
    <vt:lpwstr>0</vt:lpwstr>
  </property>
  <property fmtid="{D5CDD505-2E9C-101B-9397-08002B2CF9AE}" pid="13" name="MediaServiceImageTags">
    <vt:lpwstr/>
  </property>
</Properties>
</file>