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1" r:id="rId7"/>
    <p:sldId id="273" r:id="rId8"/>
    <p:sldId id="274" r:id="rId9"/>
    <p:sldId id="275" r:id="rId10"/>
    <p:sldId id="276" r:id="rId11"/>
    <p:sldId id="277" r:id="rId12"/>
    <p:sldId id="278" r:id="rId13"/>
    <p:sldId id="267" r:id="rId14"/>
    <p:sldId id="280" r:id="rId15"/>
    <p:sldId id="281" r:id="rId16"/>
    <p:sldId id="282" r:id="rId17"/>
    <p:sldId id="283" r:id="rId18"/>
    <p:sldId id="285" r:id="rId19"/>
    <p:sldId id="284" r:id="rId20"/>
    <p:sldId id="286" r:id="rId21"/>
    <p:sldId id="287" r:id="rId22"/>
    <p:sldId id="265" r:id="rId23"/>
    <p:sldId id="288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CBF88-2488-4BDF-9F29-EF1F0712345D}" v="214" dt="2026-05-07T18:32:10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 autoAdjust="0"/>
    <p:restoredTop sz="94673" autoAdjust="0"/>
  </p:normalViewPr>
  <p:slideViewPr>
    <p:cSldViewPr snapToGrid="0" snapToObjects="1">
      <p:cViewPr varScale="1">
        <p:scale>
          <a:sx n="70" d="100"/>
          <a:sy n="70" d="100"/>
        </p:scale>
        <p:origin x="706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ederal Reserve Economic Fundamentals">
            <a:extLst>
              <a:ext uri="{FF2B5EF4-FFF2-40B4-BE49-F238E27FC236}">
                <a16:creationId xmlns:a16="http://schemas.microsoft.com/office/drawing/2014/main" id="{A3EB6F92-39C4-11F7-3778-CDEF996B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F9A55-4023-CF45-99C9-BF6ED54DF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13" y="2811439"/>
            <a:ext cx="10905053" cy="1713305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The GDP Expenditures Equation</a:t>
            </a:r>
            <a:br>
              <a:rPr lang="en-US" sz="3200" dirty="0">
                <a:solidFill>
                  <a:schemeClr val="accent5"/>
                </a:solidFill>
              </a:rPr>
            </a:b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2BFAC-E9E6-D163-BCA1-2ACD6DF65FFB}"/>
              </a:ext>
            </a:extLst>
          </p:cNvPr>
          <p:cNvSpPr txBox="1"/>
          <p:nvPr/>
        </p:nvSpPr>
        <p:spPr>
          <a:xfrm>
            <a:off x="3728810" y="4080774"/>
            <a:ext cx="6343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 What is GDP and How Do We Measure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/>
          <p:nvPr/>
        </p:nvSpPr>
        <p:spPr>
          <a:xfrm>
            <a:off x="1836830" y="1155132"/>
            <a:ext cx="7855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GDP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=</a:t>
            </a:r>
            <a:r>
              <a:rPr lang="en-US" sz="3200" dirty="0">
                <a:solidFill>
                  <a:schemeClr val="accent4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Tw Cen MT" panose="020B0602020104020603" pitchFamily="34" charset="0"/>
              </a:rPr>
              <a:t>C</a:t>
            </a:r>
            <a:r>
              <a:rPr lang="en-US" sz="3200" b="1" dirty="0">
                <a:solidFill>
                  <a:schemeClr val="accent4"/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+ I + G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9A5EE3-E2AE-7757-C720-DCFCEB83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Consumption Expenditures (C)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F6D-D8DC-400B-A66E-A0CA4A83BBDC}"/>
              </a:ext>
            </a:extLst>
          </p:cNvPr>
          <p:cNvSpPr txBox="1"/>
          <p:nvPr/>
        </p:nvSpPr>
        <p:spPr>
          <a:xfrm>
            <a:off x="1934754" y="2822500"/>
            <a:ext cx="8001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Personal consumption expenditures (C)</a:t>
            </a:r>
            <a:r>
              <a:rPr lang="en-US" sz="2400" dirty="0">
                <a:latin typeface="Tw Cen MT" panose="020B0602020104020603" pitchFamily="34" charset="0"/>
              </a:rPr>
              <a:t>: Spending by households on new</a:t>
            </a:r>
            <a:r>
              <a:rPr lang="en-US" sz="2400" dirty="0">
                <a:latin typeface="Tw Cen MT" panose="020B0602020104020603" pitchFamily="34" charset="0"/>
                <a:sym typeface="Symbol" panose="05050102010706020507" pitchFamily="18" charset="2"/>
              </a:rPr>
              <a:t>not used</a:t>
            </a:r>
            <a:r>
              <a:rPr lang="en-US" sz="2400" dirty="0">
                <a:latin typeface="Tw Cen MT" panose="020B0602020104020603" pitchFamily="34" charset="0"/>
              </a:rPr>
              <a:t>goods and services.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w Cen MT" panose="020B0602020104020603" pitchFamily="34" charset="0"/>
              </a:rPr>
              <a:t>Usually make up over two-thirds of GDP spending.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4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DD8DA0-6588-3CA0-1414-259024FB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Gross Private Investment Expenditures (I)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/>
          <p:nvPr/>
        </p:nvSpPr>
        <p:spPr>
          <a:xfrm>
            <a:off x="1836830" y="1155132"/>
            <a:ext cx="7855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GDP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=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C 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+</a:t>
            </a:r>
            <a:r>
              <a:rPr lang="en-US" sz="3200" dirty="0">
                <a:solidFill>
                  <a:schemeClr val="accent4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Tw Cen MT" panose="020B0602020104020603" pitchFamily="34" charset="0"/>
              </a:rPr>
              <a:t>I</a:t>
            </a:r>
            <a:r>
              <a:rPr lang="en-US" sz="3200" dirty="0">
                <a:solidFill>
                  <a:schemeClr val="accent4"/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+ 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F6D-D8DC-400B-A66E-A0CA4A83BBDC}"/>
              </a:ext>
            </a:extLst>
          </p:cNvPr>
          <p:cNvSpPr txBox="1"/>
          <p:nvPr/>
        </p:nvSpPr>
        <p:spPr>
          <a:xfrm>
            <a:off x="1934754" y="28225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Gross private investment (I)</a:t>
            </a:r>
            <a:r>
              <a:rPr lang="en-US" sz="2400" dirty="0">
                <a:latin typeface="Tw Cen MT" panose="020B0602020104020603" pitchFamily="34" charset="0"/>
              </a:rPr>
              <a:t>: Spending by businesses on machinery, factories, equipment, tools, and construction of new buildings.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1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2B8841-4CA4-083E-E46C-92F77967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 Expenditures (G)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/>
          <p:nvPr/>
        </p:nvSpPr>
        <p:spPr>
          <a:xfrm>
            <a:off x="1836830" y="1155132"/>
            <a:ext cx="7855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GDP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=</a:t>
            </a:r>
            <a:r>
              <a:rPr lang="en-US" sz="3200" dirty="0">
                <a:solidFill>
                  <a:schemeClr val="accent4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C + I + </a:t>
            </a:r>
            <a:r>
              <a:rPr lang="en-US" sz="3200" b="1" dirty="0">
                <a:solidFill>
                  <a:schemeClr val="accent5"/>
                </a:solidFill>
                <a:latin typeface="Tw Cen MT" panose="020B0602020104020603" pitchFamily="34" charset="0"/>
              </a:rPr>
              <a:t>G</a:t>
            </a:r>
            <a:r>
              <a:rPr lang="en-US" sz="3200" dirty="0">
                <a:solidFill>
                  <a:schemeClr val="accent4"/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F6D-D8DC-400B-A66E-A0CA4A83BBDC}"/>
              </a:ext>
            </a:extLst>
          </p:cNvPr>
          <p:cNvSpPr txBox="1"/>
          <p:nvPr/>
        </p:nvSpPr>
        <p:spPr>
          <a:xfrm>
            <a:off x="1934754" y="2822500"/>
            <a:ext cx="800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Government purchases (G)</a:t>
            </a:r>
            <a:r>
              <a:rPr lang="en-US" sz="2400" dirty="0">
                <a:latin typeface="Tw Cen MT" panose="020B0602020104020603" pitchFamily="34" charset="0"/>
              </a:rPr>
              <a:t>: Spending by </a:t>
            </a:r>
            <a:r>
              <a:rPr lang="en-US" sz="2400" i="1" dirty="0">
                <a:latin typeface="Tw Cen MT" panose="020B0602020104020603" pitchFamily="34" charset="0"/>
              </a:rPr>
              <a:t>all levels </a:t>
            </a:r>
            <a:r>
              <a:rPr lang="en-US" sz="2400" dirty="0">
                <a:latin typeface="Tw Cen MT" panose="020B0602020104020603" pitchFamily="34" charset="0"/>
              </a:rPr>
              <a:t>of government on goods and services, including spending on the military, schools, and highways.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w Cen MT" panose="020B0602020104020603" pitchFamily="34" charset="0"/>
              </a:rPr>
              <a:t>Does not include spending on transfer payments, such as Social Security payments.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8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B02B2D95-F68E-5FAA-55EC-BF1B41E17A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221" y="205909"/>
            <a:ext cx="10515600" cy="606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+mj-cs"/>
              </a:rPr>
              <a:t>Gross Domestic Product (pt. 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>
            <a:spLocks/>
          </p:cNvSpPr>
          <p:nvPr/>
        </p:nvSpPr>
        <p:spPr>
          <a:xfrm>
            <a:off x="1836830" y="1155132"/>
            <a:ext cx="785552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GDP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 + I + 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4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6830" y="1155132"/>
            <a:ext cx="785552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GDP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 + I + 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+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sym typeface="Symbol" panose="05050102010706020507" pitchFamily="18" charset="2"/>
              </a:rPr>
              <a:t> M)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F6D-D8DC-400B-A66E-A0CA4A83BBDC}"/>
              </a:ext>
            </a:extLst>
          </p:cNvPr>
          <p:cNvSpPr txBox="1"/>
          <p:nvPr/>
        </p:nvSpPr>
        <p:spPr>
          <a:xfrm>
            <a:off x="1934754" y="2822500"/>
            <a:ext cx="8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Exports (X)</a:t>
            </a:r>
            <a:r>
              <a:rPr lang="en-US" sz="2400" dirty="0">
                <a:latin typeface="Tw Cen MT" panose="020B0602020104020603" pitchFamily="34" charset="0"/>
              </a:rPr>
              <a:t>: Resources, goods, or services that are produced domestically but sold abroad.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w Cen MT" panose="020B0602020104020603" pitchFamily="34" charset="0"/>
              </a:rPr>
              <a:t>Includes final goods and services and intermediate goods.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5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/>
          <p:nvPr/>
        </p:nvSpPr>
        <p:spPr>
          <a:xfrm>
            <a:off x="1836830" y="1155132"/>
            <a:ext cx="7855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GDP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= </a:t>
            </a:r>
            <a:r>
              <a:rPr lang="en-US" sz="3200" b="1" dirty="0">
                <a:solidFill>
                  <a:schemeClr val="accent3"/>
                </a:solidFill>
                <a:highlight>
                  <a:srgbClr val="FFFF00"/>
                </a:highlight>
                <a:latin typeface="Tw Cen MT" panose="020B0602020104020603" pitchFamily="34" charset="0"/>
              </a:rPr>
              <a:t>C + I + G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+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(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X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  <a:sym typeface="Symbol" panose="05050102010706020507" pitchFamily="18" charset="2"/>
              </a:rPr>
              <a:t> M)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68214F-D3E4-FA5F-6299-19BFE140C0A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Gross Domestic Product (pt.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F6D-D8DC-400B-A66E-A0CA4A83BBDC}"/>
              </a:ext>
            </a:extLst>
          </p:cNvPr>
          <p:cNvSpPr txBox="1"/>
          <p:nvPr/>
        </p:nvSpPr>
        <p:spPr>
          <a:xfrm>
            <a:off x="1934754" y="3610582"/>
            <a:ext cx="8001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w Cen MT" panose="020B0602020104020603" pitchFamily="34" charset="0"/>
              </a:rPr>
              <a:t>Gross domestic product (GDP): </a:t>
            </a:r>
            <a:r>
              <a:rPr lang="en-US" sz="2400" dirty="0">
                <a:latin typeface="Tw Cen MT" panose="020B0602020104020603" pitchFamily="34" charset="0"/>
              </a:rPr>
              <a:t>The total market value, expressed in dollars, of all final goods and services </a:t>
            </a:r>
            <a:r>
              <a:rPr lang="en-US" sz="2400" b="1" i="1" dirty="0">
                <a:solidFill>
                  <a:schemeClr val="accent5"/>
                </a:solidFill>
                <a:latin typeface="Tw Cen MT" panose="020B0602020104020603" pitchFamily="34" charset="0"/>
              </a:rPr>
              <a:t>produced in an economy</a:t>
            </a:r>
            <a:r>
              <a:rPr lang="en-US" sz="24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latin typeface="Tw Cen MT" panose="020B0602020104020603" pitchFamily="34" charset="0"/>
              </a:rPr>
              <a:t>in a given year. </a:t>
            </a:r>
            <a:endParaRPr lang="en-US" sz="2400" b="1" u="sng" dirty="0">
              <a:latin typeface="Tw Cen MT" panose="020B06020201040206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w Cen MT" panose="020B0602020104020603" pitchFamily="34" charset="0"/>
              </a:rPr>
              <a:t>Domestic:</a:t>
            </a:r>
            <a:r>
              <a:rPr lang="en-US" sz="2400" dirty="0">
                <a:latin typeface="Tw Cen MT" panose="020B0602020104020603" pitchFamily="34" charset="0"/>
              </a:rPr>
              <a:t> Inside a particular country.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w Cen MT" panose="020B0602020104020603" pitchFamily="34" charset="0"/>
              </a:rPr>
              <a:t>Imports (M)</a:t>
            </a:r>
            <a:r>
              <a:rPr lang="en-US" sz="2400" dirty="0">
                <a:latin typeface="Tw Cen MT" panose="020B0602020104020603" pitchFamily="34" charset="0"/>
              </a:rPr>
              <a:t>: Goods or services produced abroad but sold domestically.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15148-C848-472B-8ACE-40307047E150}"/>
              </a:ext>
            </a:extLst>
          </p:cNvPr>
          <p:cNvSpPr txBox="1"/>
          <p:nvPr/>
        </p:nvSpPr>
        <p:spPr>
          <a:xfrm>
            <a:off x="3049745" y="2475190"/>
            <a:ext cx="5429698" cy="830997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Include spending on </a:t>
            </a:r>
            <a:r>
              <a:rPr lang="en-US" sz="2400" i="1" dirty="0"/>
              <a:t>both</a:t>
            </a:r>
            <a:r>
              <a:rPr lang="en-US" sz="2400" dirty="0"/>
              <a:t> domestic and foreign goods and services.</a:t>
            </a:r>
          </a:p>
        </p:txBody>
      </p:sp>
      <p:sp>
        <p:nvSpPr>
          <p:cNvPr id="5" name="Right Arrow 11" descr="An arrow pointing to the letter &quot;I&quot; in the GDP formula. The arrow connects to a box with the definition, &quot;Include spending on both domestic and foreign goods and services.">
            <a:extLst>
              <a:ext uri="{FF2B5EF4-FFF2-40B4-BE49-F238E27FC236}">
                <a16:creationId xmlns:a16="http://schemas.microsoft.com/office/drawing/2014/main" id="{7A19A77A-155D-4F51-B645-0194CB15EBE0}"/>
              </a:ext>
            </a:extLst>
          </p:cNvPr>
          <p:cNvSpPr/>
          <p:nvPr/>
        </p:nvSpPr>
        <p:spPr>
          <a:xfrm rot="16200000">
            <a:off x="5298096" y="2080478"/>
            <a:ext cx="411195" cy="37822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4852DA-1B2B-EED0-1EA1-B13A7BDDCC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4754" y="2337774"/>
            <a:ext cx="7555235" cy="6068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rPr>
              <a:t>Imports (M):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/>
          <p:nvPr/>
        </p:nvSpPr>
        <p:spPr>
          <a:xfrm>
            <a:off x="1836830" y="1155132"/>
            <a:ext cx="7855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GDP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=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C + I + G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+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(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X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Tw Cen MT" panose="020B0602020104020603" pitchFamily="34" charset="0"/>
                <a:sym typeface="Symbol" panose="05050102010706020507" pitchFamily="18" charset="2"/>
              </a:rPr>
              <a:t> M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  <a:sym typeface="Symbol" panose="05050102010706020507" pitchFamily="18" charset="2"/>
              </a:rPr>
              <a:t>)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F6D-D8DC-400B-A66E-A0CA4A83BBDC}"/>
              </a:ext>
            </a:extLst>
          </p:cNvPr>
          <p:cNvSpPr txBox="1"/>
          <p:nvPr/>
        </p:nvSpPr>
        <p:spPr>
          <a:xfrm>
            <a:off x="1934754" y="2822500"/>
            <a:ext cx="8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An accounting variable subtracted with the intent of correcting for the value of spending already counted as C, I, or G but actually spent on imported goods.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w Cen MT" panose="020B0602020104020603" pitchFamily="34" charset="0"/>
              </a:rPr>
              <a:t>Includes intermediate goods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6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55DA7-276A-C9A9-5ADC-E6AA98476F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0362" y="249695"/>
            <a:ext cx="10515600" cy="606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+mj-cs"/>
              </a:rPr>
              <a:t>Gross Domestic Product (pt. 3)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>
            <a:spLocks/>
          </p:cNvSpPr>
          <p:nvPr/>
        </p:nvSpPr>
        <p:spPr>
          <a:xfrm>
            <a:off x="1836830" y="1155132"/>
            <a:ext cx="785552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GDP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 + I + 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+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 pitchFamily="34" charset="0"/>
                <a:ea typeface="+mn-ea"/>
                <a:cs typeface="+mn-cs"/>
                <a:sym typeface="Symbol" panose="05050102010706020507" pitchFamily="18" charset="2"/>
              </a:rPr>
              <a:t> 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 pitchFamily="34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77BE5-4913-4F54-8FF3-682F947F0E27}"/>
              </a:ext>
            </a:extLst>
          </p:cNvPr>
          <p:cNvSpPr txBox="1"/>
          <p:nvPr/>
        </p:nvSpPr>
        <p:spPr>
          <a:xfrm>
            <a:off x="6010955" y="2337130"/>
            <a:ext cx="2841246" cy="830997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The balance of trade:</a:t>
            </a:r>
          </a:p>
          <a:p>
            <a:pPr algn="ctr"/>
            <a:r>
              <a:rPr lang="en-US" sz="2400" b="1" dirty="0">
                <a:latin typeface="Tw Cen MT" panose="020B0602020104020603" pitchFamily="34" charset="0"/>
              </a:rPr>
              <a:t>(Exports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b="1" dirty="0">
                <a:latin typeface="Tw Cen MT" panose="020B0602020104020603" pitchFamily="34" charset="0"/>
                <a:sym typeface="Symbol" panose="05050102010706020507" pitchFamily="18" charset="2"/>
              </a:rPr>
              <a:t> Imports)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5" name="Right Arrow 8">
            <a:extLst>
              <a:ext uri="{FF2B5EF4-FFF2-40B4-BE49-F238E27FC236}">
                <a16:creationId xmlns:a16="http://schemas.microsoft.com/office/drawing/2014/main" id="{E3DCD0E7-DCAC-4F7A-B336-8A22E0B7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225980" y="1942418"/>
            <a:ext cx="411195" cy="37822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A25C-08BB-7A4E-BCB4-81AF6315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Components of GDP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B5D63-12FF-44EE-82C2-2030A2DDA425}"/>
              </a:ext>
            </a:extLst>
          </p:cNvPr>
          <p:cNvSpPr/>
          <p:nvPr/>
        </p:nvSpPr>
        <p:spPr>
          <a:xfrm>
            <a:off x="2022549" y="2726664"/>
            <a:ext cx="7855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GDP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=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C +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I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+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G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+</a:t>
            </a:r>
            <a:r>
              <a:rPr lang="en-US" sz="3200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(X 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  <a:sym typeface="Symbol" panose="05050102010706020507" pitchFamily="18" charset="2"/>
              </a:rPr>
              <a:t> M)</a:t>
            </a:r>
            <a:r>
              <a:rPr lang="en-US" sz="3200" b="1" dirty="0">
                <a:solidFill>
                  <a:schemeClr val="accent3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B3D09-BFB5-44CA-BBB1-DFE0ED88E04F}"/>
              </a:ext>
            </a:extLst>
          </p:cNvPr>
          <p:cNvSpPr txBox="1"/>
          <p:nvPr/>
        </p:nvSpPr>
        <p:spPr>
          <a:xfrm>
            <a:off x="3292746" y="1581572"/>
            <a:ext cx="1812173" cy="1200329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Personal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consumption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expenditures</a:t>
            </a:r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10E725F0-D260-4FA8-A148-DE6F21004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808102" y="2804879"/>
            <a:ext cx="424182" cy="37822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00391-3280-4AF8-BDE3-02D5B8FF45EA}"/>
              </a:ext>
            </a:extLst>
          </p:cNvPr>
          <p:cNvSpPr txBox="1"/>
          <p:nvPr/>
        </p:nvSpPr>
        <p:spPr>
          <a:xfrm>
            <a:off x="3924991" y="4137033"/>
            <a:ext cx="1812173" cy="1200329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Gross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private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investment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3F655-FAA1-4351-8C35-4707F50BA9A4}"/>
              </a:ext>
            </a:extLst>
          </p:cNvPr>
          <p:cNvSpPr txBox="1"/>
          <p:nvPr/>
        </p:nvSpPr>
        <p:spPr>
          <a:xfrm>
            <a:off x="6258880" y="1950905"/>
            <a:ext cx="1812173" cy="830997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Government spending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44D14AE3-8D6C-4547-B888-F6A4164BA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146049" y="2817337"/>
            <a:ext cx="424182" cy="37822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id="{1C0D0047-351B-4E44-89DB-83B5F36D3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441511" y="3735827"/>
            <a:ext cx="424182" cy="37822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6BC7A9-EEC2-4303-AF5F-F73FF5751DA6}"/>
              </a:ext>
            </a:extLst>
          </p:cNvPr>
          <p:cNvSpPr txBox="1"/>
          <p:nvPr/>
        </p:nvSpPr>
        <p:spPr>
          <a:xfrm>
            <a:off x="6172689" y="4108114"/>
            <a:ext cx="111944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Exports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AF1C2-48E0-4B59-869A-1C92130B03A2}"/>
              </a:ext>
            </a:extLst>
          </p:cNvPr>
          <p:cNvSpPr txBox="1"/>
          <p:nvPr/>
        </p:nvSpPr>
        <p:spPr>
          <a:xfrm>
            <a:off x="7897143" y="4115934"/>
            <a:ext cx="1348957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Imports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849EE-5182-4A4F-A18F-3B24979A42D4}"/>
              </a:ext>
            </a:extLst>
          </p:cNvPr>
          <p:cNvSpPr txBox="1"/>
          <p:nvPr/>
        </p:nvSpPr>
        <p:spPr>
          <a:xfrm>
            <a:off x="6258880" y="4870329"/>
            <a:ext cx="2841246" cy="830997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The balance of trade:</a:t>
            </a:r>
          </a:p>
          <a:p>
            <a:pPr algn="ctr"/>
            <a:r>
              <a:rPr lang="en-US" sz="2400" b="1" dirty="0">
                <a:latin typeface="Tw Cen MT" panose="020B0602020104020603" pitchFamily="34" charset="0"/>
              </a:rPr>
              <a:t>(Exports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b="1" dirty="0">
                <a:latin typeface="Tw Cen MT" panose="020B0602020104020603" pitchFamily="34" charset="0"/>
                <a:sym typeface="Symbol" panose="05050102010706020507" pitchFamily="18" charset="2"/>
              </a:rPr>
              <a:t> Imports)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2D70288E-BCF6-4C82-9265-DD08E153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001572" y="3733827"/>
            <a:ext cx="411195" cy="37822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5">
            <a:extLst>
              <a:ext uri="{FF2B5EF4-FFF2-40B4-BE49-F238E27FC236}">
                <a16:creationId xmlns:a16="http://schemas.microsoft.com/office/drawing/2014/main" id="{390785E7-DD1A-4B6F-A01C-07C424049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784827" y="3734883"/>
            <a:ext cx="411195" cy="37822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98E0-3A54-9D63-2609-94A97591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807B6-50CF-EBE8-B215-60ACD484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GDP?</a:t>
            </a:r>
          </a:p>
          <a:p>
            <a:r>
              <a:rPr lang="en-US" dirty="0"/>
              <a:t>What does GDP measure?</a:t>
            </a:r>
          </a:p>
          <a:p>
            <a:r>
              <a:rPr lang="en-US" dirty="0"/>
              <a:t>What are the expenditure categories used to calculate GDP?</a:t>
            </a:r>
          </a:p>
          <a:p>
            <a:r>
              <a:rPr lang="en-US" dirty="0"/>
              <a:t>What happens when the amount of spending in one of the expenditure categories changes?</a:t>
            </a:r>
          </a:p>
          <a:p>
            <a:r>
              <a:rPr lang="en-US" dirty="0"/>
              <a:t>What is an intermediate good?</a:t>
            </a:r>
          </a:p>
          <a:p>
            <a:r>
              <a:rPr lang="en-US" dirty="0"/>
              <a:t>Which expenditure categories include intermediate goods in their calculations?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061D-F3FD-694B-88E6-797B6C2F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Vocabulary: Gross Domestic Product (GDP)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DF4A9-B004-F548-B5A5-842F1AA4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GDP: </a:t>
            </a:r>
            <a:r>
              <a:rPr lang="en-US" sz="2800" dirty="0"/>
              <a:t>The total market value, expressed in dollars, of all final goods and services produced in an economy in a given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95805-503C-3A83-1971-0166ACDF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D307-6013-4879-7493-A925AC12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final goods and services?</a:t>
            </a:r>
          </a:p>
          <a:p>
            <a:r>
              <a:rPr lang="en-US" dirty="0"/>
              <a:t>How is the M variable in the expenditure equation different from the others?</a:t>
            </a:r>
          </a:p>
          <a:p>
            <a:r>
              <a:rPr lang="en-US" dirty="0"/>
              <a:t>Does buying an imported good or service reduce GDP; that is, subtract from it? Why?</a:t>
            </a:r>
          </a:p>
          <a:p>
            <a:r>
              <a:rPr lang="en-US" dirty="0"/>
              <a:t>What is the business cycle?</a:t>
            </a:r>
          </a:p>
          <a:p>
            <a:r>
              <a:rPr lang="en-US" dirty="0"/>
              <a:t>How do changes in real GDP relate to the business cycle?</a:t>
            </a:r>
          </a:p>
        </p:txBody>
      </p:sp>
    </p:spTree>
    <p:extLst>
      <p:ext uri="{BB962C8B-B14F-4D97-AF65-F5344CB8AC3E}">
        <p14:creationId xmlns:p14="http://schemas.microsoft.com/office/powerpoint/2010/main" val="3989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B311C-842C-9FAA-CA89-35FD864C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D1E66E-DFD9-346F-F49B-7CA00053C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ederal Reserve Economic Fundamentals">
            <a:extLst>
              <a:ext uri="{FF2B5EF4-FFF2-40B4-BE49-F238E27FC236}">
                <a16:creationId xmlns:a16="http://schemas.microsoft.com/office/drawing/2014/main" id="{A21A8777-37B2-17FD-9564-6EE800B5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1699B7D-3A0C-6302-AE13-F58750861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27E42D-B049-1EC8-F92B-DE8D32625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3918E-1ECF-4A8B-15A2-982066FE1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13" y="2811439"/>
            <a:ext cx="10905053" cy="1713305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The GDP Expenditures Equation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   </a:t>
            </a:r>
            <a:r>
              <a:rPr lang="en-US" sz="2800" dirty="0">
                <a:solidFill>
                  <a:schemeClr val="accent5"/>
                </a:solidFill>
              </a:rPr>
              <a:t>What is GDP and How Do We Measure It?</a:t>
            </a:r>
          </a:p>
        </p:txBody>
      </p:sp>
    </p:spTree>
    <p:extLst>
      <p:ext uri="{BB962C8B-B14F-4D97-AF65-F5344CB8AC3E}">
        <p14:creationId xmlns:p14="http://schemas.microsoft.com/office/powerpoint/2010/main" val="121013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99FE-2D5F-40E6-87B4-766B69B8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Vocabulary: Gross Domestic Product—GDP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6802-4152-4565-8C88-6B7B54A2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GDP: </a:t>
            </a:r>
            <a:r>
              <a:rPr lang="en-US" sz="2400" b="1" i="1" dirty="0">
                <a:solidFill>
                  <a:schemeClr val="accent5"/>
                </a:solidFill>
              </a:rPr>
              <a:t>The total market value, expressed in dollars</a:t>
            </a:r>
            <a:r>
              <a:rPr lang="en-US" sz="2400" dirty="0"/>
              <a:t>, of all final goods and services produced in an economy in a given year.</a:t>
            </a:r>
          </a:p>
          <a:p>
            <a:pPr marL="800100" lvl="2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value of goods and service is determined by the prices paid by the end users. 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total of these prices is the total value of GDP. 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U.S. GDP is measured in U.S.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4F3F-12C6-475C-B1EB-6F46FC28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Vocabulary: Gross Domestic Product—GDP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BE66-21E9-47A0-BC6F-839272AD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GDP: </a:t>
            </a:r>
            <a:r>
              <a:rPr lang="en-US" sz="2400" dirty="0"/>
              <a:t>The total market value, expressed in dollars, of all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chemeClr val="accent5"/>
                </a:solidFill>
              </a:rPr>
              <a:t>final goods and services </a:t>
            </a:r>
            <a:r>
              <a:rPr lang="en-US" sz="2400" dirty="0"/>
              <a:t>produced in an economy in a given year.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“Final” refers to goods and service sold to end users.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These goods and services have been purchased for </a:t>
            </a:r>
            <a:r>
              <a:rPr lang="en-US" sz="2400" i="1" dirty="0"/>
              <a:t>final use</a:t>
            </a:r>
            <a:r>
              <a:rPr lang="en-US" sz="2400" dirty="0"/>
              <a:t> and not for resale or further processing.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GDP does not include intermediate goods, which are man-made goods used to produce other goods or services, becoming part of those goods or services.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Excluding intermediate goods helps to avoid double counting.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5E40-5FC1-4808-97B1-FD4A825B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Vocabulary: Gross Domestic Product—GDP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13C26-A94B-4662-A5D8-400FA3B3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GDP: </a:t>
            </a:r>
            <a:r>
              <a:rPr lang="en-US" sz="2400" dirty="0"/>
              <a:t>The total market value, expressed in dollars, of all final goods and services </a:t>
            </a:r>
            <a:r>
              <a:rPr lang="en-US" sz="2400" b="1" i="1" dirty="0">
                <a:solidFill>
                  <a:schemeClr val="accent5"/>
                </a:solidFill>
              </a:rPr>
              <a:t>produced in an economy </a:t>
            </a:r>
            <a:r>
              <a:rPr lang="en-US" sz="2400" dirty="0"/>
              <a:t>in a given year.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good or service must be produced within the borders of the United States to be counted in U.S. GDP.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Getting this count correct requires a little accounting (covered later).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62C0-9E10-4E7C-82A5-F4D0C2D6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Vocabulary: Gross Domestic Product—GDP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C53E-42ED-484C-BCDC-F3FDD178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GDP: </a:t>
            </a:r>
            <a:r>
              <a:rPr lang="en-US" sz="2400" dirty="0"/>
              <a:t>The total market value, expressed in dollars, of all final goods and services produced in an economy in a given year.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GDP data are released quarterly (</a:t>
            </a:r>
            <a:r>
              <a:rPr lang="en-US" dirty="0"/>
              <a:t>four times per year—</a:t>
            </a:r>
            <a:r>
              <a:rPr lang="en-US" sz="2400" dirty="0"/>
              <a:t>every three months).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905E-F3ED-4EB1-AD28-6F9DC7B3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Vocabulary: Real GDP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71032-3933-4CDA-A54C-4D693737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Real GDP: </a:t>
            </a:r>
            <a:r>
              <a:rPr lang="en-US" sz="2800" dirty="0"/>
              <a:t>GDP adjusted for inflation to hold prices constant over time.</a:t>
            </a:r>
          </a:p>
          <a:p>
            <a:pPr lvl="1"/>
            <a:r>
              <a:rPr lang="en-US" dirty="0"/>
              <a:t>Constant prices means that changes in GDP are a result of changes in production of goods and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B84B-F0AA-4FC7-A845-E1597A0F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Vocabulary: GDP and the Business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272B-E6FF-4C3F-8FB3-94728B9B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800" b="1" dirty="0"/>
              <a:t>Business cycle</a:t>
            </a:r>
            <a:r>
              <a:rPr lang="en-US" sz="2800" dirty="0"/>
              <a:t>: The fluctuating levels of economic activity in an economy over a period of time measured from the beginning of one recession to the beginning of the next.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Economic expansion: </a:t>
            </a:r>
            <a:r>
              <a:rPr lang="en-US" sz="2800" dirty="0"/>
              <a:t>A period when real GDP increases; a period of economic growth.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Economic contraction: </a:t>
            </a:r>
            <a:r>
              <a:rPr lang="en-US" sz="2800" dirty="0"/>
              <a:t>A period when real GDP decreases; a period of economic decline.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Recession</a:t>
            </a:r>
            <a:r>
              <a:rPr lang="en-US" sz="2800" dirty="0"/>
              <a:t>: A period of declining real income and rising unemployment. It is a significant decline in general economic activity extending over a period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91F782-ABAA-B082-DA0B-507D56D9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GDP Expenditures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3021D-A816-4C71-B9AC-03EA0D52932D}"/>
              </a:ext>
            </a:extLst>
          </p:cNvPr>
          <p:cNvSpPr/>
          <p:nvPr/>
        </p:nvSpPr>
        <p:spPr>
          <a:xfrm>
            <a:off x="1836830" y="1155132"/>
            <a:ext cx="7855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3200" b="1" dirty="0">
                <a:solidFill>
                  <a:schemeClr val="accent5"/>
                </a:solidFill>
                <a:latin typeface="Tw Cen MT" panose="020B0602020104020603" pitchFamily="34" charset="0"/>
              </a:rPr>
              <a:t>GDP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= C</a:t>
            </a:r>
            <a:r>
              <a:rPr lang="en-US" sz="3200" b="1" dirty="0">
                <a:solidFill>
                  <a:schemeClr val="accent6"/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+ I + 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F6D-D8DC-400B-A66E-A0CA4A83BBDC}"/>
              </a:ext>
            </a:extLst>
          </p:cNvPr>
          <p:cNvSpPr txBox="1"/>
          <p:nvPr/>
        </p:nvSpPr>
        <p:spPr>
          <a:xfrm>
            <a:off x="1934754" y="28225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GDP: </a:t>
            </a:r>
            <a:r>
              <a:rPr lang="en-US" sz="2400" dirty="0">
                <a:latin typeface="Tw Cen MT" panose="020B0602020104020603" pitchFamily="34" charset="0"/>
              </a:rPr>
              <a:t>The total market value, expressed in dollars, of all final goods and services produced in an economy in a given year.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48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HNVKUVHTHR6Q-1297957993-12000</_dlc_DocId>
    <_dlc_DocIdUrl xmlns="b7db504c-0fbc-451d-87a5-be053ab2b035">
      <Url>https://frbprod1.sharepoint.com/sites/8H-SEAALs/ResearchPMO/econlowdown2/_layouts/15/DocIdRedir.aspx?ID=HNVKUVHTHR6Q-1297957993-12000</Url>
      <Description>HNVKUVHTHR6Q-1297957993-12000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4C7DA5-7BCC-4913-A7E9-DF76DD87885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B43F2A4-A1F2-42DC-9622-58B3DEDBEFEA}">
  <ds:schemaRefs>
    <ds:schemaRef ds:uri="0a84864a-d371-4a71-bde3-948e3e19dc87"/>
    <ds:schemaRef ds:uri="http://purl.org/dc/dcmitype/"/>
    <ds:schemaRef ds:uri="http://purl.org/dc/terms/"/>
    <ds:schemaRef ds:uri="http://schemas.openxmlformats.org/package/2006/metadata/core-properties"/>
    <ds:schemaRef ds:uri="169648a2-4016-4297-a2ed-f21706a50546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9dc92413-c097-4f39-b83c-a56d2fdc145d"/>
    <ds:schemaRef ds:uri="d64264fa-5603-4e4e-a2f4-32f4724a08c4"/>
    <ds:schemaRef ds:uri="b7db504c-0fbc-451d-87a5-be053ab2b035"/>
  </ds:schemaRefs>
</ds:datastoreItem>
</file>

<file path=customXml/itemProps3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58A50E0-AC9C-4AD6-99C5-D14AF1F05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b504c-0fbc-451d-87a5-be053ab2b035"/>
    <ds:schemaRef ds:uri="9dc92413-c097-4f39-b83c-a56d2fdc145d"/>
    <ds:schemaRef ds:uri="d64264fa-5603-4e4e-a2f4-32f4724a0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1045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Tw Cen MT</vt:lpstr>
      <vt:lpstr>Office Theme</vt:lpstr>
      <vt:lpstr>The GDP Expenditures Equation </vt:lpstr>
      <vt:lpstr>Vocabulary: Gross Domestic Product (GDP)</vt:lpstr>
      <vt:lpstr>Vocabulary: Gross Domestic Product—GDP</vt:lpstr>
      <vt:lpstr>Vocabulary: Gross Domestic Product—GDP (pt. 1)</vt:lpstr>
      <vt:lpstr>Vocabulary: Gross Domestic Product—GDP (pt. 2)</vt:lpstr>
      <vt:lpstr>Vocabulary: Gross Domestic Product—GDP (pt. 3)</vt:lpstr>
      <vt:lpstr>Vocabulary: Real GDP</vt:lpstr>
      <vt:lpstr>Vocabulary: GDP and the Business Cycle</vt:lpstr>
      <vt:lpstr>GDP Expenditures Method</vt:lpstr>
      <vt:lpstr>Personal Consumption Expenditures (C)</vt:lpstr>
      <vt:lpstr>Gross Private Investment Expenditures (I)</vt:lpstr>
      <vt:lpstr>Government Expenditures (G)</vt:lpstr>
      <vt:lpstr>Gross Domestic Product (pt. 1)</vt:lpstr>
      <vt:lpstr>GDP = C + I + G + (X  M) </vt:lpstr>
      <vt:lpstr>Gross Domestic Product (pt. 2)</vt:lpstr>
      <vt:lpstr>Imports (M): </vt:lpstr>
      <vt:lpstr>Gross Domestic Product (pt. 3)</vt:lpstr>
      <vt:lpstr>The Components of GDP</vt:lpstr>
      <vt:lpstr>Closure</vt:lpstr>
      <vt:lpstr>Closure (cont.)</vt:lpstr>
      <vt:lpstr>The GDP Expenditures Equation    What is GDP and How Do We Measure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Kaiman</cp:lastModifiedBy>
  <cp:revision>28</cp:revision>
  <dcterms:created xsi:type="dcterms:W3CDTF">2019-08-27T14:59:33Z</dcterms:created>
  <dcterms:modified xsi:type="dcterms:W3CDTF">2026-05-15T16:55:00Z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9d88fa90-007e-423d-bfc7-0850464cdf7f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