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403" r:id="rId6"/>
    <p:sldId id="261" r:id="rId7"/>
    <p:sldId id="399" r:id="rId8"/>
    <p:sldId id="400" r:id="rId9"/>
    <p:sldId id="401" r:id="rId10"/>
    <p:sldId id="364" r:id="rId11"/>
    <p:sldId id="365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2AFCA-ED1B-48BD-AF0B-F396F65B9EB1}" v="66" dt="2026-05-07T16:52:58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1" autoAdjust="0"/>
  </p:normalViewPr>
  <p:slideViewPr>
    <p:cSldViewPr snapToGrid="0">
      <p:cViewPr varScale="1">
        <p:scale>
          <a:sx n="57" d="100"/>
          <a:sy n="57" d="100"/>
        </p:scale>
        <p:origin x="72" y="3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architect </a:t>
            </a:r>
            <a:r>
              <a:rPr lang="en-US" err="1"/>
              <a:t>beatae</a:t>
            </a:r>
            <a:r>
              <a:rPr lang="en-US"/>
              <a:t> vitae dicta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volputatem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14101" y="3254405"/>
            <a:ext cx="6470041" cy="16312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Is Trade a Zero-Sum Game?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The Answer Lies in Candy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</a:br>
            <a:r>
              <a:rPr lang="en-US" sz="2800" dirty="0">
                <a:solidFill>
                  <a:srgbClr val="7C61A5"/>
                </a:solidFill>
                <a:latin typeface="Tw Cen MT"/>
                <a:ea typeface="+mn-ea"/>
                <a:cs typeface="Futura Medium"/>
              </a:rPr>
              <a:t>Classroom Activity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/>
              <a:ea typeface="+mn-ea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4526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061D-F3FD-694B-88E6-797B6C2F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DF4A9-B004-F548-B5A5-842F1AA4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i="1">
                <a:solidFill>
                  <a:srgbClr val="608F3D"/>
                </a:solidFill>
              </a:rPr>
              <a:t> </a:t>
            </a:r>
            <a:r>
              <a:rPr lang="en-US" sz="2800"/>
              <a:t>Rank the candy based on your preferences.</a:t>
            </a:r>
          </a:p>
          <a:p>
            <a:pPr algn="ctr"/>
            <a:endParaRPr lang="en-US" sz="2800"/>
          </a:p>
          <a:p>
            <a:pPr marL="0" indent="0" algn="ctr">
              <a:buNone/>
            </a:pPr>
            <a:r>
              <a:rPr lang="en-US" sz="2800"/>
              <a:t>1. ________________________</a:t>
            </a:r>
          </a:p>
          <a:p>
            <a:pPr marL="0" indent="0" algn="ctr">
              <a:buNone/>
            </a:pPr>
            <a:r>
              <a:rPr lang="en-US" sz="2800"/>
              <a:t>2. ________________________</a:t>
            </a:r>
          </a:p>
          <a:p>
            <a:pPr marL="0" indent="0" algn="ctr">
              <a:buNone/>
            </a:pPr>
            <a:r>
              <a:rPr lang="en-US" sz="2800"/>
              <a:t>3. ________________________</a:t>
            </a:r>
          </a:p>
          <a:p>
            <a:pPr marL="0" indent="0" algn="ctr">
              <a:buNone/>
            </a:pPr>
            <a:r>
              <a:rPr lang="en-US" sz="2800"/>
              <a:t>4. ________________________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4C8D-E3D7-4738-9848-A37DC7EA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/>
              <a:t>Initial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43B8-7412-4C49-BE56-280AAFA0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654" y="1677138"/>
            <a:ext cx="981514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/>
              <a:t>Step 1.</a:t>
            </a:r>
            <a:r>
              <a:rPr lang="en-US" sz="2800"/>
              <a:t> I got a ________.  It is my ____ choice.</a:t>
            </a:r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5D2220-12D1-432D-BFE2-62CED177C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5283"/>
              </p:ext>
            </p:extLst>
          </p:nvPr>
        </p:nvGraphicFramePr>
        <p:xfrm>
          <a:off x="3048000" y="2610035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#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of People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Satisfaction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4 =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nd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3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rd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2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th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1 =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6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4C8D-E3D7-4738-9848-A37DC7EA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/>
              <a:t>Round 1: Border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43B8-7412-4C49-BE56-280AAFA0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/>
              <a:t>Trade with your “borders” (elbow buddies).</a:t>
            </a:r>
          </a:p>
          <a:p>
            <a:r>
              <a:rPr lang="en-US" b="1"/>
              <a:t>Step 2.</a:t>
            </a:r>
            <a:r>
              <a:rPr lang="en-US"/>
              <a:t> After trading, I got a ________.  It is my ____ choice.</a:t>
            </a:r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5D2220-12D1-432D-BFE2-62CED177C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75554"/>
              </p:ext>
            </p:extLst>
          </p:nvPr>
        </p:nvGraphicFramePr>
        <p:xfrm>
          <a:off x="3048000" y="332295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#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of People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Satisfaction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4 =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nd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3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rd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2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th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1 =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4C8D-E3D7-4738-9848-A37DC7EA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/>
              <a:t>Round 2: Global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43B8-7412-4C49-BE56-280AAFA0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/>
              <a:t>Trade with anyone in the room</a:t>
            </a:r>
          </a:p>
          <a:p>
            <a:pPr marL="0" indent="0">
              <a:buNone/>
            </a:pPr>
            <a:r>
              <a:rPr lang="en-US" b="1"/>
              <a:t>Step 3.</a:t>
            </a:r>
            <a:r>
              <a:rPr lang="en-US"/>
              <a:t> After trading, I got a ________.  It is my ____ choice.</a:t>
            </a:r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5D2220-12D1-432D-BFE2-62CED177C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16424"/>
              </p:ext>
            </p:extLst>
          </p:nvPr>
        </p:nvGraphicFramePr>
        <p:xfrm>
          <a:off x="3048000" y="332295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#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of People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Satisfaction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4 =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nd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3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rd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2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th</a:t>
                      </a:r>
                      <a:r>
                        <a:rPr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1 =</a:t>
                      </a:r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3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472" y="3591148"/>
            <a:ext cx="819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w Cen MT" panose="020B0602020104020603" pitchFamily="34" charset="0"/>
              </a:rPr>
              <a:t>What happened to total satisfaction after each round?</a:t>
            </a:r>
          </a:p>
          <a:p>
            <a:endParaRPr lang="en-US" sz="2400" b="1">
              <a:latin typeface="Tw Cen MT" panose="020B0602020104020603" pitchFamily="34" charset="0"/>
            </a:endParaRPr>
          </a:p>
          <a:p>
            <a:r>
              <a:rPr lang="en-US" sz="2400" b="1">
                <a:latin typeface="Tw Cen MT" panose="020B0602020104020603" pitchFamily="34" charset="0"/>
              </a:rPr>
              <a:t>Did the items change?</a:t>
            </a:r>
          </a:p>
          <a:p>
            <a:endParaRPr lang="en-US" sz="2400" b="1">
              <a:latin typeface="Tw Cen MT" panose="020B0602020104020603" pitchFamily="34" charset="0"/>
            </a:endParaRPr>
          </a:p>
          <a:p>
            <a:r>
              <a:rPr lang="en-US" sz="2400" b="1">
                <a:latin typeface="Tw Cen MT" panose="020B0602020104020603" pitchFamily="34" charset="0"/>
              </a:rPr>
              <a:t>Did the number of items change?</a:t>
            </a:r>
          </a:p>
          <a:p>
            <a:endParaRPr lang="en-US" sz="2400" b="1">
              <a:latin typeface="Tw Cen MT" panose="020B0602020104020603" pitchFamily="34" charset="0"/>
            </a:endParaRPr>
          </a:p>
          <a:p>
            <a:r>
              <a:rPr lang="en-US" sz="2400" b="1">
                <a:latin typeface="Tw Cen MT" panose="020B0602020104020603" pitchFamily="34" charset="0"/>
              </a:rPr>
              <a:t>Why did satisfaction increase?</a:t>
            </a:r>
          </a:p>
          <a:p>
            <a:endParaRPr lang="en-US" sz="2400" b="1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25956"/>
              </p:ext>
            </p:extLst>
          </p:nvPr>
        </p:nvGraphicFramePr>
        <p:xfrm>
          <a:off x="3064475" y="16577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Satisfaction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Total Satisfaction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Initial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After Border Trade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After Global Trade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064475" y="463248"/>
            <a:ext cx="6096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Total Satisfaction</a:t>
            </a:r>
          </a:p>
        </p:txBody>
      </p:sp>
    </p:spTree>
    <p:extLst>
      <p:ext uri="{BB962C8B-B14F-4D97-AF65-F5344CB8AC3E}">
        <p14:creationId xmlns:p14="http://schemas.microsoft.com/office/powerpoint/2010/main" val="32174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162" y="1234286"/>
            <a:ext cx="7871254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2800" b="1" dirty="0">
                <a:latin typeface="Tw Cen MT" panose="020B0602020104020603" pitchFamily="34" charset="0"/>
              </a:rPr>
              <a:t>Did anyone choose not to trade? </a:t>
            </a:r>
          </a:p>
          <a:p>
            <a:pPr>
              <a:spcAft>
                <a:spcPts val="2200"/>
              </a:spcAft>
            </a:pPr>
            <a:r>
              <a:rPr lang="en-US" sz="2800" b="1" dirty="0">
                <a:latin typeface="Tw Cen MT" panose="020B0602020104020603" pitchFamily="34" charset="0"/>
              </a:rPr>
              <a:t>Would you trade for something that would make you worse off?</a:t>
            </a:r>
          </a:p>
          <a:p>
            <a:pPr>
              <a:spcAft>
                <a:spcPts val="2200"/>
              </a:spcAft>
            </a:pPr>
            <a:r>
              <a:rPr lang="en-US" sz="2800" b="1" dirty="0">
                <a:latin typeface="Tw Cen MT" panose="020B0602020104020603" pitchFamily="34" charset="0"/>
              </a:rPr>
              <a:t>Did both sides of the transaction benefit from trade?</a:t>
            </a:r>
          </a:p>
          <a:p>
            <a:pPr>
              <a:spcAft>
                <a:spcPts val="2200"/>
              </a:spcAft>
            </a:pPr>
            <a:r>
              <a:rPr lang="en-US" sz="2800" b="1" dirty="0">
                <a:latin typeface="Tw Cen MT" panose="020B0602020104020603" pitchFamily="34" charset="0"/>
              </a:rPr>
              <a:t>Is trade a zero-sum game? </a:t>
            </a:r>
          </a:p>
          <a:p>
            <a:pPr>
              <a:spcAft>
                <a:spcPts val="2200"/>
              </a:spcAft>
            </a:pPr>
            <a:r>
              <a:rPr lang="en-US" sz="2800" b="1" dirty="0">
                <a:latin typeface="Tw Cen MT" panose="020B0602020104020603" pitchFamily="34" charset="0"/>
              </a:rPr>
              <a:t>Do you think that these same principles apply to people in different nations when they trade, not just people </a:t>
            </a:r>
            <a:r>
              <a:rPr lang="en-US" sz="2800" b="1">
                <a:latin typeface="Tw Cen MT" panose="020B0602020104020603" pitchFamily="34" charset="0"/>
              </a:rPr>
              <a:t>trading candy?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2899718" y="461303"/>
            <a:ext cx="6096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14270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5C300-309C-ED88-074B-AECD0933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384829-8770-2F65-4A7B-812DB517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814C2-758A-77B2-1AAF-F42F38E4B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B0E11AB-9CF1-26FD-E6BC-183EABBC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6F8CC2-7DB4-7E97-E317-D09540CC5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E98303-A591-42FC-CBB9-0F1553D207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6470041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Is Trade a Zero-Sum Game?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The Answer Lies in Candy</a:t>
            </a:r>
          </a:p>
        </p:txBody>
      </p:sp>
    </p:spTree>
    <p:extLst>
      <p:ext uri="{BB962C8B-B14F-4D97-AF65-F5344CB8AC3E}">
        <p14:creationId xmlns:p14="http://schemas.microsoft.com/office/powerpoint/2010/main" val="85815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HNVKUVHTHR6Q-1297957993-11997</_dlc_DocId>
    <_dlc_DocIdUrl xmlns="b7db504c-0fbc-451d-87a5-be053ab2b035">
      <Url>https://frbprod1.sharepoint.com/sites/8H-SEAALs/ResearchPMO/econlowdown2/_layouts/15/DocIdRedir.aspx?ID=HNVKUVHTHR6Q-1297957993-11997</Url>
      <Description>HNVKUVHTHR6Q-1297957993-11997</Description>
    </_dlc_DocIdUrl>
  </documentManagement>
</p:properties>
</file>

<file path=customXml/itemProps1.xml><?xml version="1.0" encoding="utf-8"?>
<ds:datastoreItem xmlns:ds="http://schemas.openxmlformats.org/officeDocument/2006/customXml" ds:itemID="{B49A3044-A830-45D6-A02B-4B02BEBF970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A4BA2D-FFB8-4DDE-9D49-94CDB1F8D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b504c-0fbc-451d-87a5-be053ab2b035"/>
    <ds:schemaRef ds:uri="9dc92413-c097-4f39-b83c-a56d2fdc145d"/>
    <ds:schemaRef ds:uri="d64264fa-5603-4e4e-a2f4-32f4724a0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B43F2A4-A1F2-42DC-9622-58B3DEDBEFEA}">
  <ds:schemaRefs>
    <ds:schemaRef ds:uri="http://schemas.microsoft.com/office/2006/documentManagement/types"/>
    <ds:schemaRef ds:uri="0a84864a-d371-4a71-bde3-948e3e19dc87"/>
    <ds:schemaRef ds:uri="http://schemas.microsoft.com/office/2006/metadata/properties"/>
    <ds:schemaRef ds:uri="169648a2-4016-4297-a2ed-f21706a50546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9dc92413-c097-4f39-b83c-a56d2fdc145d"/>
    <ds:schemaRef ds:uri="d64264fa-5603-4e4e-a2f4-32f4724a08c4"/>
    <ds:schemaRef ds:uri="b7db504c-0fbc-451d-87a5-be053ab2b035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Office Theme</vt:lpstr>
      <vt:lpstr>Is Trade a Zero-Sum Game? The Answer Lies in Candy Classroom Activity</vt:lpstr>
      <vt:lpstr>Preferences</vt:lpstr>
      <vt:lpstr>Initial Satisfaction</vt:lpstr>
      <vt:lpstr>Round 1: Border Trade</vt:lpstr>
      <vt:lpstr>Round 2: Global Trade</vt:lpstr>
      <vt:lpstr>Total Satisfaction</vt:lpstr>
      <vt:lpstr>Debrief</vt:lpstr>
      <vt:lpstr>Is Trade a Zero-Sum Game? The Answer Lies in Candy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Kaiman</cp:lastModifiedBy>
  <cp:revision>5</cp:revision>
  <dcterms:created xsi:type="dcterms:W3CDTF">2019-08-27T14:59:33Z</dcterms:created>
  <dcterms:modified xsi:type="dcterms:W3CDTF">2026-05-15T17:34:28Z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8e650734-088e-4f67-9940-507116bf729b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