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307" r:id="rId5"/>
    <p:sldId id="273" r:id="rId6"/>
    <p:sldId id="258" r:id="rId7"/>
    <p:sldId id="259" r:id="rId8"/>
    <p:sldId id="260" r:id="rId9"/>
    <p:sldId id="274" r:id="rId10"/>
    <p:sldId id="275" r:id="rId11"/>
    <p:sldId id="262" r:id="rId12"/>
    <p:sldId id="264" r:id="rId13"/>
    <p:sldId id="276" r:id="rId14"/>
    <p:sldId id="266" r:id="rId15"/>
    <p:sldId id="277" r:id="rId16"/>
    <p:sldId id="268" r:id="rId17"/>
    <p:sldId id="278" r:id="rId18"/>
    <p:sldId id="293" r:id="rId19"/>
    <p:sldId id="294" r:id="rId20"/>
    <p:sldId id="303" r:id="rId21"/>
    <p:sldId id="281" r:id="rId22"/>
    <p:sldId id="282" r:id="rId23"/>
    <p:sldId id="283" r:id="rId24"/>
    <p:sldId id="295" r:id="rId25"/>
    <p:sldId id="296" r:id="rId26"/>
    <p:sldId id="304" r:id="rId27"/>
    <p:sldId id="297" r:id="rId28"/>
    <p:sldId id="298" r:id="rId29"/>
    <p:sldId id="299" r:id="rId30"/>
    <p:sldId id="300" r:id="rId31"/>
    <p:sldId id="301" r:id="rId32"/>
    <p:sldId id="305" r:id="rId33"/>
    <p:sldId id="302" r:id="rId34"/>
    <p:sldId id="306" r:id="rId35"/>
    <p:sldId id="284" r:id="rId36"/>
    <p:sldId id="285" r:id="rId37"/>
    <p:sldId id="286" r:id="rId38"/>
    <p:sldId id="30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7BEB5C-E3C2-462F-B757-92CD8EB7565B}" v="345" dt="2026-05-07T16:46:46.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3501" autoAdjust="0"/>
    <p:restoredTop sz="86441" autoAdjust="0"/>
  </p:normalViewPr>
  <p:slideViewPr>
    <p:cSldViewPr snapToGrid="0">
      <p:cViewPr varScale="1">
        <p:scale>
          <a:sx n="79" d="100"/>
          <a:sy n="79" d="100"/>
        </p:scale>
        <p:origin x="132" y="4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ustomXml" Target="../customXml/item4.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C0255-E2D6-4565-9C46-148B44DE7F04}" type="datetimeFigureOut">
              <a:rPr lang="en-US" smtClean="0"/>
              <a:t>5/7/2026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EBF8F-9165-4363-91D2-4EC1B1C39183}" type="slidenum">
              <a:rPr lang="en-US" smtClean="0"/>
              <a:t>‹#›</a:t>
            </a:fld>
            <a:endParaRPr lang="en-US"/>
          </a:p>
        </p:txBody>
      </p:sp>
    </p:spTree>
    <p:extLst>
      <p:ext uri="{BB962C8B-B14F-4D97-AF65-F5344CB8AC3E}">
        <p14:creationId xmlns:p14="http://schemas.microsoft.com/office/powerpoint/2010/main" val="312158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1EBF8F-9165-4363-91D2-4EC1B1C39183}" type="slidenum">
              <a:rPr lang="en-US" smtClean="0"/>
              <a:t>18</a:t>
            </a:fld>
            <a:endParaRPr lang="en-US"/>
          </a:p>
        </p:txBody>
      </p:sp>
    </p:spTree>
    <p:extLst>
      <p:ext uri="{BB962C8B-B14F-4D97-AF65-F5344CB8AC3E}">
        <p14:creationId xmlns:p14="http://schemas.microsoft.com/office/powerpoint/2010/main" val="4130692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120070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2137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60582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a:p>
        </p:txBody>
      </p:sp>
    </p:spTree>
    <p:extLst>
      <p:ext uri="{BB962C8B-B14F-4D97-AF65-F5344CB8AC3E}">
        <p14:creationId xmlns:p14="http://schemas.microsoft.com/office/powerpoint/2010/main" val="235896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a:p>
        </p:txBody>
      </p:sp>
    </p:spTree>
    <p:extLst>
      <p:ext uri="{BB962C8B-B14F-4D97-AF65-F5344CB8AC3E}">
        <p14:creationId xmlns:p14="http://schemas.microsoft.com/office/powerpoint/2010/main" val="395874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a:t>Click to edit Master title style</a:t>
            </a:r>
          </a:p>
        </p:txBody>
      </p:sp>
    </p:spTree>
    <p:extLst>
      <p:ext uri="{BB962C8B-B14F-4D97-AF65-F5344CB8AC3E}">
        <p14:creationId xmlns:p14="http://schemas.microsoft.com/office/powerpoint/2010/main" val="116378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a:p>
        </p:txBody>
      </p:sp>
    </p:spTree>
    <p:extLst>
      <p:ext uri="{BB962C8B-B14F-4D97-AF65-F5344CB8AC3E}">
        <p14:creationId xmlns:p14="http://schemas.microsoft.com/office/powerpoint/2010/main" val="148395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a:p>
        </p:txBody>
      </p:sp>
    </p:spTree>
    <p:extLst>
      <p:ext uri="{BB962C8B-B14F-4D97-AF65-F5344CB8AC3E}">
        <p14:creationId xmlns:p14="http://schemas.microsoft.com/office/powerpoint/2010/main" val="321518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Sed</a:t>
            </a:r>
            <a:r>
              <a:rPr lang="en-US"/>
              <a:t>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architect </a:t>
            </a:r>
            <a:r>
              <a:rPr lang="en-US" err="1"/>
              <a:t>beatae</a:t>
            </a:r>
            <a:r>
              <a:rPr lang="en-US"/>
              <a:t> vitae dicta </a:t>
            </a:r>
            <a:r>
              <a:rPr lang="en-US" err="1"/>
              <a:t>sunt</a:t>
            </a:r>
            <a:r>
              <a:rPr lang="en-US"/>
              <a:t> </a:t>
            </a:r>
            <a:r>
              <a:rPr lang="en-US" err="1"/>
              <a:t>explicabo</a:t>
            </a:r>
            <a:r>
              <a:rPr lang="en-US"/>
              <a:t>. Nemo </a:t>
            </a:r>
            <a:r>
              <a:rPr lang="en-US" err="1"/>
              <a:t>enim</a:t>
            </a:r>
            <a:r>
              <a:rPr lang="en-US"/>
              <a:t> </a:t>
            </a:r>
            <a:r>
              <a:rPr lang="en-US" err="1"/>
              <a:t>ipsam</a:t>
            </a:r>
            <a:r>
              <a:rPr lang="en-US"/>
              <a:t> </a:t>
            </a:r>
            <a:r>
              <a:rPr lang="en-US" err="1"/>
              <a:t>volputatem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a:t>
            </a:r>
            <a:r>
              <a:rPr lang="en-US" err="1"/>
              <a:t>sed</a:t>
            </a:r>
            <a:r>
              <a:rPr lang="en-US"/>
              <a:t> </a:t>
            </a:r>
            <a:r>
              <a:rPr lang="en-US" err="1"/>
              <a:t>quia</a:t>
            </a:r>
            <a:r>
              <a:rPr lang="en-US"/>
              <a:t> </a:t>
            </a:r>
            <a:r>
              <a:rPr lang="en-US" err="1"/>
              <a:t>consequuntur</a:t>
            </a:r>
            <a:r>
              <a:rPr lang="en-US"/>
              <a:t> </a:t>
            </a:r>
            <a:r>
              <a:rPr lang="en-US" err="1"/>
              <a:t>magni</a:t>
            </a:r>
            <a:r>
              <a:rPr lang="en-US"/>
              <a:t> </a:t>
            </a:r>
            <a:r>
              <a:rPr lang="en-US" err="1"/>
              <a:t>dolores</a:t>
            </a:r>
            <a:r>
              <a:rPr lang="en-US"/>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40107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a:p>
        </p:txBody>
      </p:sp>
    </p:spTree>
    <p:extLst>
      <p:ext uri="{BB962C8B-B14F-4D97-AF65-F5344CB8AC3E}">
        <p14:creationId xmlns:p14="http://schemas.microsoft.com/office/powerpoint/2010/main" val="294801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75144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5" r:id="rId3"/>
    <p:sldLayoutId id="2147483652" r:id="rId4"/>
    <p:sldLayoutId id="2147483653" r:id="rId5"/>
    <p:sldLayoutId id="2147483654" r:id="rId6"/>
    <p:sldLayoutId id="2147483655" r:id="rId7"/>
    <p:sldLayoutId id="2147483660"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bls.gov/ooh/a-z-index.ht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bls.gov/emp/chart-unemployment-earnings-education.ht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ederal Reserve Economic Fundamentals">
            <a:extLst>
              <a:ext uri="{FF2B5EF4-FFF2-40B4-BE49-F238E27FC236}">
                <a16:creationId xmlns:a16="http://schemas.microsoft.com/office/drawing/2014/main" id="{2E1B0382-B419-7E49-AAF9-0F1E6B8A6827}"/>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84D8C48-B3C9-BA1B-3CF5-5EA3992E94C4}"/>
              </a:ext>
            </a:extLst>
          </p:cNvPr>
          <p:cNvSpPr txBox="1">
            <a:spLocks noGrp="1"/>
          </p:cNvSpPr>
          <p:nvPr>
            <p:ph type="title" idx="4294967295"/>
          </p:nvPr>
        </p:nvSpPr>
        <p:spPr>
          <a:xfrm>
            <a:off x="3255552" y="3335867"/>
            <a:ext cx="3856761"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Invest in Yourself</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96776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A08F5-A2D3-4ACD-A05A-EA9143470563}"/>
              </a:ext>
            </a:extLst>
          </p:cNvPr>
          <p:cNvSpPr>
            <a:spLocks noGrp="1"/>
          </p:cNvSpPr>
          <p:nvPr>
            <p:ph type="title"/>
          </p:nvPr>
        </p:nvSpPr>
        <p:spPr/>
        <p:txBody>
          <a:bodyPr>
            <a:normAutofit fontScale="90000"/>
          </a:bodyPr>
          <a:lstStyle/>
          <a:p>
            <a:r>
              <a:rPr lang="en-US" dirty="0"/>
              <a:t>Invest in Yourself (pt. 9)</a:t>
            </a:r>
          </a:p>
        </p:txBody>
      </p:sp>
      <p:graphicFrame>
        <p:nvGraphicFramePr>
          <p:cNvPr id="4" name="Table 4">
            <a:extLst>
              <a:ext uri="{FF2B5EF4-FFF2-40B4-BE49-F238E27FC236}">
                <a16:creationId xmlns:a16="http://schemas.microsoft.com/office/drawing/2014/main" id="{6311FEAE-1608-4DF5-AD54-FE9F8B14FB80}"/>
              </a:ext>
            </a:extLst>
          </p:cNvPr>
          <p:cNvGraphicFramePr>
            <a:graphicFrameLocks noGrp="1"/>
          </p:cNvGraphicFramePr>
          <p:nvPr>
            <p:ph idx="1"/>
            <p:extLst>
              <p:ext uri="{D42A27DB-BD31-4B8C-83A1-F6EECF244321}">
                <p14:modId xmlns:p14="http://schemas.microsoft.com/office/powerpoint/2010/main" val="561888113"/>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2703868258"/>
                    </a:ext>
                  </a:extLst>
                </a:gridCol>
                <a:gridCol w="2103120">
                  <a:extLst>
                    <a:ext uri="{9D8B030D-6E8A-4147-A177-3AD203B41FA5}">
                      <a16:colId xmlns:a16="http://schemas.microsoft.com/office/drawing/2014/main" val="732401509"/>
                    </a:ext>
                  </a:extLst>
                </a:gridCol>
                <a:gridCol w="2103120">
                  <a:extLst>
                    <a:ext uri="{9D8B030D-6E8A-4147-A177-3AD203B41FA5}">
                      <a16:colId xmlns:a16="http://schemas.microsoft.com/office/drawing/2014/main" val="3925149626"/>
                    </a:ext>
                  </a:extLst>
                </a:gridCol>
                <a:gridCol w="2103120">
                  <a:extLst>
                    <a:ext uri="{9D8B030D-6E8A-4147-A177-3AD203B41FA5}">
                      <a16:colId xmlns:a16="http://schemas.microsoft.com/office/drawing/2014/main" val="2079585133"/>
                    </a:ext>
                  </a:extLst>
                </a:gridCol>
                <a:gridCol w="2103120">
                  <a:extLst>
                    <a:ext uri="{9D8B030D-6E8A-4147-A177-3AD203B41FA5}">
                      <a16:colId xmlns:a16="http://schemas.microsoft.com/office/drawing/2014/main" val="403375193"/>
                    </a:ext>
                  </a:extLst>
                </a:gridCol>
              </a:tblGrid>
              <a:tr h="370840">
                <a:tc>
                  <a:txBody>
                    <a:bodyPr/>
                    <a:lstStyle/>
                    <a:p>
                      <a:pPr algn="ctr"/>
                      <a:r>
                        <a:rPr lang="en-US">
                          <a:solidFill>
                            <a:schemeClr val="tx1"/>
                          </a:solidFill>
                          <a:latin typeface="Tw Cen MT" panose="020B0602020104020603" pitchFamily="34" charset="0"/>
                        </a:rPr>
                        <a:t>Time</a:t>
                      </a:r>
                    </a:p>
                  </a:txBody>
                  <a:tcPr/>
                </a:tc>
                <a:tc>
                  <a:txBody>
                    <a:bodyPr/>
                    <a:lstStyle/>
                    <a:p>
                      <a:pPr algn="ctr"/>
                      <a:r>
                        <a:rPr lang="en-US">
                          <a:solidFill>
                            <a:schemeClr val="tx1"/>
                          </a:solidFill>
                          <a:latin typeface="Tw Cen MT" panose="020B0602020104020603" pitchFamily="34" charset="0"/>
                        </a:rPr>
                        <a:t>Group 1</a:t>
                      </a:r>
                    </a:p>
                  </a:txBody>
                  <a:tcPr/>
                </a:tc>
                <a:tc>
                  <a:txBody>
                    <a:bodyPr/>
                    <a:lstStyle/>
                    <a:p>
                      <a:pPr algn="ctr"/>
                      <a:r>
                        <a:rPr lang="en-US">
                          <a:solidFill>
                            <a:schemeClr val="tx1"/>
                          </a:solidFill>
                          <a:latin typeface="Tw Cen MT" panose="020B0602020104020603" pitchFamily="34" charset="0"/>
                        </a:rPr>
                        <a:t>Group 2</a:t>
                      </a:r>
                    </a:p>
                  </a:txBody>
                  <a:tcPr/>
                </a:tc>
                <a:tc>
                  <a:txBody>
                    <a:bodyPr/>
                    <a:lstStyle/>
                    <a:p>
                      <a:pPr algn="ctr"/>
                      <a:r>
                        <a:rPr lang="en-US">
                          <a:solidFill>
                            <a:schemeClr val="tx1"/>
                          </a:solidFill>
                          <a:latin typeface="Tw Cen MT" panose="020B0602020104020603" pitchFamily="34" charset="0"/>
                        </a:rPr>
                        <a:t>Group 3</a:t>
                      </a:r>
                    </a:p>
                  </a:txBody>
                  <a:tcPr/>
                </a:tc>
                <a:tc>
                  <a:txBody>
                    <a:bodyPr/>
                    <a:lstStyle/>
                    <a:p>
                      <a:pPr algn="ctr"/>
                      <a:r>
                        <a:rPr lang="en-US">
                          <a:solidFill>
                            <a:schemeClr val="tx1"/>
                          </a:solidFill>
                          <a:latin typeface="Tw Cen MT" panose="020B0602020104020603" pitchFamily="34" charset="0"/>
                        </a:rPr>
                        <a:t>Group 4</a:t>
                      </a:r>
                    </a:p>
                  </a:txBody>
                  <a:tcPr/>
                </a:tc>
                <a:extLst>
                  <a:ext uri="{0D108BD9-81ED-4DB2-BD59-A6C34878D82A}">
                    <a16:rowId xmlns:a16="http://schemas.microsoft.com/office/drawing/2014/main" val="689209872"/>
                  </a:ext>
                </a:extLst>
              </a:tr>
              <a:tr h="370840">
                <a:tc>
                  <a:txBody>
                    <a:bodyPr/>
                    <a:lstStyle/>
                    <a:p>
                      <a:r>
                        <a:rPr lang="en-US">
                          <a:solidFill>
                            <a:schemeClr val="tx1"/>
                          </a:solidFill>
                          <a:latin typeface="Tw Cen MT" panose="020B0602020104020603" pitchFamily="34" charset="0"/>
                        </a:rPr>
                        <a:t>30 Seconds</a:t>
                      </a: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extLst>
                  <a:ext uri="{0D108BD9-81ED-4DB2-BD59-A6C34878D82A}">
                    <a16:rowId xmlns:a16="http://schemas.microsoft.com/office/drawing/2014/main" val="3492692003"/>
                  </a:ext>
                </a:extLst>
              </a:tr>
              <a:tr h="370840">
                <a:tc>
                  <a:txBody>
                    <a:bodyPr/>
                    <a:lstStyle/>
                    <a:p>
                      <a:r>
                        <a:rPr lang="en-US">
                          <a:solidFill>
                            <a:schemeClr val="tx1"/>
                          </a:solidFill>
                          <a:latin typeface="Tw Cen MT" panose="020B0602020104020603" pitchFamily="34" charset="0"/>
                        </a:rPr>
                        <a:t>60 Seconds</a:t>
                      </a: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extLst>
                  <a:ext uri="{0D108BD9-81ED-4DB2-BD59-A6C34878D82A}">
                    <a16:rowId xmlns:a16="http://schemas.microsoft.com/office/drawing/2014/main" val="2308506765"/>
                  </a:ext>
                </a:extLst>
              </a:tr>
              <a:tr h="370840">
                <a:tc>
                  <a:txBody>
                    <a:bodyPr/>
                    <a:lstStyle/>
                    <a:p>
                      <a:r>
                        <a:rPr lang="en-US">
                          <a:solidFill>
                            <a:schemeClr val="tx1"/>
                          </a:solidFill>
                          <a:latin typeface="Tw Cen MT" panose="020B0602020104020603" pitchFamily="34" charset="0"/>
                        </a:rPr>
                        <a:t>90 Seconds</a:t>
                      </a: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extLst>
                  <a:ext uri="{0D108BD9-81ED-4DB2-BD59-A6C34878D82A}">
                    <a16:rowId xmlns:a16="http://schemas.microsoft.com/office/drawing/2014/main" val="2178366951"/>
                  </a:ext>
                </a:extLst>
              </a:tr>
              <a:tr h="370840">
                <a:tc>
                  <a:txBody>
                    <a:bodyPr/>
                    <a:lstStyle/>
                    <a:p>
                      <a:r>
                        <a:rPr lang="en-US">
                          <a:solidFill>
                            <a:schemeClr val="tx1"/>
                          </a:solidFill>
                          <a:latin typeface="Tw Cen MT" panose="020B0602020104020603" pitchFamily="34" charset="0"/>
                        </a:rPr>
                        <a:t>120 Seconds</a:t>
                      </a: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a:solidFill>
                          <a:schemeClr val="tx1"/>
                        </a:solidFill>
                        <a:latin typeface="Tw Cen MT" panose="020B0602020104020603" pitchFamily="34" charset="0"/>
                      </a:endParaRPr>
                    </a:p>
                  </a:txBody>
                  <a:tcPr/>
                </a:tc>
                <a:tc>
                  <a:txBody>
                    <a:bodyPr/>
                    <a:lstStyle/>
                    <a:p>
                      <a:endParaRPr lang="en-US" dirty="0">
                        <a:solidFill>
                          <a:schemeClr val="tx1"/>
                        </a:solidFill>
                        <a:latin typeface="Tw Cen MT" panose="020B0602020104020603" pitchFamily="34" charset="0"/>
                      </a:endParaRPr>
                    </a:p>
                  </a:txBody>
                  <a:tcPr/>
                </a:tc>
                <a:extLst>
                  <a:ext uri="{0D108BD9-81ED-4DB2-BD59-A6C34878D82A}">
                    <a16:rowId xmlns:a16="http://schemas.microsoft.com/office/drawing/2014/main" val="2906792587"/>
                  </a:ext>
                </a:extLst>
              </a:tr>
            </a:tbl>
          </a:graphicData>
        </a:graphic>
      </p:graphicFrame>
    </p:spTree>
    <p:extLst>
      <p:ext uri="{BB962C8B-B14F-4D97-AF65-F5344CB8AC3E}">
        <p14:creationId xmlns:p14="http://schemas.microsoft.com/office/powerpoint/2010/main" val="269517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D2902-F8D7-4E77-8BEE-3AADFFA6E565}"/>
              </a:ext>
            </a:extLst>
          </p:cNvPr>
          <p:cNvSpPr>
            <a:spLocks noGrp="1"/>
          </p:cNvSpPr>
          <p:nvPr>
            <p:ph type="title"/>
          </p:nvPr>
        </p:nvSpPr>
        <p:spPr/>
        <p:txBody>
          <a:bodyPr>
            <a:normAutofit fontScale="90000"/>
          </a:bodyPr>
          <a:lstStyle/>
          <a:p>
            <a:r>
              <a:rPr lang="en-US" dirty="0"/>
              <a:t>Invest in Yourself (pt. 10)</a:t>
            </a:r>
          </a:p>
        </p:txBody>
      </p:sp>
      <p:sp>
        <p:nvSpPr>
          <p:cNvPr id="3" name="Content Placeholder 2">
            <a:extLst>
              <a:ext uri="{FF2B5EF4-FFF2-40B4-BE49-F238E27FC236}">
                <a16:creationId xmlns:a16="http://schemas.microsoft.com/office/drawing/2014/main" id="{D3FD1522-9ADC-479E-8845-1F3A6419C992}"/>
              </a:ext>
            </a:extLst>
          </p:cNvPr>
          <p:cNvSpPr>
            <a:spLocks noGrp="1"/>
          </p:cNvSpPr>
          <p:nvPr>
            <p:ph idx="1"/>
          </p:nvPr>
        </p:nvSpPr>
        <p:spPr>
          <a:xfrm>
            <a:off x="838200" y="1521690"/>
            <a:ext cx="10515600" cy="4351338"/>
          </a:xfrm>
        </p:spPr>
        <p:txBody>
          <a:bodyPr>
            <a:normAutofit lnSpcReduction="10000"/>
          </a:bodyPr>
          <a:lstStyle/>
          <a:p>
            <a:endParaRPr lang="en-US" sz="2800" b="1">
              <a:solidFill>
                <a:srgbClr val="38523C"/>
              </a:solidFill>
              <a:latin typeface="Tw Cen MT" panose="020B0602020104020603" pitchFamily="34" charset="0"/>
              <a:cs typeface="Arial" panose="020B0604020202020204" pitchFamily="34" charset="0"/>
            </a:endParaRPr>
          </a:p>
          <a:p>
            <a:r>
              <a:rPr lang="en-US" b="1">
                <a:solidFill>
                  <a:srgbClr val="38523C"/>
                </a:solidFill>
                <a:latin typeface="Tw Cen MT" panose="020B0602020104020603" pitchFamily="34" charset="0"/>
                <a:cs typeface="Arial" panose="020B0604020202020204" pitchFamily="34" charset="0"/>
              </a:rPr>
              <a:t>Constraint </a:t>
            </a:r>
            <a:r>
              <a:rPr lang="en-US" sz="1800">
                <a:latin typeface="Tw Cen MT" panose="020B0602020104020603" pitchFamily="34" charset="0"/>
                <a:cs typeface="Arial" panose="020B0604020202020204" pitchFamily="34" charset="0"/>
              </a:rPr>
              <a:t>– </a:t>
            </a:r>
            <a:r>
              <a:rPr lang="en-US" spc="-10">
                <a:solidFill>
                  <a:srgbClr val="231F20"/>
                </a:solidFill>
                <a:effectLst/>
                <a:latin typeface="Tw Cen MT" panose="020B0602020104020603" pitchFamily="34" charset="0"/>
                <a:ea typeface="Arial" panose="020B0604020202020204" pitchFamily="34" charset="0"/>
              </a:rPr>
              <a:t> A limit or restriction that prevents you from doing something. </a:t>
            </a:r>
          </a:p>
          <a:p>
            <a:pPr marL="0" indent="0">
              <a:buNone/>
            </a:pPr>
            <a:endParaRPr lang="en-US" b="1">
              <a:solidFill>
                <a:srgbClr val="38523C"/>
              </a:solidFill>
              <a:latin typeface="Tw Cen MT" panose="020B0602020104020603" pitchFamily="34" charset="0"/>
              <a:cs typeface="Arial" panose="020B0604020202020204" pitchFamily="34" charset="0"/>
            </a:endParaRPr>
          </a:p>
          <a:p>
            <a:r>
              <a:rPr lang="en-US" sz="2800" b="1">
                <a:solidFill>
                  <a:srgbClr val="38523C"/>
                </a:solidFill>
                <a:latin typeface="Tw Cen MT" panose="020B0602020104020603" pitchFamily="34" charset="0"/>
                <a:cs typeface="Arial" panose="020B0604020202020204" pitchFamily="34" charset="0"/>
              </a:rPr>
              <a:t>Human capital</a:t>
            </a:r>
            <a:r>
              <a:rPr lang="en-US" sz="2800">
                <a:solidFill>
                  <a:srgbClr val="38523C"/>
                </a:solidFill>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 The knowledge and skills that people obtain through education, experience, and training.</a:t>
            </a:r>
          </a:p>
          <a:p>
            <a:endParaRPr lang="en-US" sz="2800" b="1">
              <a:latin typeface="Tw Cen MT" panose="020B0602020104020603" pitchFamily="34" charset="0"/>
              <a:cs typeface="Arial" panose="020B0604020202020204" pitchFamily="34" charset="0"/>
            </a:endParaRPr>
          </a:p>
          <a:p>
            <a:r>
              <a:rPr lang="en-US" sz="2800" b="1">
                <a:solidFill>
                  <a:srgbClr val="38523C"/>
                </a:solidFill>
                <a:latin typeface="Tw Cen MT" panose="020B0602020104020603" pitchFamily="34" charset="0"/>
                <a:cs typeface="Arial" panose="020B0604020202020204" pitchFamily="34" charset="0"/>
              </a:rPr>
              <a:t>Investment in human capital </a:t>
            </a:r>
            <a:r>
              <a:rPr lang="en-US" sz="2800">
                <a:latin typeface="Tw Cen MT" panose="020B0602020104020603" pitchFamily="34" charset="0"/>
                <a:cs typeface="Arial" panose="020B0604020202020204" pitchFamily="34" charset="0"/>
              </a:rPr>
              <a:t>– The efforts people put forth to acquire and improve human capital. These efforts include education, experience, and training.</a:t>
            </a:r>
          </a:p>
          <a:p>
            <a:endParaRPr lang="en-US"/>
          </a:p>
        </p:txBody>
      </p:sp>
    </p:spTree>
    <p:extLst>
      <p:ext uri="{BB962C8B-B14F-4D97-AF65-F5344CB8AC3E}">
        <p14:creationId xmlns:p14="http://schemas.microsoft.com/office/powerpoint/2010/main" val="371283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52A41-F931-4222-99D3-9010E1A79EF5}"/>
              </a:ext>
            </a:extLst>
          </p:cNvPr>
          <p:cNvSpPr>
            <a:spLocks noGrp="1"/>
          </p:cNvSpPr>
          <p:nvPr>
            <p:ph type="title"/>
          </p:nvPr>
        </p:nvSpPr>
        <p:spPr/>
        <p:txBody>
          <a:bodyPr>
            <a:normAutofit fontScale="90000"/>
          </a:bodyPr>
          <a:lstStyle/>
          <a:p>
            <a:r>
              <a:rPr lang="en-US" dirty="0"/>
              <a:t>Invest in Yourself (pt. 11)	</a:t>
            </a:r>
          </a:p>
        </p:txBody>
      </p:sp>
      <p:sp>
        <p:nvSpPr>
          <p:cNvPr id="3" name="Content Placeholder 2">
            <a:extLst>
              <a:ext uri="{FF2B5EF4-FFF2-40B4-BE49-F238E27FC236}">
                <a16:creationId xmlns:a16="http://schemas.microsoft.com/office/drawing/2014/main" id="{5BB486BB-53EA-4174-8047-428A0F1A69D9}"/>
              </a:ext>
            </a:extLst>
          </p:cNvPr>
          <p:cNvSpPr>
            <a:spLocks noGrp="1"/>
          </p:cNvSpPr>
          <p:nvPr>
            <p:ph idx="1"/>
          </p:nvPr>
        </p:nvSpPr>
        <p:spPr/>
        <p:txBody>
          <a:bodyPr>
            <a:normAutofit/>
          </a:bodyPr>
          <a:lstStyle/>
          <a:p>
            <a:pPr marL="0" indent="0">
              <a:buNone/>
            </a:pPr>
            <a:r>
              <a:rPr lang="en-US" spc="-20" dirty="0">
                <a:solidFill>
                  <a:srgbClr val="231F20"/>
                </a:solidFill>
                <a:effectLst/>
                <a:latin typeface="Tw Cen MT" panose="020B0602020104020603" pitchFamily="34" charset="0"/>
                <a:ea typeface="Arial" panose="020B0604020202020204" pitchFamily="34" charset="0"/>
              </a:rPr>
              <a:t>What</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are</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examples</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of</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human</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capital</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you</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possess—that</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is,</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the</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knowledge</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and</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skills</a:t>
            </a:r>
            <a:r>
              <a:rPr lang="en-US" spc="-50" dirty="0">
                <a:solidFill>
                  <a:srgbClr val="231F20"/>
                </a:solidFill>
                <a:effectLst/>
                <a:latin typeface="Tw Cen MT" panose="020B0602020104020603" pitchFamily="34" charset="0"/>
                <a:ea typeface="Arial" panose="020B0604020202020204" pitchFamily="34" charset="0"/>
              </a:rPr>
              <a:t> </a:t>
            </a:r>
            <a:r>
              <a:rPr lang="en-US" spc="-20" dirty="0">
                <a:solidFill>
                  <a:srgbClr val="231F20"/>
                </a:solidFill>
                <a:effectLst/>
                <a:latin typeface="Tw Cen MT" panose="020B0602020104020603" pitchFamily="34" charset="0"/>
                <a:ea typeface="Arial" panose="020B0604020202020204" pitchFamily="34" charset="0"/>
              </a:rPr>
              <a:t>that </a:t>
            </a:r>
            <a:r>
              <a:rPr lang="en-US" spc="-30" dirty="0">
                <a:solidFill>
                  <a:srgbClr val="231F20"/>
                </a:solidFill>
                <a:effectLst/>
                <a:latin typeface="Tw Cen MT" panose="020B0602020104020603" pitchFamily="34" charset="0"/>
                <a:ea typeface="Arial" panose="020B0604020202020204" pitchFamily="34" charset="0"/>
              </a:rPr>
              <a:t>you</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have</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now</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from</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your</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education,</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experience,</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and</a:t>
            </a:r>
            <a:r>
              <a:rPr lang="en-US" spc="-70" dirty="0">
                <a:solidFill>
                  <a:srgbClr val="231F20"/>
                </a:solidFill>
                <a:effectLst/>
                <a:latin typeface="Tw Cen MT" panose="020B0602020104020603" pitchFamily="34" charset="0"/>
                <a:ea typeface="Arial" panose="020B0604020202020204" pitchFamily="34" charset="0"/>
              </a:rPr>
              <a:t> </a:t>
            </a:r>
            <a:r>
              <a:rPr lang="en-US" spc="-30" dirty="0">
                <a:solidFill>
                  <a:srgbClr val="231F20"/>
                </a:solidFill>
                <a:effectLst/>
                <a:latin typeface="Tw Cen MT" panose="020B0602020104020603" pitchFamily="34" charset="0"/>
                <a:ea typeface="Arial" panose="020B0604020202020204" pitchFamily="34" charset="0"/>
              </a:rPr>
              <a:t>training?</a:t>
            </a:r>
            <a:endParaRPr lang="en-US" dirty="0">
              <a:latin typeface="Tw Cen MT" panose="020B0602020104020603" pitchFamily="34" charset="0"/>
            </a:endParaRPr>
          </a:p>
        </p:txBody>
      </p:sp>
    </p:spTree>
    <p:extLst>
      <p:ext uri="{BB962C8B-B14F-4D97-AF65-F5344CB8AC3E}">
        <p14:creationId xmlns:p14="http://schemas.microsoft.com/office/powerpoint/2010/main" val="388379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F870-1E18-423B-96E0-5016A2DB37F1}"/>
              </a:ext>
            </a:extLst>
          </p:cNvPr>
          <p:cNvSpPr>
            <a:spLocks noGrp="1"/>
          </p:cNvSpPr>
          <p:nvPr>
            <p:ph type="title"/>
          </p:nvPr>
        </p:nvSpPr>
        <p:spPr/>
        <p:txBody>
          <a:bodyPr>
            <a:normAutofit fontScale="90000"/>
          </a:bodyPr>
          <a:lstStyle/>
          <a:p>
            <a:r>
              <a:rPr lang="en-US" dirty="0"/>
              <a:t>Invest in Yourself (pt. 12)</a:t>
            </a:r>
          </a:p>
        </p:txBody>
      </p:sp>
      <p:sp>
        <p:nvSpPr>
          <p:cNvPr id="3" name="Content Placeholder 2">
            <a:extLst>
              <a:ext uri="{FF2B5EF4-FFF2-40B4-BE49-F238E27FC236}">
                <a16:creationId xmlns:a16="http://schemas.microsoft.com/office/drawing/2014/main" id="{B849741F-D7ED-419B-8AA4-22986C349248}"/>
              </a:ext>
            </a:extLst>
          </p:cNvPr>
          <p:cNvSpPr>
            <a:spLocks noGrp="1"/>
          </p:cNvSpPr>
          <p:nvPr>
            <p:ph idx="1"/>
          </p:nvPr>
        </p:nvSpPr>
        <p:spPr/>
        <p:txBody>
          <a:bodyPr/>
          <a:lstStyle/>
          <a:p>
            <a:pPr marL="0" indent="0">
              <a:buNone/>
            </a:pPr>
            <a:r>
              <a:rPr lang="en-US" sz="2800">
                <a:latin typeface="Tw Cen MT" panose="020B0602020104020603" pitchFamily="34" charset="0"/>
                <a:cs typeface="Arial" panose="020B0604020202020204" pitchFamily="34" charset="0"/>
              </a:rPr>
              <a:t>What investments have you made, or will you make to develop and maintain your human capital? </a:t>
            </a:r>
          </a:p>
          <a:p>
            <a:endParaRPr lang="en-US"/>
          </a:p>
        </p:txBody>
      </p:sp>
    </p:spTree>
    <p:extLst>
      <p:ext uri="{BB962C8B-B14F-4D97-AF65-F5344CB8AC3E}">
        <p14:creationId xmlns:p14="http://schemas.microsoft.com/office/powerpoint/2010/main" val="193801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E4573-74F3-4226-9C5D-8C51F7C6B1B4}"/>
              </a:ext>
            </a:extLst>
          </p:cNvPr>
          <p:cNvSpPr>
            <a:spLocks noGrp="1"/>
          </p:cNvSpPr>
          <p:nvPr>
            <p:ph type="title"/>
          </p:nvPr>
        </p:nvSpPr>
        <p:spPr/>
        <p:txBody>
          <a:bodyPr>
            <a:normAutofit fontScale="90000"/>
          </a:bodyPr>
          <a:lstStyle/>
          <a:p>
            <a:r>
              <a:rPr lang="en-US" dirty="0"/>
              <a:t>Invest in Yourself (pt. 13)</a:t>
            </a:r>
          </a:p>
        </p:txBody>
      </p:sp>
      <p:sp>
        <p:nvSpPr>
          <p:cNvPr id="3" name="Content Placeholder 2">
            <a:extLst>
              <a:ext uri="{FF2B5EF4-FFF2-40B4-BE49-F238E27FC236}">
                <a16:creationId xmlns:a16="http://schemas.microsoft.com/office/drawing/2014/main" id="{10988D74-5625-4560-BE55-1F0B1ABDA355}"/>
              </a:ext>
            </a:extLst>
          </p:cNvPr>
          <p:cNvSpPr>
            <a:spLocks noGrp="1"/>
          </p:cNvSpPr>
          <p:nvPr>
            <p:ph idx="1"/>
          </p:nvPr>
        </p:nvSpPr>
        <p:spPr/>
        <p:txBody>
          <a:bodyPr/>
          <a:lstStyle/>
          <a:p>
            <a:pPr marL="0" indent="0">
              <a:buNone/>
            </a:pPr>
            <a:r>
              <a:rPr lang="en-US" sz="2800" dirty="0">
                <a:latin typeface="Tw Cen MT" panose="020B0602020104020603" pitchFamily="34" charset="0"/>
                <a:cs typeface="Arial" panose="020B0604020202020204" pitchFamily="34" charset="0"/>
              </a:rPr>
              <a:t>If you want to own your own business in the future, what human capital might you need? </a:t>
            </a:r>
          </a:p>
          <a:p>
            <a:pPr marL="0" indent="0">
              <a:buNone/>
            </a:pPr>
            <a:endParaRPr lang="en-US" dirty="0"/>
          </a:p>
        </p:txBody>
      </p:sp>
    </p:spTree>
    <p:extLst>
      <p:ext uri="{BB962C8B-B14F-4D97-AF65-F5344CB8AC3E}">
        <p14:creationId xmlns:p14="http://schemas.microsoft.com/office/powerpoint/2010/main" val="71710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31755-6E61-CDA2-E8BB-6DDE80273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0DB36C-8794-8A28-9CC8-ADF8A166C795}"/>
              </a:ext>
            </a:extLst>
          </p:cNvPr>
          <p:cNvSpPr>
            <a:spLocks noGrp="1"/>
          </p:cNvSpPr>
          <p:nvPr>
            <p:ph type="title"/>
          </p:nvPr>
        </p:nvSpPr>
        <p:spPr/>
        <p:txBody>
          <a:bodyPr>
            <a:normAutofit fontScale="90000"/>
          </a:bodyPr>
          <a:lstStyle/>
          <a:p>
            <a:r>
              <a:rPr lang="en-US" dirty="0"/>
              <a:t>Invest in Yourself (pt. 14)</a:t>
            </a:r>
          </a:p>
        </p:txBody>
      </p:sp>
      <p:sp>
        <p:nvSpPr>
          <p:cNvPr id="3" name="Content Placeholder 2">
            <a:extLst>
              <a:ext uri="{FF2B5EF4-FFF2-40B4-BE49-F238E27FC236}">
                <a16:creationId xmlns:a16="http://schemas.microsoft.com/office/drawing/2014/main" id="{B74B8B45-0104-92B9-E3A4-B1B6AABCDC74}"/>
              </a:ext>
            </a:extLst>
          </p:cNvPr>
          <p:cNvSpPr>
            <a:spLocks noGrp="1"/>
          </p:cNvSpPr>
          <p:nvPr>
            <p:ph idx="1"/>
          </p:nvPr>
        </p:nvSpPr>
        <p:spPr/>
        <p:txBody>
          <a:bodyPr/>
          <a:lstStyle/>
          <a:p>
            <a:pPr marL="0" indent="0">
              <a:buNone/>
            </a:pPr>
            <a:r>
              <a:rPr lang="en-US" dirty="0"/>
              <a:t>What investments might you make to develop this human capital? </a:t>
            </a:r>
          </a:p>
        </p:txBody>
      </p:sp>
    </p:spTree>
    <p:extLst>
      <p:ext uri="{BB962C8B-B14F-4D97-AF65-F5344CB8AC3E}">
        <p14:creationId xmlns:p14="http://schemas.microsoft.com/office/powerpoint/2010/main" val="200110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215A7-F3B0-B9E4-4A58-FAECFF3B17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F1965-4FA6-F030-F826-577169EE45E0}"/>
              </a:ext>
            </a:extLst>
          </p:cNvPr>
          <p:cNvSpPr>
            <a:spLocks noGrp="1"/>
          </p:cNvSpPr>
          <p:nvPr>
            <p:ph type="title"/>
          </p:nvPr>
        </p:nvSpPr>
        <p:spPr/>
        <p:txBody>
          <a:bodyPr>
            <a:normAutofit fontScale="90000"/>
          </a:bodyPr>
          <a:lstStyle/>
          <a:p>
            <a:r>
              <a:rPr lang="en-US" dirty="0"/>
              <a:t>Invest in Yourself (pt. 15)</a:t>
            </a:r>
          </a:p>
        </p:txBody>
      </p:sp>
      <p:sp>
        <p:nvSpPr>
          <p:cNvPr id="3" name="Content Placeholder 2">
            <a:extLst>
              <a:ext uri="{FF2B5EF4-FFF2-40B4-BE49-F238E27FC236}">
                <a16:creationId xmlns:a16="http://schemas.microsoft.com/office/drawing/2014/main" id="{AD1C5BFE-6F55-58C8-972D-2608961D24D3}"/>
              </a:ext>
            </a:extLst>
          </p:cNvPr>
          <p:cNvSpPr>
            <a:spLocks noGrp="1"/>
          </p:cNvSpPr>
          <p:nvPr>
            <p:ph idx="1"/>
          </p:nvPr>
        </p:nvSpPr>
        <p:spPr/>
        <p:txBody>
          <a:bodyPr/>
          <a:lstStyle/>
          <a:p>
            <a:pPr marL="0" indent="0">
              <a:buNone/>
            </a:pPr>
            <a:r>
              <a:rPr lang="en-US" dirty="0"/>
              <a:t>How do investments in human capital benefit people? </a:t>
            </a:r>
          </a:p>
        </p:txBody>
      </p:sp>
    </p:spTree>
    <p:extLst>
      <p:ext uri="{BB962C8B-B14F-4D97-AF65-F5344CB8AC3E}">
        <p14:creationId xmlns:p14="http://schemas.microsoft.com/office/powerpoint/2010/main" val="1593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5DB0-0DF8-485C-94C9-FAA93961EDDE}"/>
              </a:ext>
            </a:extLst>
          </p:cNvPr>
          <p:cNvSpPr>
            <a:spLocks noGrp="1"/>
          </p:cNvSpPr>
          <p:nvPr>
            <p:ph type="title"/>
          </p:nvPr>
        </p:nvSpPr>
        <p:spPr/>
        <p:txBody>
          <a:bodyPr>
            <a:normAutofit fontScale="90000"/>
          </a:bodyPr>
          <a:lstStyle/>
          <a:p>
            <a:r>
              <a:rPr lang="en-US" dirty="0"/>
              <a:t>Occupational Outlook Handbook</a:t>
            </a:r>
          </a:p>
        </p:txBody>
      </p:sp>
      <p:sp>
        <p:nvSpPr>
          <p:cNvPr id="3" name="Content Placeholder 2">
            <a:extLst>
              <a:ext uri="{FF2B5EF4-FFF2-40B4-BE49-F238E27FC236}">
                <a16:creationId xmlns:a16="http://schemas.microsoft.com/office/drawing/2014/main" id="{BEA56898-D7A2-2F0A-5832-1FD5F3663E75}"/>
              </a:ext>
            </a:extLst>
          </p:cNvPr>
          <p:cNvSpPr>
            <a:spLocks noGrp="1"/>
          </p:cNvSpPr>
          <p:nvPr>
            <p:ph idx="1"/>
          </p:nvPr>
        </p:nvSpPr>
        <p:spPr/>
        <p:txBody>
          <a:bodyPr/>
          <a:lstStyle/>
          <a:p>
            <a:pPr marL="0" indent="0">
              <a:buNone/>
            </a:pPr>
            <a:r>
              <a:rPr lang="en-US"/>
              <a:t>Occupational Outlook Handbook website </a:t>
            </a:r>
            <a:r>
              <a:rPr lang="en-US">
                <a:hlinkClick r:id="rId2"/>
              </a:rPr>
              <a:t>https://www.bls.gov/ooh/a-z-index.htm</a:t>
            </a:r>
            <a:endParaRPr lang="en-US"/>
          </a:p>
          <a:p>
            <a:endParaRPr lang="en-US"/>
          </a:p>
        </p:txBody>
      </p:sp>
    </p:spTree>
    <p:extLst>
      <p:ext uri="{BB962C8B-B14F-4D97-AF65-F5344CB8AC3E}">
        <p14:creationId xmlns:p14="http://schemas.microsoft.com/office/powerpoint/2010/main" val="326891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E2E24-B0D8-44D2-AE45-F93525E79EF5}"/>
              </a:ext>
            </a:extLst>
          </p:cNvPr>
          <p:cNvSpPr>
            <a:spLocks noGrp="1"/>
          </p:cNvSpPr>
          <p:nvPr>
            <p:ph type="title"/>
          </p:nvPr>
        </p:nvSpPr>
        <p:spPr>
          <a:xfrm>
            <a:off x="838200" y="717032"/>
            <a:ext cx="10515600" cy="606825"/>
          </a:xfrm>
        </p:spPr>
        <p:txBody>
          <a:bodyPr>
            <a:normAutofit fontScale="90000"/>
          </a:bodyPr>
          <a:lstStyle/>
          <a:p>
            <a:r>
              <a:rPr lang="en-US" dirty="0"/>
              <a:t>Invest in Yourself (pt. 16)</a:t>
            </a:r>
          </a:p>
        </p:txBody>
      </p:sp>
      <p:sp>
        <p:nvSpPr>
          <p:cNvPr id="3" name="Content Placeholder 2">
            <a:extLst>
              <a:ext uri="{FF2B5EF4-FFF2-40B4-BE49-F238E27FC236}">
                <a16:creationId xmlns:a16="http://schemas.microsoft.com/office/drawing/2014/main" id="{1B4C3CB3-FB90-468B-A426-7DF3375AD1F8}"/>
              </a:ext>
            </a:extLst>
          </p:cNvPr>
          <p:cNvSpPr>
            <a:spLocks noGrp="1"/>
          </p:cNvSpPr>
          <p:nvPr>
            <p:ph idx="1"/>
          </p:nvPr>
        </p:nvSpPr>
        <p:spPr>
          <a:xfrm>
            <a:off x="838200" y="1323857"/>
            <a:ext cx="10515600" cy="4351338"/>
          </a:xfrm>
        </p:spPr>
        <p:txBody>
          <a:bodyPr/>
          <a:lstStyle/>
          <a:p>
            <a:pPr marL="0" indent="0">
              <a:buNone/>
            </a:pPr>
            <a:r>
              <a:rPr lang="en-US" sz="2000" b="1" dirty="0"/>
              <a:t>Directions</a:t>
            </a:r>
            <a:r>
              <a:rPr lang="en-US" sz="2000" dirty="0"/>
              <a:t>: </a:t>
            </a:r>
            <a:r>
              <a:rPr lang="en-US" sz="2000" b="1" dirty="0"/>
              <a:t>Working with a partner, illustrate the relationship between median income and educational attainment and between unemployment and educational attainment by creating a graph or chart (line or bar).</a:t>
            </a:r>
          </a:p>
          <a:p>
            <a:pPr marL="0" indent="0">
              <a:buNone/>
            </a:pPr>
            <a:endParaRPr lang="en-US" dirty="0"/>
          </a:p>
        </p:txBody>
      </p:sp>
      <p:graphicFrame>
        <p:nvGraphicFramePr>
          <p:cNvPr id="4" name="Table 4">
            <a:extLst>
              <a:ext uri="{FF2B5EF4-FFF2-40B4-BE49-F238E27FC236}">
                <a16:creationId xmlns:a16="http://schemas.microsoft.com/office/drawing/2014/main" id="{5461270B-9F1F-4C80-8766-B133E120A0EA}"/>
              </a:ext>
            </a:extLst>
          </p:cNvPr>
          <p:cNvGraphicFramePr>
            <a:graphicFrameLocks noGrp="1"/>
          </p:cNvGraphicFramePr>
          <p:nvPr>
            <p:extLst>
              <p:ext uri="{D42A27DB-BD31-4B8C-83A1-F6EECF244321}">
                <p14:modId xmlns:p14="http://schemas.microsoft.com/office/powerpoint/2010/main" val="3417695538"/>
              </p:ext>
            </p:extLst>
          </p:nvPr>
        </p:nvGraphicFramePr>
        <p:xfrm>
          <a:off x="1502797" y="2267643"/>
          <a:ext cx="8140367" cy="3606800"/>
        </p:xfrm>
        <a:graphic>
          <a:graphicData uri="http://schemas.openxmlformats.org/drawingml/2006/table">
            <a:tbl>
              <a:tblPr firstRow="1" bandRow="1">
                <a:tableStyleId>{5C22544A-7EE6-4342-B048-85BDC9FD1C3A}</a:tableStyleId>
              </a:tblPr>
              <a:tblGrid>
                <a:gridCol w="2504660">
                  <a:extLst>
                    <a:ext uri="{9D8B030D-6E8A-4147-A177-3AD203B41FA5}">
                      <a16:colId xmlns:a16="http://schemas.microsoft.com/office/drawing/2014/main" val="1350056070"/>
                    </a:ext>
                  </a:extLst>
                </a:gridCol>
                <a:gridCol w="3212327">
                  <a:extLst>
                    <a:ext uri="{9D8B030D-6E8A-4147-A177-3AD203B41FA5}">
                      <a16:colId xmlns:a16="http://schemas.microsoft.com/office/drawing/2014/main" val="1079769600"/>
                    </a:ext>
                  </a:extLst>
                </a:gridCol>
                <a:gridCol w="2423380">
                  <a:extLst>
                    <a:ext uri="{9D8B030D-6E8A-4147-A177-3AD203B41FA5}">
                      <a16:colId xmlns:a16="http://schemas.microsoft.com/office/drawing/2014/main" val="830469841"/>
                    </a:ext>
                  </a:extLst>
                </a:gridCol>
              </a:tblGrid>
              <a:tr h="497511">
                <a:tc>
                  <a:txBody>
                    <a:bodyPr/>
                    <a:lstStyle/>
                    <a:p>
                      <a:pPr algn="ctr"/>
                      <a:r>
                        <a:rPr lang="en-US">
                          <a:solidFill>
                            <a:schemeClr val="tx1"/>
                          </a:solidFill>
                          <a:latin typeface="Tw Cen MT" panose="020B0602020104020603" pitchFamily="34" charset="0"/>
                        </a:rPr>
                        <a:t>Unemployment rate in 2023 (%)</a:t>
                      </a:r>
                    </a:p>
                  </a:txBody>
                  <a:tcPr/>
                </a:tc>
                <a:tc>
                  <a:txBody>
                    <a:bodyPr/>
                    <a:lstStyle/>
                    <a:p>
                      <a:pPr algn="ctr"/>
                      <a:r>
                        <a:rPr lang="en-US">
                          <a:solidFill>
                            <a:schemeClr val="tx1"/>
                          </a:solidFill>
                          <a:latin typeface="Tw Cen MT" panose="020B0602020104020603" pitchFamily="34" charset="0"/>
                        </a:rPr>
                        <a:t>Educational attainment</a:t>
                      </a:r>
                    </a:p>
                  </a:txBody>
                  <a:tcPr/>
                </a:tc>
                <a:tc>
                  <a:txBody>
                    <a:bodyPr/>
                    <a:lstStyle/>
                    <a:p>
                      <a:pPr algn="ctr"/>
                      <a:r>
                        <a:rPr lang="en-US">
                          <a:solidFill>
                            <a:schemeClr val="tx1"/>
                          </a:solidFill>
                          <a:latin typeface="Tw Cen MT" panose="020B0602020104020603" pitchFamily="34" charset="0"/>
                        </a:rPr>
                        <a:t>Median weekly earnings in 2023</a:t>
                      </a:r>
                    </a:p>
                  </a:txBody>
                  <a:tcPr/>
                </a:tc>
                <a:extLst>
                  <a:ext uri="{0D108BD9-81ED-4DB2-BD59-A6C34878D82A}">
                    <a16:rowId xmlns:a16="http://schemas.microsoft.com/office/drawing/2014/main" val="3010082058"/>
                  </a:ext>
                </a:extLst>
              </a:tr>
              <a:tr h="370840">
                <a:tc>
                  <a:txBody>
                    <a:bodyPr/>
                    <a:lstStyle/>
                    <a:p>
                      <a:pPr algn="ctr"/>
                      <a:r>
                        <a:rPr lang="en-US">
                          <a:solidFill>
                            <a:schemeClr val="tx1"/>
                          </a:solidFill>
                          <a:latin typeface="Tw Cen MT" panose="020B0602020104020603" pitchFamily="34" charset="0"/>
                        </a:rPr>
                        <a:t>1.6</a:t>
                      </a:r>
                    </a:p>
                  </a:txBody>
                  <a:tcPr/>
                </a:tc>
                <a:tc>
                  <a:txBody>
                    <a:bodyPr/>
                    <a:lstStyle/>
                    <a:p>
                      <a:pPr algn="ctr"/>
                      <a:r>
                        <a:rPr lang="en-US">
                          <a:solidFill>
                            <a:schemeClr val="tx1"/>
                          </a:solidFill>
                          <a:latin typeface="Tw Cen MT" panose="020B0602020104020603" pitchFamily="34" charset="0"/>
                        </a:rPr>
                        <a:t>Doctoral degree</a:t>
                      </a:r>
                    </a:p>
                  </a:txBody>
                  <a:tcPr/>
                </a:tc>
                <a:tc>
                  <a:txBody>
                    <a:bodyPr/>
                    <a:lstStyle/>
                    <a:p>
                      <a:pPr algn="ctr"/>
                      <a:r>
                        <a:rPr lang="en-US">
                          <a:solidFill>
                            <a:schemeClr val="tx1"/>
                          </a:solidFill>
                          <a:latin typeface="Tw Cen MT" panose="020B0602020104020603" pitchFamily="34" charset="0"/>
                        </a:rPr>
                        <a:t>$2,109</a:t>
                      </a:r>
                    </a:p>
                  </a:txBody>
                  <a:tcPr/>
                </a:tc>
                <a:extLst>
                  <a:ext uri="{0D108BD9-81ED-4DB2-BD59-A6C34878D82A}">
                    <a16:rowId xmlns:a16="http://schemas.microsoft.com/office/drawing/2014/main" val="3027401264"/>
                  </a:ext>
                </a:extLst>
              </a:tr>
              <a:tr h="370840">
                <a:tc>
                  <a:txBody>
                    <a:bodyPr/>
                    <a:lstStyle/>
                    <a:p>
                      <a:pPr algn="ctr"/>
                      <a:r>
                        <a:rPr lang="en-US">
                          <a:solidFill>
                            <a:schemeClr val="tx1"/>
                          </a:solidFill>
                          <a:latin typeface="Tw Cen MT" panose="020B0602020104020603" pitchFamily="34" charset="0"/>
                        </a:rPr>
                        <a:t>1.2</a:t>
                      </a:r>
                    </a:p>
                  </a:txBody>
                  <a:tcPr/>
                </a:tc>
                <a:tc>
                  <a:txBody>
                    <a:bodyPr/>
                    <a:lstStyle/>
                    <a:p>
                      <a:pPr algn="ctr"/>
                      <a:r>
                        <a:rPr lang="en-US">
                          <a:solidFill>
                            <a:schemeClr val="tx1"/>
                          </a:solidFill>
                          <a:latin typeface="Tw Cen MT" panose="020B0602020104020603" pitchFamily="34" charset="0"/>
                        </a:rPr>
                        <a:t>Professional degree</a:t>
                      </a:r>
                    </a:p>
                  </a:txBody>
                  <a:tcPr/>
                </a:tc>
                <a:tc>
                  <a:txBody>
                    <a:bodyPr/>
                    <a:lstStyle/>
                    <a:p>
                      <a:pPr algn="ctr"/>
                      <a:r>
                        <a:rPr lang="en-US">
                          <a:solidFill>
                            <a:schemeClr val="tx1"/>
                          </a:solidFill>
                          <a:latin typeface="Tw Cen MT" panose="020B0602020104020603" pitchFamily="34" charset="0"/>
                        </a:rPr>
                        <a:t>$2,206</a:t>
                      </a:r>
                    </a:p>
                  </a:txBody>
                  <a:tcPr/>
                </a:tc>
                <a:extLst>
                  <a:ext uri="{0D108BD9-81ED-4DB2-BD59-A6C34878D82A}">
                    <a16:rowId xmlns:a16="http://schemas.microsoft.com/office/drawing/2014/main" val="885212523"/>
                  </a:ext>
                </a:extLst>
              </a:tr>
              <a:tr h="370840">
                <a:tc>
                  <a:txBody>
                    <a:bodyPr/>
                    <a:lstStyle/>
                    <a:p>
                      <a:pPr algn="ctr"/>
                      <a:r>
                        <a:rPr lang="en-US">
                          <a:solidFill>
                            <a:schemeClr val="tx1"/>
                          </a:solidFill>
                          <a:latin typeface="Tw Cen MT" panose="020B0602020104020603" pitchFamily="34" charset="0"/>
                        </a:rPr>
                        <a:t>2.0</a:t>
                      </a:r>
                    </a:p>
                  </a:txBody>
                  <a:tcPr/>
                </a:tc>
                <a:tc>
                  <a:txBody>
                    <a:bodyPr/>
                    <a:lstStyle/>
                    <a:p>
                      <a:pPr algn="ctr"/>
                      <a:r>
                        <a:rPr lang="en-US">
                          <a:solidFill>
                            <a:schemeClr val="tx1"/>
                          </a:solidFill>
                          <a:latin typeface="Tw Cen MT" panose="020B0602020104020603" pitchFamily="34" charset="0"/>
                        </a:rPr>
                        <a:t>Master’s degree</a:t>
                      </a:r>
                    </a:p>
                  </a:txBody>
                  <a:tcPr/>
                </a:tc>
                <a:tc>
                  <a:txBody>
                    <a:bodyPr/>
                    <a:lstStyle/>
                    <a:p>
                      <a:pPr algn="ctr"/>
                      <a:r>
                        <a:rPr lang="en-US">
                          <a:solidFill>
                            <a:schemeClr val="tx1"/>
                          </a:solidFill>
                          <a:latin typeface="Tw Cen MT" panose="020B0602020104020603" pitchFamily="34" charset="0"/>
                        </a:rPr>
                        <a:t>$1,737</a:t>
                      </a:r>
                    </a:p>
                  </a:txBody>
                  <a:tcPr/>
                </a:tc>
                <a:extLst>
                  <a:ext uri="{0D108BD9-81ED-4DB2-BD59-A6C34878D82A}">
                    <a16:rowId xmlns:a16="http://schemas.microsoft.com/office/drawing/2014/main" val="3207690771"/>
                  </a:ext>
                </a:extLst>
              </a:tr>
              <a:tr h="370840">
                <a:tc>
                  <a:txBody>
                    <a:bodyPr/>
                    <a:lstStyle/>
                    <a:p>
                      <a:pPr algn="ctr"/>
                      <a:r>
                        <a:rPr lang="en-US">
                          <a:solidFill>
                            <a:schemeClr val="tx1"/>
                          </a:solidFill>
                          <a:latin typeface="Tw Cen MT" panose="020B0602020104020603" pitchFamily="34" charset="0"/>
                        </a:rPr>
                        <a:t>2.2</a:t>
                      </a:r>
                    </a:p>
                  </a:txBody>
                  <a:tcPr/>
                </a:tc>
                <a:tc>
                  <a:txBody>
                    <a:bodyPr/>
                    <a:lstStyle/>
                    <a:p>
                      <a:pPr algn="ctr"/>
                      <a:r>
                        <a:rPr lang="en-US">
                          <a:solidFill>
                            <a:schemeClr val="tx1"/>
                          </a:solidFill>
                          <a:latin typeface="Tw Cen MT" panose="020B0602020104020603" pitchFamily="34" charset="0"/>
                        </a:rPr>
                        <a:t>Bachelor’s degree</a:t>
                      </a:r>
                    </a:p>
                  </a:txBody>
                  <a:tcPr/>
                </a:tc>
                <a:tc>
                  <a:txBody>
                    <a:bodyPr/>
                    <a:lstStyle/>
                    <a:p>
                      <a:pPr algn="ctr"/>
                      <a:r>
                        <a:rPr lang="en-US">
                          <a:solidFill>
                            <a:schemeClr val="tx1"/>
                          </a:solidFill>
                          <a:latin typeface="Tw Cen MT" panose="020B0602020104020603" pitchFamily="34" charset="0"/>
                        </a:rPr>
                        <a:t>$1,493</a:t>
                      </a:r>
                    </a:p>
                  </a:txBody>
                  <a:tcPr/>
                </a:tc>
                <a:extLst>
                  <a:ext uri="{0D108BD9-81ED-4DB2-BD59-A6C34878D82A}">
                    <a16:rowId xmlns:a16="http://schemas.microsoft.com/office/drawing/2014/main" val="2512072268"/>
                  </a:ext>
                </a:extLst>
              </a:tr>
              <a:tr h="370840">
                <a:tc>
                  <a:txBody>
                    <a:bodyPr/>
                    <a:lstStyle/>
                    <a:p>
                      <a:pPr algn="ctr"/>
                      <a:r>
                        <a:rPr lang="en-US">
                          <a:solidFill>
                            <a:schemeClr val="tx1"/>
                          </a:solidFill>
                          <a:latin typeface="Tw Cen MT" panose="020B0602020104020603" pitchFamily="34" charset="0"/>
                        </a:rPr>
                        <a:t>2.7</a:t>
                      </a:r>
                    </a:p>
                  </a:txBody>
                  <a:tcPr/>
                </a:tc>
                <a:tc>
                  <a:txBody>
                    <a:bodyPr/>
                    <a:lstStyle/>
                    <a:p>
                      <a:pPr algn="ctr"/>
                      <a:r>
                        <a:rPr lang="en-US">
                          <a:solidFill>
                            <a:schemeClr val="tx1"/>
                          </a:solidFill>
                          <a:latin typeface="Tw Cen MT" panose="020B0602020104020603" pitchFamily="34" charset="0"/>
                        </a:rPr>
                        <a:t>Associate degree</a:t>
                      </a:r>
                    </a:p>
                  </a:txBody>
                  <a:tcPr/>
                </a:tc>
                <a:tc>
                  <a:txBody>
                    <a:bodyPr/>
                    <a:lstStyle/>
                    <a:p>
                      <a:pPr algn="ctr"/>
                      <a:r>
                        <a:rPr lang="en-US">
                          <a:solidFill>
                            <a:schemeClr val="tx1"/>
                          </a:solidFill>
                          <a:latin typeface="Tw Cen MT" panose="020B0602020104020603" pitchFamily="34" charset="0"/>
                        </a:rPr>
                        <a:t>$1058</a:t>
                      </a:r>
                    </a:p>
                  </a:txBody>
                  <a:tcPr/>
                </a:tc>
                <a:extLst>
                  <a:ext uri="{0D108BD9-81ED-4DB2-BD59-A6C34878D82A}">
                    <a16:rowId xmlns:a16="http://schemas.microsoft.com/office/drawing/2014/main" val="112978603"/>
                  </a:ext>
                </a:extLst>
              </a:tr>
              <a:tr h="370840">
                <a:tc>
                  <a:txBody>
                    <a:bodyPr/>
                    <a:lstStyle/>
                    <a:p>
                      <a:pPr algn="ctr"/>
                      <a:r>
                        <a:rPr lang="en-US">
                          <a:solidFill>
                            <a:schemeClr val="tx1"/>
                          </a:solidFill>
                          <a:latin typeface="Tw Cen MT" panose="020B0602020104020603" pitchFamily="34" charset="0"/>
                        </a:rPr>
                        <a:t>3.3</a:t>
                      </a:r>
                    </a:p>
                  </a:txBody>
                  <a:tcPr/>
                </a:tc>
                <a:tc>
                  <a:txBody>
                    <a:bodyPr/>
                    <a:lstStyle/>
                    <a:p>
                      <a:pPr algn="ctr"/>
                      <a:r>
                        <a:rPr lang="en-US">
                          <a:solidFill>
                            <a:schemeClr val="tx1"/>
                          </a:solidFill>
                          <a:latin typeface="Tw Cen MT" panose="020B0602020104020603" pitchFamily="34" charset="0"/>
                        </a:rPr>
                        <a:t>Some college, no degree</a:t>
                      </a:r>
                    </a:p>
                  </a:txBody>
                  <a:tcPr/>
                </a:tc>
                <a:tc>
                  <a:txBody>
                    <a:bodyPr/>
                    <a:lstStyle/>
                    <a:p>
                      <a:pPr algn="ctr"/>
                      <a:r>
                        <a:rPr lang="en-US">
                          <a:solidFill>
                            <a:schemeClr val="tx1"/>
                          </a:solidFill>
                          <a:latin typeface="Tw Cen MT" panose="020B0602020104020603" pitchFamily="34" charset="0"/>
                        </a:rPr>
                        <a:t>$982</a:t>
                      </a:r>
                    </a:p>
                  </a:txBody>
                  <a:tcPr/>
                </a:tc>
                <a:extLst>
                  <a:ext uri="{0D108BD9-81ED-4DB2-BD59-A6C34878D82A}">
                    <a16:rowId xmlns:a16="http://schemas.microsoft.com/office/drawing/2014/main" val="2146935009"/>
                  </a:ext>
                </a:extLst>
              </a:tr>
              <a:tr h="370840">
                <a:tc>
                  <a:txBody>
                    <a:bodyPr/>
                    <a:lstStyle/>
                    <a:p>
                      <a:pPr algn="ctr"/>
                      <a:r>
                        <a:rPr lang="en-US">
                          <a:solidFill>
                            <a:schemeClr val="tx1"/>
                          </a:solidFill>
                          <a:latin typeface="Tw Cen MT" panose="020B0602020104020603" pitchFamily="34" charset="0"/>
                        </a:rPr>
                        <a:t>3.9</a:t>
                      </a:r>
                    </a:p>
                  </a:txBody>
                  <a:tcPr/>
                </a:tc>
                <a:tc>
                  <a:txBody>
                    <a:bodyPr/>
                    <a:lstStyle/>
                    <a:p>
                      <a:pPr algn="ctr"/>
                      <a:r>
                        <a:rPr lang="en-US">
                          <a:solidFill>
                            <a:schemeClr val="tx1"/>
                          </a:solidFill>
                          <a:latin typeface="Tw Cen MT" panose="020B0602020104020603" pitchFamily="34" charset="0"/>
                        </a:rPr>
                        <a:t>High school diploma</a:t>
                      </a:r>
                    </a:p>
                  </a:txBody>
                  <a:tcPr/>
                </a:tc>
                <a:tc>
                  <a:txBody>
                    <a:bodyPr/>
                    <a:lstStyle/>
                    <a:p>
                      <a:pPr algn="ctr"/>
                      <a:r>
                        <a:rPr lang="en-US">
                          <a:solidFill>
                            <a:schemeClr val="tx1"/>
                          </a:solidFill>
                          <a:latin typeface="Tw Cen MT" panose="020B0602020104020603" pitchFamily="34" charset="0"/>
                        </a:rPr>
                        <a:t>$899</a:t>
                      </a:r>
                    </a:p>
                  </a:txBody>
                  <a:tcPr/>
                </a:tc>
                <a:extLst>
                  <a:ext uri="{0D108BD9-81ED-4DB2-BD59-A6C34878D82A}">
                    <a16:rowId xmlns:a16="http://schemas.microsoft.com/office/drawing/2014/main" val="3509435920"/>
                  </a:ext>
                </a:extLst>
              </a:tr>
              <a:tr h="370840">
                <a:tc>
                  <a:txBody>
                    <a:bodyPr/>
                    <a:lstStyle/>
                    <a:p>
                      <a:pPr algn="ctr"/>
                      <a:r>
                        <a:rPr lang="en-US">
                          <a:solidFill>
                            <a:schemeClr val="tx1"/>
                          </a:solidFill>
                          <a:latin typeface="Tw Cen MT" panose="020B0602020104020603" pitchFamily="34" charset="0"/>
                        </a:rPr>
                        <a:t>5.1</a:t>
                      </a:r>
                    </a:p>
                  </a:txBody>
                  <a:tcPr/>
                </a:tc>
                <a:tc>
                  <a:txBody>
                    <a:bodyPr/>
                    <a:lstStyle/>
                    <a:p>
                      <a:pPr algn="ctr"/>
                      <a:r>
                        <a:rPr lang="en-US">
                          <a:solidFill>
                            <a:schemeClr val="tx1"/>
                          </a:solidFill>
                          <a:latin typeface="Tw Cen MT" panose="020B0602020104020603" pitchFamily="34" charset="0"/>
                        </a:rPr>
                        <a:t>Less than a high school diploma</a:t>
                      </a:r>
                    </a:p>
                  </a:txBody>
                  <a:tcPr/>
                </a:tc>
                <a:tc>
                  <a:txBody>
                    <a:bodyPr/>
                    <a:lstStyle/>
                    <a:p>
                      <a:pPr algn="ctr"/>
                      <a:r>
                        <a:rPr lang="en-US" dirty="0">
                          <a:solidFill>
                            <a:schemeClr val="tx1"/>
                          </a:solidFill>
                          <a:latin typeface="Tw Cen MT" panose="020B0602020104020603" pitchFamily="34" charset="0"/>
                        </a:rPr>
                        <a:t>$708</a:t>
                      </a:r>
                    </a:p>
                  </a:txBody>
                  <a:tcPr/>
                </a:tc>
                <a:extLst>
                  <a:ext uri="{0D108BD9-81ED-4DB2-BD59-A6C34878D82A}">
                    <a16:rowId xmlns:a16="http://schemas.microsoft.com/office/drawing/2014/main" val="2496292968"/>
                  </a:ext>
                </a:extLst>
              </a:tr>
            </a:tbl>
          </a:graphicData>
        </a:graphic>
      </p:graphicFrame>
      <p:sp>
        <p:nvSpPr>
          <p:cNvPr id="6" name="TextBox 5">
            <a:extLst>
              <a:ext uri="{FF2B5EF4-FFF2-40B4-BE49-F238E27FC236}">
                <a16:creationId xmlns:a16="http://schemas.microsoft.com/office/drawing/2014/main" id="{F7EA4389-C927-119E-838E-2CEBE3EE90D7}"/>
              </a:ext>
            </a:extLst>
          </p:cNvPr>
          <p:cNvSpPr txBox="1"/>
          <p:nvPr/>
        </p:nvSpPr>
        <p:spPr>
          <a:xfrm>
            <a:off x="475488" y="5981627"/>
            <a:ext cx="10799064" cy="637354"/>
          </a:xfrm>
          <a:prstGeom prst="rect">
            <a:avLst/>
          </a:prstGeom>
          <a:noFill/>
        </p:spPr>
        <p:txBody>
          <a:bodyPr wrap="square">
            <a:spAutoFit/>
          </a:bodyPr>
          <a:lstStyle/>
          <a:p>
            <a:pPr marL="419100" marR="0">
              <a:spcBef>
                <a:spcPts val="1060"/>
              </a:spcBef>
              <a:spcAft>
                <a:spcPts val="0"/>
              </a:spcAft>
            </a:pPr>
            <a:r>
              <a:rPr lang="en-US" sz="1100">
                <a:solidFill>
                  <a:srgbClr val="231F20"/>
                </a:solidFill>
                <a:effectLst/>
                <a:latin typeface="Arial" panose="020B0604020202020204" pitchFamily="34" charset="0"/>
                <a:ea typeface="Arial" panose="020B0604020202020204" pitchFamily="34" charset="0"/>
              </a:rPr>
              <a:t>NOTE:</a:t>
            </a:r>
            <a:r>
              <a:rPr lang="en-US" sz="1100" spc="5">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Data</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are</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for</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persons</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25</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years</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old</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and</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older.</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Earnings</a:t>
            </a:r>
            <a:r>
              <a:rPr lang="en-US" sz="1100" spc="5">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are</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for</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full-time</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wage</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and</a:t>
            </a:r>
            <a:r>
              <a:rPr lang="en-US" sz="1100" spc="10">
                <a:solidFill>
                  <a:srgbClr val="231F20"/>
                </a:solidFill>
                <a:effectLst/>
                <a:latin typeface="Arial" panose="020B0604020202020204" pitchFamily="34" charset="0"/>
                <a:ea typeface="Arial" panose="020B0604020202020204" pitchFamily="34" charset="0"/>
              </a:rPr>
              <a:t> </a:t>
            </a:r>
            <a:r>
              <a:rPr lang="en-US" sz="1100">
                <a:solidFill>
                  <a:srgbClr val="231F20"/>
                </a:solidFill>
                <a:effectLst/>
                <a:latin typeface="Arial" panose="020B0604020202020204" pitchFamily="34" charset="0"/>
                <a:ea typeface="Arial" panose="020B0604020202020204" pitchFamily="34" charset="0"/>
              </a:rPr>
              <a:t>salary</a:t>
            </a:r>
            <a:r>
              <a:rPr lang="en-US" sz="1100" spc="10">
                <a:solidFill>
                  <a:srgbClr val="231F20"/>
                </a:solidFill>
                <a:effectLst/>
                <a:latin typeface="Arial" panose="020B0604020202020204" pitchFamily="34" charset="0"/>
                <a:ea typeface="Arial" panose="020B0604020202020204" pitchFamily="34" charset="0"/>
              </a:rPr>
              <a:t> </a:t>
            </a:r>
            <a:r>
              <a:rPr lang="en-US" sz="1100" spc="-10">
                <a:solidFill>
                  <a:srgbClr val="231F20"/>
                </a:solidFill>
                <a:effectLst/>
                <a:latin typeface="Arial" panose="020B0604020202020204" pitchFamily="34" charset="0"/>
                <a:ea typeface="Arial" panose="020B0604020202020204" pitchFamily="34" charset="0"/>
              </a:rPr>
              <a:t>workers.</a:t>
            </a:r>
            <a:endParaRPr lang="en-US" sz="1100">
              <a:effectLst/>
              <a:latin typeface="Arial" panose="020B0604020202020204" pitchFamily="34" charset="0"/>
              <a:ea typeface="Arial" panose="020B0604020202020204" pitchFamily="34" charset="0"/>
            </a:endParaRPr>
          </a:p>
          <a:p>
            <a:pPr marL="419100" marR="1638935">
              <a:lnSpc>
                <a:spcPct val="103000"/>
              </a:lnSpc>
              <a:spcBef>
                <a:spcPts val="340"/>
              </a:spcBef>
              <a:spcAft>
                <a:spcPts val="0"/>
              </a:spcAft>
            </a:pPr>
            <a:r>
              <a:rPr lang="en-US" sz="1100">
                <a:solidFill>
                  <a:srgbClr val="231F20"/>
                </a:solidFill>
                <a:effectLst/>
                <a:latin typeface="Arial" panose="020B0604020202020204" pitchFamily="34" charset="0"/>
                <a:ea typeface="Arial" panose="020B0604020202020204" pitchFamily="34" charset="0"/>
              </a:rPr>
              <a:t>SOURCE: Bureau of Labor Statistics, Current Population Survey. For the most recent data, go to </a:t>
            </a:r>
            <a:r>
              <a:rPr lang="en-US" sz="1100" u="sng" spc="-10">
                <a:solidFill>
                  <a:srgbClr val="205E9E"/>
                </a:solidFill>
                <a:effectLst/>
                <a:latin typeface="Arial" panose="020B0604020202020204" pitchFamily="34" charset="0"/>
                <a:ea typeface="Arial" panose="020B0604020202020204" pitchFamily="34" charset="0"/>
                <a:hlinkClick r:id="rId3"/>
              </a:rPr>
              <a:t>https://www.bls.gov/emp/chart-unemployment-earnings-education.htm</a:t>
            </a:r>
            <a:r>
              <a:rPr lang="en-US" sz="1100" spc="-10">
                <a:solidFill>
                  <a:srgbClr val="231F20"/>
                </a:solidFill>
                <a:effectLst/>
                <a:latin typeface="Arial" panose="020B0604020202020204" pitchFamily="34" charset="0"/>
                <a:ea typeface="Arial" panose="020B0604020202020204" pitchFamily="34" charset="0"/>
              </a:rPr>
              <a:t>.</a:t>
            </a:r>
            <a:endParaRPr lang="en-US" sz="11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84674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919A-B766-44BC-BB4C-01F7072B813A}"/>
              </a:ext>
            </a:extLst>
          </p:cNvPr>
          <p:cNvSpPr>
            <a:spLocks noGrp="1"/>
          </p:cNvSpPr>
          <p:nvPr>
            <p:ph type="title"/>
          </p:nvPr>
        </p:nvSpPr>
        <p:spPr/>
        <p:txBody>
          <a:bodyPr>
            <a:normAutofit fontScale="90000"/>
          </a:bodyPr>
          <a:lstStyle/>
          <a:p>
            <a:r>
              <a:rPr lang="en-US" dirty="0"/>
              <a:t>Invest in Yourself (pt. 17)</a:t>
            </a:r>
          </a:p>
        </p:txBody>
      </p:sp>
      <p:sp>
        <p:nvSpPr>
          <p:cNvPr id="3" name="Content Placeholder 2">
            <a:extLst>
              <a:ext uri="{FF2B5EF4-FFF2-40B4-BE49-F238E27FC236}">
                <a16:creationId xmlns:a16="http://schemas.microsoft.com/office/drawing/2014/main" id="{C3819EB1-BB6F-4801-A40E-A44987D9E20E}"/>
              </a:ext>
            </a:extLst>
          </p:cNvPr>
          <p:cNvSpPr>
            <a:spLocks noGrp="1"/>
          </p:cNvSpPr>
          <p:nvPr>
            <p:ph idx="1"/>
          </p:nvPr>
        </p:nvSpPr>
        <p:spPr/>
        <p:txBody>
          <a:bodyPr>
            <a:normAutofit/>
          </a:bodyPr>
          <a:lstStyle/>
          <a:p>
            <a:pPr marL="0" indent="0">
              <a:buNone/>
            </a:pPr>
            <a:r>
              <a:rPr lang="en-US"/>
              <a:t>What type of relationship exists between education and median income?</a:t>
            </a:r>
          </a:p>
          <a:p>
            <a:pPr marL="0" indent="0">
              <a:buNone/>
            </a:pPr>
            <a:r>
              <a:rPr lang="en-US" b="1"/>
              <a:t>Answer: </a:t>
            </a:r>
            <a:r>
              <a:rPr lang="en-US"/>
              <a:t>A positive (direct) relationship exists—as the level of education increases, the median income increases.</a:t>
            </a:r>
          </a:p>
          <a:p>
            <a:pPr marL="0" indent="0">
              <a:buNone/>
            </a:pPr>
            <a:endParaRPr lang="en-US"/>
          </a:p>
          <a:p>
            <a:pPr marL="0" indent="0">
              <a:buNone/>
            </a:pPr>
            <a:r>
              <a:rPr lang="en-US"/>
              <a:t>Why does this relationship exist? </a:t>
            </a:r>
          </a:p>
          <a:p>
            <a:pPr marL="0" indent="0">
              <a:buNone/>
            </a:pPr>
            <a:r>
              <a:rPr lang="en-US" b="1"/>
              <a:t>Answer: </a:t>
            </a:r>
            <a:r>
              <a:rPr lang="en-US"/>
              <a:t>Education is an investment in human capital. People with more human capital are likely to be more productive. Businesses are willing to pay more-productive workers more.</a:t>
            </a:r>
          </a:p>
          <a:p>
            <a:pPr marL="0" indent="0">
              <a:buNone/>
            </a:pPr>
            <a:endParaRPr lang="en-US"/>
          </a:p>
        </p:txBody>
      </p:sp>
    </p:spTree>
    <p:extLst>
      <p:ext uri="{BB962C8B-B14F-4D97-AF65-F5344CB8AC3E}">
        <p14:creationId xmlns:p14="http://schemas.microsoft.com/office/powerpoint/2010/main" val="21842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F4C5-5D3F-460A-9BC3-05CE29D964ED}"/>
              </a:ext>
            </a:extLst>
          </p:cNvPr>
          <p:cNvSpPr>
            <a:spLocks noGrp="1"/>
          </p:cNvSpPr>
          <p:nvPr>
            <p:ph type="title"/>
          </p:nvPr>
        </p:nvSpPr>
        <p:spPr/>
        <p:txBody>
          <a:bodyPr>
            <a:normAutofit fontScale="90000"/>
          </a:bodyPr>
          <a:lstStyle/>
          <a:p>
            <a:r>
              <a:rPr lang="en-US" dirty="0"/>
              <a:t>Invest in Yourself (pt. 1)</a:t>
            </a:r>
          </a:p>
        </p:txBody>
      </p:sp>
      <p:sp>
        <p:nvSpPr>
          <p:cNvPr id="3" name="Content Placeholder 2">
            <a:extLst>
              <a:ext uri="{FF2B5EF4-FFF2-40B4-BE49-F238E27FC236}">
                <a16:creationId xmlns:a16="http://schemas.microsoft.com/office/drawing/2014/main" id="{EB9C443E-6100-45C0-AA7D-6212D4001884}"/>
              </a:ext>
            </a:extLst>
          </p:cNvPr>
          <p:cNvSpPr>
            <a:spLocks noGrp="1"/>
          </p:cNvSpPr>
          <p:nvPr>
            <p:ph idx="1"/>
          </p:nvPr>
        </p:nvSpPr>
        <p:spPr/>
        <p:txBody>
          <a:bodyPr/>
          <a:lstStyle/>
          <a:p>
            <a:pPr marL="0" indent="0">
              <a:buNone/>
            </a:pPr>
            <a:r>
              <a:rPr lang="en-US" sz="2800" b="1" dirty="0">
                <a:solidFill>
                  <a:srgbClr val="38523C"/>
                </a:solidFill>
                <a:latin typeface="Tw Cen MT" panose="020B0602020104020603" pitchFamily="34" charset="0"/>
                <a:cs typeface="Arial" panose="020B0604020202020204" pitchFamily="34" charset="0"/>
              </a:rPr>
              <a:t>Instructions for Producing Name Tents</a:t>
            </a:r>
          </a:p>
          <a:p>
            <a:endParaRPr lang="en-US" sz="1000" b="1" dirty="0">
              <a:latin typeface="Tw Cen MT" panose="020B0602020104020603" pitchFamily="34" charset="0"/>
              <a:cs typeface="Arial" panose="020B0604020202020204" pitchFamily="34" charset="0"/>
            </a:endParaRPr>
          </a:p>
          <a:p>
            <a:pPr marL="457200" indent="-457200">
              <a:buFont typeface="Arial" panose="020B0604020202020204" pitchFamily="34" charset="0"/>
              <a:buChar char="•"/>
            </a:pPr>
            <a:r>
              <a:rPr lang="en-US" sz="2800" dirty="0">
                <a:solidFill>
                  <a:srgbClr val="000000"/>
                </a:solidFill>
                <a:latin typeface="Tw Cen MT" panose="020B0602020104020603" pitchFamily="34" charset="0"/>
                <a:cs typeface="Arial" panose="020B0604020202020204" pitchFamily="34" charset="0"/>
              </a:rPr>
              <a:t>Fold the sheet of construction paper in half, shorter edges (</a:t>
            </a:r>
            <a:r>
              <a:rPr lang="en-US" dirty="0">
                <a:solidFill>
                  <a:srgbClr val="000000"/>
                </a:solidFill>
                <a:latin typeface="Tw Cen MT" panose="020B0602020104020603" pitchFamily="34" charset="0"/>
                <a:cs typeface="Arial" panose="020B0604020202020204" pitchFamily="34" charset="0"/>
              </a:rPr>
              <a:t>9</a:t>
            </a:r>
            <a:r>
              <a:rPr lang="en-US" sz="2800" dirty="0">
                <a:solidFill>
                  <a:srgbClr val="000000"/>
                </a:solidFill>
                <a:latin typeface="Tw Cen MT" panose="020B0602020104020603" pitchFamily="34" charset="0"/>
                <a:cs typeface="Arial" panose="020B0604020202020204" pitchFamily="34" charset="0"/>
              </a:rPr>
              <a:t>") together. Crease the center fold. The folded paper should measure  </a:t>
            </a:r>
            <a:r>
              <a:rPr lang="en-US" dirty="0">
                <a:solidFill>
                  <a:srgbClr val="000000"/>
                </a:solidFill>
                <a:latin typeface="Tw Cen MT" panose="020B0602020104020603" pitchFamily="34" charset="0"/>
                <a:cs typeface="Arial" panose="020B0604020202020204" pitchFamily="34" charset="0"/>
              </a:rPr>
              <a:t>9</a:t>
            </a:r>
            <a:r>
              <a:rPr lang="en-US" sz="2800" dirty="0">
                <a:solidFill>
                  <a:srgbClr val="000000"/>
                </a:solidFill>
                <a:latin typeface="Tw Cen MT" panose="020B0602020104020603" pitchFamily="34" charset="0"/>
                <a:cs typeface="Arial" panose="020B0604020202020204" pitchFamily="34" charset="0"/>
              </a:rPr>
              <a:t>" x </a:t>
            </a:r>
            <a:r>
              <a:rPr lang="en-US" dirty="0">
                <a:solidFill>
                  <a:srgbClr val="000000"/>
                </a:solidFill>
                <a:latin typeface="Tw Cen MT" panose="020B0602020104020603" pitchFamily="34" charset="0"/>
                <a:cs typeface="Arial" panose="020B0604020202020204" pitchFamily="34" charset="0"/>
              </a:rPr>
              <a:t>6</a:t>
            </a:r>
            <a:r>
              <a:rPr lang="en-US" sz="2800" dirty="0">
                <a:solidFill>
                  <a:srgbClr val="000000"/>
                </a:solidFill>
                <a:latin typeface="Tw Cen MT" panose="020B0602020104020603"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2202547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4C578-10AE-48BE-B103-2D714EC35909}"/>
              </a:ext>
            </a:extLst>
          </p:cNvPr>
          <p:cNvSpPr>
            <a:spLocks noGrp="1"/>
          </p:cNvSpPr>
          <p:nvPr>
            <p:ph type="title"/>
          </p:nvPr>
        </p:nvSpPr>
        <p:spPr/>
        <p:txBody>
          <a:bodyPr>
            <a:normAutofit fontScale="90000"/>
          </a:bodyPr>
          <a:lstStyle/>
          <a:p>
            <a:r>
              <a:rPr lang="en-US" dirty="0"/>
              <a:t>Invest in Yourself (pt. 18)		</a:t>
            </a:r>
          </a:p>
        </p:txBody>
      </p:sp>
      <p:sp>
        <p:nvSpPr>
          <p:cNvPr id="3" name="Content Placeholder 2">
            <a:extLst>
              <a:ext uri="{FF2B5EF4-FFF2-40B4-BE49-F238E27FC236}">
                <a16:creationId xmlns:a16="http://schemas.microsoft.com/office/drawing/2014/main" id="{F2D571D5-3309-4A34-A957-1877F6F5B0F0}"/>
              </a:ext>
            </a:extLst>
          </p:cNvPr>
          <p:cNvSpPr>
            <a:spLocks noGrp="1"/>
          </p:cNvSpPr>
          <p:nvPr>
            <p:ph idx="1"/>
          </p:nvPr>
        </p:nvSpPr>
        <p:spPr/>
        <p:txBody>
          <a:bodyPr>
            <a:normAutofit/>
          </a:bodyPr>
          <a:lstStyle/>
          <a:p>
            <a:pPr marL="0" indent="0">
              <a:buNone/>
            </a:pPr>
            <a:r>
              <a:rPr lang="en-US"/>
              <a:t>Why type of relationship exists between education and unemployment? </a:t>
            </a:r>
          </a:p>
          <a:p>
            <a:pPr marL="0" indent="0">
              <a:buNone/>
            </a:pPr>
            <a:r>
              <a:rPr lang="en-US" b="1"/>
              <a:t>Answer: </a:t>
            </a:r>
            <a:r>
              <a:rPr lang="en-US"/>
              <a:t>A negative (indirect) relationship exists—as the level of education increases, the unemployment rate decreases.</a:t>
            </a:r>
          </a:p>
          <a:p>
            <a:pPr marL="0" indent="0">
              <a:buNone/>
            </a:pPr>
            <a:endParaRPr lang="en-US"/>
          </a:p>
          <a:p>
            <a:pPr marL="0" indent="0">
              <a:buNone/>
            </a:pPr>
            <a:r>
              <a:rPr lang="en-US"/>
              <a:t>Why does this relationship exist? </a:t>
            </a:r>
          </a:p>
          <a:p>
            <a:pPr marL="0" indent="0">
              <a:buNone/>
            </a:pPr>
            <a:r>
              <a:rPr lang="en-US" b="1"/>
              <a:t>Answer: </a:t>
            </a:r>
            <a:r>
              <a:rPr lang="en-US"/>
              <a:t>People with more education have more skills and are generally more productive. As a result, in general they have less difficulty and spend less time finding a job, and businesses are less likely to lay them off.</a:t>
            </a:r>
          </a:p>
          <a:p>
            <a:pPr marL="0" indent="0">
              <a:buNone/>
            </a:pPr>
            <a:endParaRPr lang="en-US"/>
          </a:p>
        </p:txBody>
      </p:sp>
    </p:spTree>
    <p:extLst>
      <p:ext uri="{BB962C8B-B14F-4D97-AF65-F5344CB8AC3E}">
        <p14:creationId xmlns:p14="http://schemas.microsoft.com/office/powerpoint/2010/main" val="279917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3159-0ADB-F484-5919-CBE59FFF88FA}"/>
              </a:ext>
            </a:extLst>
          </p:cNvPr>
          <p:cNvSpPr>
            <a:spLocks noGrp="1"/>
          </p:cNvSpPr>
          <p:nvPr>
            <p:ph type="title"/>
          </p:nvPr>
        </p:nvSpPr>
        <p:spPr/>
        <p:txBody>
          <a:bodyPr>
            <a:normAutofit fontScale="90000"/>
          </a:bodyPr>
          <a:lstStyle/>
          <a:p>
            <a:r>
              <a:rPr lang="en-US" dirty="0"/>
              <a:t>Invest in Yourself (pt. 19)</a:t>
            </a:r>
          </a:p>
        </p:txBody>
      </p:sp>
      <p:sp>
        <p:nvSpPr>
          <p:cNvPr id="3" name="Content Placeholder 2">
            <a:extLst>
              <a:ext uri="{FF2B5EF4-FFF2-40B4-BE49-F238E27FC236}">
                <a16:creationId xmlns:a16="http://schemas.microsoft.com/office/drawing/2014/main" id="{4645F076-601E-CF77-2C6A-C9B7BB6AF56C}"/>
              </a:ext>
            </a:extLst>
          </p:cNvPr>
          <p:cNvSpPr>
            <a:spLocks noGrp="1"/>
          </p:cNvSpPr>
          <p:nvPr>
            <p:ph idx="1"/>
          </p:nvPr>
        </p:nvSpPr>
        <p:spPr/>
        <p:txBody>
          <a:bodyPr/>
          <a:lstStyle/>
          <a:p>
            <a:pPr marL="0" indent="0">
              <a:buNone/>
            </a:pPr>
            <a:r>
              <a:rPr lang="en-US" dirty="0"/>
              <a:t>What is a constraint?</a:t>
            </a:r>
          </a:p>
        </p:txBody>
      </p:sp>
    </p:spTree>
    <p:extLst>
      <p:ext uri="{BB962C8B-B14F-4D97-AF65-F5344CB8AC3E}">
        <p14:creationId xmlns:p14="http://schemas.microsoft.com/office/powerpoint/2010/main" val="258022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3C1A3-1DF1-3DCD-AB04-E1C4B80629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B804C-6525-D781-1379-09E60A83679E}"/>
              </a:ext>
            </a:extLst>
          </p:cNvPr>
          <p:cNvSpPr>
            <a:spLocks noGrp="1"/>
          </p:cNvSpPr>
          <p:nvPr>
            <p:ph type="title"/>
          </p:nvPr>
        </p:nvSpPr>
        <p:spPr/>
        <p:txBody>
          <a:bodyPr>
            <a:normAutofit fontScale="90000"/>
          </a:bodyPr>
          <a:lstStyle/>
          <a:p>
            <a:r>
              <a:rPr lang="en-US" dirty="0"/>
              <a:t>Invest in Yourself (pt. 20)</a:t>
            </a:r>
          </a:p>
        </p:txBody>
      </p:sp>
      <p:sp>
        <p:nvSpPr>
          <p:cNvPr id="3" name="Content Placeholder 2">
            <a:extLst>
              <a:ext uri="{FF2B5EF4-FFF2-40B4-BE49-F238E27FC236}">
                <a16:creationId xmlns:a16="http://schemas.microsoft.com/office/drawing/2014/main" id="{1785ED58-137F-B18E-15C0-1C0DE567B2D6}"/>
              </a:ext>
            </a:extLst>
          </p:cNvPr>
          <p:cNvSpPr>
            <a:spLocks noGrp="1"/>
          </p:cNvSpPr>
          <p:nvPr>
            <p:ph idx="1"/>
          </p:nvPr>
        </p:nvSpPr>
        <p:spPr/>
        <p:txBody>
          <a:bodyPr/>
          <a:lstStyle/>
          <a:p>
            <a:pPr marL="0" indent="0">
              <a:buNone/>
            </a:pPr>
            <a:r>
              <a:rPr lang="en-US" dirty="0"/>
              <a:t>Give an example of a constraint from the name tent activity.  </a:t>
            </a:r>
          </a:p>
        </p:txBody>
      </p:sp>
    </p:spTree>
    <p:extLst>
      <p:ext uri="{BB962C8B-B14F-4D97-AF65-F5344CB8AC3E}">
        <p14:creationId xmlns:p14="http://schemas.microsoft.com/office/powerpoint/2010/main" val="379143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C7EC-F36C-9FE3-4B3F-DA9A9F8BAD9F}"/>
              </a:ext>
            </a:extLst>
          </p:cNvPr>
          <p:cNvSpPr>
            <a:spLocks noGrp="1"/>
          </p:cNvSpPr>
          <p:nvPr>
            <p:ph type="title"/>
          </p:nvPr>
        </p:nvSpPr>
        <p:spPr/>
        <p:txBody>
          <a:bodyPr>
            <a:normAutofit fontScale="90000"/>
          </a:bodyPr>
          <a:lstStyle/>
          <a:p>
            <a:r>
              <a:rPr lang="en-US" dirty="0"/>
              <a:t>Invest in Yourself (pt. 21)</a:t>
            </a:r>
          </a:p>
        </p:txBody>
      </p:sp>
      <p:sp>
        <p:nvSpPr>
          <p:cNvPr id="3" name="Content Placeholder 2">
            <a:extLst>
              <a:ext uri="{FF2B5EF4-FFF2-40B4-BE49-F238E27FC236}">
                <a16:creationId xmlns:a16="http://schemas.microsoft.com/office/drawing/2014/main" id="{FE5C2DAB-2454-48F0-7169-D66455EC246A}"/>
              </a:ext>
            </a:extLst>
          </p:cNvPr>
          <p:cNvSpPr>
            <a:spLocks noGrp="1"/>
          </p:cNvSpPr>
          <p:nvPr>
            <p:ph idx="1"/>
          </p:nvPr>
        </p:nvSpPr>
        <p:spPr/>
        <p:txBody>
          <a:bodyPr/>
          <a:lstStyle/>
          <a:p>
            <a:r>
              <a:rPr lang="en-US"/>
              <a:t>Give an example of something that constrains or restricts people from getting jobs and earning income.</a:t>
            </a:r>
          </a:p>
        </p:txBody>
      </p:sp>
    </p:spTree>
    <p:extLst>
      <p:ext uri="{BB962C8B-B14F-4D97-AF65-F5344CB8AC3E}">
        <p14:creationId xmlns:p14="http://schemas.microsoft.com/office/powerpoint/2010/main" val="135950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C1578-0064-DF68-481C-D5A263CA69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B05B3-6C81-EC84-1FD9-F7C1D2D4C581}"/>
              </a:ext>
            </a:extLst>
          </p:cNvPr>
          <p:cNvSpPr>
            <a:spLocks noGrp="1"/>
          </p:cNvSpPr>
          <p:nvPr>
            <p:ph type="title"/>
          </p:nvPr>
        </p:nvSpPr>
        <p:spPr/>
        <p:txBody>
          <a:bodyPr>
            <a:normAutofit fontScale="90000"/>
          </a:bodyPr>
          <a:lstStyle/>
          <a:p>
            <a:r>
              <a:rPr lang="en-US" dirty="0"/>
              <a:t>Invest in Yourself (pt. 22)</a:t>
            </a:r>
          </a:p>
        </p:txBody>
      </p:sp>
      <p:sp>
        <p:nvSpPr>
          <p:cNvPr id="3" name="Content Placeholder 2">
            <a:extLst>
              <a:ext uri="{FF2B5EF4-FFF2-40B4-BE49-F238E27FC236}">
                <a16:creationId xmlns:a16="http://schemas.microsoft.com/office/drawing/2014/main" id="{0A2F9777-E44A-EB91-6A5D-E8330561DC0B}"/>
              </a:ext>
            </a:extLst>
          </p:cNvPr>
          <p:cNvSpPr>
            <a:spLocks noGrp="1"/>
          </p:cNvSpPr>
          <p:nvPr>
            <p:ph idx="1"/>
          </p:nvPr>
        </p:nvSpPr>
        <p:spPr/>
        <p:txBody>
          <a:bodyPr/>
          <a:lstStyle/>
          <a:p>
            <a:pPr marL="0" indent="0">
              <a:buNone/>
            </a:pPr>
            <a:r>
              <a:rPr lang="en-US"/>
              <a:t>What is human capital? </a:t>
            </a:r>
          </a:p>
        </p:txBody>
      </p:sp>
    </p:spTree>
    <p:extLst>
      <p:ext uri="{BB962C8B-B14F-4D97-AF65-F5344CB8AC3E}">
        <p14:creationId xmlns:p14="http://schemas.microsoft.com/office/powerpoint/2010/main" val="3458759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CB21D-3D4C-E13F-82DB-AD5F768A25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0E9B9-2968-9EB6-9325-84328422B546}"/>
              </a:ext>
            </a:extLst>
          </p:cNvPr>
          <p:cNvSpPr>
            <a:spLocks noGrp="1"/>
          </p:cNvSpPr>
          <p:nvPr>
            <p:ph type="title"/>
          </p:nvPr>
        </p:nvSpPr>
        <p:spPr/>
        <p:txBody>
          <a:bodyPr>
            <a:normAutofit fontScale="90000"/>
          </a:bodyPr>
          <a:lstStyle/>
          <a:p>
            <a:r>
              <a:rPr lang="en-US" dirty="0"/>
              <a:t>Invest in Yourself (pt. 23)</a:t>
            </a:r>
          </a:p>
        </p:txBody>
      </p:sp>
      <p:sp>
        <p:nvSpPr>
          <p:cNvPr id="3" name="Content Placeholder 2">
            <a:extLst>
              <a:ext uri="{FF2B5EF4-FFF2-40B4-BE49-F238E27FC236}">
                <a16:creationId xmlns:a16="http://schemas.microsoft.com/office/drawing/2014/main" id="{4439F2FA-11C1-82FC-C7C4-4BE318F71BC9}"/>
              </a:ext>
            </a:extLst>
          </p:cNvPr>
          <p:cNvSpPr>
            <a:spLocks noGrp="1"/>
          </p:cNvSpPr>
          <p:nvPr>
            <p:ph idx="1"/>
          </p:nvPr>
        </p:nvSpPr>
        <p:spPr/>
        <p:txBody>
          <a:bodyPr/>
          <a:lstStyle/>
          <a:p>
            <a:pPr marL="0" indent="0">
              <a:buNone/>
            </a:pPr>
            <a:r>
              <a:rPr lang="en-US"/>
              <a:t>Give an example of human capital you possess.</a:t>
            </a:r>
          </a:p>
        </p:txBody>
      </p:sp>
    </p:spTree>
    <p:extLst>
      <p:ext uri="{BB962C8B-B14F-4D97-AF65-F5344CB8AC3E}">
        <p14:creationId xmlns:p14="http://schemas.microsoft.com/office/powerpoint/2010/main" val="156120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0EC6-4C85-4C87-67F5-36D5345227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214B24-E85B-510E-99B4-1626597E1BEF}"/>
              </a:ext>
            </a:extLst>
          </p:cNvPr>
          <p:cNvSpPr>
            <a:spLocks noGrp="1"/>
          </p:cNvSpPr>
          <p:nvPr>
            <p:ph type="title"/>
          </p:nvPr>
        </p:nvSpPr>
        <p:spPr/>
        <p:txBody>
          <a:bodyPr>
            <a:normAutofit fontScale="90000"/>
          </a:bodyPr>
          <a:lstStyle/>
          <a:p>
            <a:r>
              <a:rPr lang="en-US" dirty="0"/>
              <a:t>Invest in Yourself (pt. 24)</a:t>
            </a:r>
          </a:p>
        </p:txBody>
      </p:sp>
      <p:sp>
        <p:nvSpPr>
          <p:cNvPr id="3" name="Content Placeholder 2">
            <a:extLst>
              <a:ext uri="{FF2B5EF4-FFF2-40B4-BE49-F238E27FC236}">
                <a16:creationId xmlns:a16="http://schemas.microsoft.com/office/drawing/2014/main" id="{157A6153-F60A-72AE-DF6A-53F12A2142B0}"/>
              </a:ext>
            </a:extLst>
          </p:cNvPr>
          <p:cNvSpPr>
            <a:spLocks noGrp="1"/>
          </p:cNvSpPr>
          <p:nvPr>
            <p:ph idx="1"/>
          </p:nvPr>
        </p:nvSpPr>
        <p:spPr/>
        <p:txBody>
          <a:bodyPr/>
          <a:lstStyle/>
          <a:p>
            <a:pPr marL="0" indent="0">
              <a:buNone/>
            </a:pPr>
            <a:r>
              <a:rPr lang="en-US"/>
              <a:t>What is investment in human capital? </a:t>
            </a:r>
          </a:p>
        </p:txBody>
      </p:sp>
    </p:spTree>
    <p:extLst>
      <p:ext uri="{BB962C8B-B14F-4D97-AF65-F5344CB8AC3E}">
        <p14:creationId xmlns:p14="http://schemas.microsoft.com/office/powerpoint/2010/main" val="333555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8B46D-AA81-9031-9169-C67C8B185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9ABF6F-B874-3813-6BA3-6437ED4F568F}"/>
              </a:ext>
            </a:extLst>
          </p:cNvPr>
          <p:cNvSpPr>
            <a:spLocks noGrp="1"/>
          </p:cNvSpPr>
          <p:nvPr>
            <p:ph type="title"/>
          </p:nvPr>
        </p:nvSpPr>
        <p:spPr/>
        <p:txBody>
          <a:bodyPr>
            <a:normAutofit fontScale="90000"/>
          </a:bodyPr>
          <a:lstStyle/>
          <a:p>
            <a:r>
              <a:rPr lang="en-US" dirty="0"/>
              <a:t>Invest in Yourself (pt. 25)</a:t>
            </a:r>
          </a:p>
        </p:txBody>
      </p:sp>
      <p:sp>
        <p:nvSpPr>
          <p:cNvPr id="3" name="Content Placeholder 2">
            <a:extLst>
              <a:ext uri="{FF2B5EF4-FFF2-40B4-BE49-F238E27FC236}">
                <a16:creationId xmlns:a16="http://schemas.microsoft.com/office/drawing/2014/main" id="{C031A783-CC90-3645-A8EA-B57F0C89EAE3}"/>
              </a:ext>
            </a:extLst>
          </p:cNvPr>
          <p:cNvSpPr>
            <a:spLocks noGrp="1"/>
          </p:cNvSpPr>
          <p:nvPr>
            <p:ph idx="1"/>
          </p:nvPr>
        </p:nvSpPr>
        <p:spPr/>
        <p:txBody>
          <a:bodyPr/>
          <a:lstStyle/>
          <a:p>
            <a:pPr marL="0" indent="0">
              <a:buNone/>
            </a:pPr>
            <a:r>
              <a:rPr lang="en-US" dirty="0"/>
              <a:t>How can people invest in their human capital?</a:t>
            </a:r>
          </a:p>
        </p:txBody>
      </p:sp>
    </p:spTree>
    <p:extLst>
      <p:ext uri="{BB962C8B-B14F-4D97-AF65-F5344CB8AC3E}">
        <p14:creationId xmlns:p14="http://schemas.microsoft.com/office/powerpoint/2010/main" val="2240484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3E59-571F-5DEA-91E6-A2B829287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B692A-3E38-D118-9E65-D148E800ABBD}"/>
              </a:ext>
            </a:extLst>
          </p:cNvPr>
          <p:cNvSpPr>
            <a:spLocks noGrp="1"/>
          </p:cNvSpPr>
          <p:nvPr>
            <p:ph type="title"/>
          </p:nvPr>
        </p:nvSpPr>
        <p:spPr/>
        <p:txBody>
          <a:bodyPr>
            <a:normAutofit fontScale="90000"/>
          </a:bodyPr>
          <a:lstStyle/>
          <a:p>
            <a:r>
              <a:rPr lang="en-US" dirty="0"/>
              <a:t>Invest in Yourself (pt. 26)</a:t>
            </a:r>
          </a:p>
        </p:txBody>
      </p:sp>
      <p:sp>
        <p:nvSpPr>
          <p:cNvPr id="3" name="Content Placeholder 2">
            <a:extLst>
              <a:ext uri="{FF2B5EF4-FFF2-40B4-BE49-F238E27FC236}">
                <a16:creationId xmlns:a16="http://schemas.microsoft.com/office/drawing/2014/main" id="{E86ECB2B-6806-D51F-D6B0-656E6E719313}"/>
              </a:ext>
            </a:extLst>
          </p:cNvPr>
          <p:cNvSpPr>
            <a:spLocks noGrp="1"/>
          </p:cNvSpPr>
          <p:nvPr>
            <p:ph idx="1"/>
          </p:nvPr>
        </p:nvSpPr>
        <p:spPr/>
        <p:txBody>
          <a:bodyPr/>
          <a:lstStyle/>
          <a:p>
            <a:pPr marL="457200" marR="309245" lvl="1" indent="0">
              <a:lnSpc>
                <a:spcPct val="110000"/>
              </a:lnSpc>
              <a:spcBef>
                <a:spcPts val="735"/>
              </a:spcBef>
              <a:spcAft>
                <a:spcPts val="0"/>
              </a:spcAft>
              <a:buClr>
                <a:srgbClr val="231F20"/>
              </a:buClr>
              <a:buSzPts val="700"/>
              <a:buNone/>
              <a:tabLst>
                <a:tab pos="673100" algn="l"/>
              </a:tabLst>
            </a:pPr>
            <a:r>
              <a:rPr lang="en-US" sz="2800" spc="-10">
                <a:solidFill>
                  <a:srgbClr val="231F20"/>
                </a:solidFill>
                <a:effectLst/>
                <a:latin typeface="Tw Cen MT" panose="020B0602020104020603" pitchFamily="34" charset="0"/>
                <a:ea typeface="Apple Symbols"/>
                <a:cs typeface="Apple Symbols"/>
              </a:rPr>
              <a:t>In</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general,</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how</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does</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investment</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in</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human</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capital</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through</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education</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affect</a:t>
            </a:r>
            <a:r>
              <a:rPr lang="en-US" sz="2800" spc="-35">
                <a:solidFill>
                  <a:srgbClr val="231F20"/>
                </a:solidFill>
                <a:effectLst/>
                <a:latin typeface="Tw Cen MT" panose="020B0602020104020603" pitchFamily="34" charset="0"/>
                <a:ea typeface="Apple Symbols"/>
                <a:cs typeface="Apple Symbols"/>
              </a:rPr>
              <a:t> </a:t>
            </a:r>
            <a:r>
              <a:rPr lang="en-US" sz="2800" spc="-10">
                <a:solidFill>
                  <a:srgbClr val="231F20"/>
                </a:solidFill>
                <a:effectLst/>
                <a:latin typeface="Tw Cen MT" panose="020B0602020104020603" pitchFamily="34" charset="0"/>
                <a:ea typeface="Apple Symbols"/>
                <a:cs typeface="Apple Symbols"/>
              </a:rPr>
              <a:t>income? </a:t>
            </a:r>
            <a:r>
              <a:rPr lang="en-US" sz="2800">
                <a:solidFill>
                  <a:srgbClr val="231F20"/>
                </a:solidFill>
                <a:latin typeface="Tw Cen MT" panose="020B0602020104020603" pitchFamily="34" charset="0"/>
                <a:ea typeface="Apple Symbols"/>
                <a:cs typeface="Apple Symbols"/>
              </a:rPr>
              <a:t> Why is this the case?</a:t>
            </a:r>
            <a:endParaRPr lang="en-US"/>
          </a:p>
        </p:txBody>
      </p:sp>
    </p:spTree>
    <p:extLst>
      <p:ext uri="{BB962C8B-B14F-4D97-AF65-F5344CB8AC3E}">
        <p14:creationId xmlns:p14="http://schemas.microsoft.com/office/powerpoint/2010/main" val="1590911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33E59-571F-5DEA-91E6-A2B829287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2B692A-3E38-D118-9E65-D148E800ABBD}"/>
              </a:ext>
            </a:extLst>
          </p:cNvPr>
          <p:cNvSpPr>
            <a:spLocks noGrp="1"/>
          </p:cNvSpPr>
          <p:nvPr>
            <p:ph type="title"/>
          </p:nvPr>
        </p:nvSpPr>
        <p:spPr/>
        <p:txBody>
          <a:bodyPr>
            <a:normAutofit fontScale="90000"/>
          </a:bodyPr>
          <a:lstStyle/>
          <a:p>
            <a:r>
              <a:rPr lang="en-US" dirty="0"/>
              <a:t>Invest in Yourself (pt. 27)</a:t>
            </a:r>
          </a:p>
        </p:txBody>
      </p:sp>
      <p:sp>
        <p:nvSpPr>
          <p:cNvPr id="3" name="Content Placeholder 2">
            <a:extLst>
              <a:ext uri="{FF2B5EF4-FFF2-40B4-BE49-F238E27FC236}">
                <a16:creationId xmlns:a16="http://schemas.microsoft.com/office/drawing/2014/main" id="{E86ECB2B-6806-D51F-D6B0-656E6E719313}"/>
              </a:ext>
            </a:extLst>
          </p:cNvPr>
          <p:cNvSpPr>
            <a:spLocks noGrp="1"/>
          </p:cNvSpPr>
          <p:nvPr>
            <p:ph idx="1"/>
          </p:nvPr>
        </p:nvSpPr>
        <p:spPr/>
        <p:txBody>
          <a:bodyPr/>
          <a:lstStyle/>
          <a:p>
            <a:pPr marL="457200" marR="309245" lvl="1" indent="0">
              <a:lnSpc>
                <a:spcPct val="110000"/>
              </a:lnSpc>
              <a:spcBef>
                <a:spcPts val="735"/>
              </a:spcBef>
              <a:spcAft>
                <a:spcPts val="0"/>
              </a:spcAft>
              <a:buClr>
                <a:srgbClr val="231F20"/>
              </a:buClr>
              <a:buSzPts val="700"/>
              <a:buNone/>
              <a:tabLst>
                <a:tab pos="673100" algn="l"/>
              </a:tabLst>
            </a:pPr>
            <a:r>
              <a:rPr lang="en-US" sz="2800" spc="-10" dirty="0">
                <a:solidFill>
                  <a:srgbClr val="231F20"/>
                </a:solidFill>
                <a:effectLst/>
                <a:latin typeface="Tw Cen MT" panose="020B0602020104020603" pitchFamily="34" charset="0"/>
                <a:ea typeface="Apple Symbols"/>
                <a:cs typeface="Apple Symbols"/>
              </a:rPr>
              <a:t>In</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general,</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how</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does</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investment</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in</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human</a:t>
            </a:r>
            <a:r>
              <a:rPr lang="en-US" sz="2800" spc="-35" dirty="0">
                <a:solidFill>
                  <a:srgbClr val="231F20"/>
                </a:solidFill>
                <a:effectLst/>
                <a:latin typeface="Tw Cen MT" panose="020B0602020104020603" pitchFamily="34" charset="0"/>
                <a:ea typeface="Apple Symbols"/>
                <a:cs typeface="Apple Symbols"/>
              </a:rPr>
              <a:t> </a:t>
            </a:r>
            <a:r>
              <a:rPr lang="en-US" sz="2800" spc="-10" dirty="0">
                <a:solidFill>
                  <a:srgbClr val="231F20"/>
                </a:solidFill>
                <a:effectLst/>
                <a:latin typeface="Tw Cen MT" panose="020B0602020104020603" pitchFamily="34" charset="0"/>
                <a:ea typeface="Apple Symbols"/>
                <a:cs typeface="Apple Symbols"/>
              </a:rPr>
              <a:t>capital affect the likelihood of being unemployed? </a:t>
            </a:r>
            <a:r>
              <a:rPr lang="en-US" sz="2800" dirty="0">
                <a:solidFill>
                  <a:srgbClr val="231F20"/>
                </a:solidFill>
                <a:latin typeface="Tw Cen MT" panose="020B0602020104020603" pitchFamily="34" charset="0"/>
                <a:ea typeface="Apple Symbols"/>
                <a:cs typeface="Apple Symbols"/>
              </a:rPr>
              <a:t> Why is this the case?</a:t>
            </a:r>
            <a:endParaRPr lang="en-US" dirty="0"/>
          </a:p>
        </p:txBody>
      </p:sp>
    </p:spTree>
    <p:extLst>
      <p:ext uri="{BB962C8B-B14F-4D97-AF65-F5344CB8AC3E}">
        <p14:creationId xmlns:p14="http://schemas.microsoft.com/office/powerpoint/2010/main" val="1307140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00DD8-A2B7-4270-BE0B-A249FC4E2D8B}"/>
              </a:ext>
            </a:extLst>
          </p:cNvPr>
          <p:cNvSpPr>
            <a:spLocks noGrp="1"/>
          </p:cNvSpPr>
          <p:nvPr>
            <p:ph type="title"/>
          </p:nvPr>
        </p:nvSpPr>
        <p:spPr/>
        <p:txBody>
          <a:bodyPr>
            <a:normAutofit fontScale="90000"/>
          </a:bodyPr>
          <a:lstStyle/>
          <a:p>
            <a:r>
              <a:rPr lang="en-US" dirty="0"/>
              <a:t>Invest in Yourself (pt.2)</a:t>
            </a:r>
          </a:p>
        </p:txBody>
      </p:sp>
      <p:sp>
        <p:nvSpPr>
          <p:cNvPr id="3" name="Content Placeholder 2">
            <a:extLst>
              <a:ext uri="{FF2B5EF4-FFF2-40B4-BE49-F238E27FC236}">
                <a16:creationId xmlns:a16="http://schemas.microsoft.com/office/drawing/2014/main" id="{6A4ED7DF-89DE-4D33-9154-ED19B0265BCE}"/>
              </a:ext>
            </a:extLst>
          </p:cNvPr>
          <p:cNvSpPr>
            <a:spLocks noGrp="1"/>
          </p:cNvSpPr>
          <p:nvPr>
            <p:ph idx="1"/>
          </p:nvPr>
        </p:nvSpPr>
        <p:spPr/>
        <p:txBody>
          <a:bodyPr>
            <a:normAutofit/>
          </a:bodyPr>
          <a:lstStyle/>
          <a:p>
            <a:pPr marL="0" indent="0">
              <a:buNone/>
            </a:pPr>
            <a:r>
              <a:rPr lang="en-US" sz="2800" b="1">
                <a:solidFill>
                  <a:srgbClr val="38523C"/>
                </a:solidFill>
                <a:latin typeface="Tw Cen MT" panose="020B0602020104020603" pitchFamily="34" charset="0"/>
                <a:cs typeface="Arial" panose="020B0604020202020204" pitchFamily="34" charset="0"/>
              </a:rPr>
              <a:t>Instructions for Producing Name Tents (cont.)</a:t>
            </a:r>
          </a:p>
          <a:p>
            <a:endParaRPr lang="en-US" sz="1000" b="1">
              <a:latin typeface="Tw Cen MT" panose="020B0602020104020603"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a:solidFill>
                  <a:srgbClr val="000000"/>
                </a:solidFill>
                <a:latin typeface="Tw Cen MT" panose="020B0602020104020603" pitchFamily="34" charset="0"/>
              </a:rPr>
              <a:t>Open the paper to </a:t>
            </a:r>
            <a:r>
              <a:rPr lang="en-US">
                <a:solidFill>
                  <a:srgbClr val="000000"/>
                </a:solidFill>
                <a:latin typeface="Tw Cen MT" panose="020B0602020104020603" pitchFamily="34" charset="0"/>
              </a:rPr>
              <a:t>9</a:t>
            </a:r>
            <a:r>
              <a:rPr lang="en-US" sz="2800">
                <a:solidFill>
                  <a:srgbClr val="000000"/>
                </a:solidFill>
                <a:latin typeface="Tw Cen MT" panose="020B0602020104020603" pitchFamily="34" charset="0"/>
              </a:rPr>
              <a:t>" x 12".</a:t>
            </a:r>
          </a:p>
          <a:p>
            <a:pPr marL="457200" indent="-457200">
              <a:spcAft>
                <a:spcPts val="600"/>
              </a:spcAft>
              <a:buFont typeface="Arial" panose="020B0604020202020204" pitchFamily="34" charset="0"/>
              <a:buChar char="•"/>
            </a:pPr>
            <a:r>
              <a:rPr lang="en-US" sz="2800">
                <a:solidFill>
                  <a:srgbClr val="000000"/>
                </a:solidFill>
                <a:latin typeface="Tw Cen MT" panose="020B0602020104020603" pitchFamily="34" charset="0"/>
              </a:rPr>
              <a:t>Fold the bottom </a:t>
            </a:r>
            <a:r>
              <a:rPr lang="en-US">
                <a:solidFill>
                  <a:srgbClr val="000000"/>
                </a:solidFill>
                <a:latin typeface="Tw Cen MT" panose="020B0602020104020603" pitchFamily="34" charset="0"/>
              </a:rPr>
              <a:t>9</a:t>
            </a:r>
            <a:r>
              <a:rPr lang="en-US" sz="2800">
                <a:solidFill>
                  <a:srgbClr val="000000"/>
                </a:solidFill>
                <a:latin typeface="Tw Cen MT" panose="020B0602020104020603" pitchFamily="34" charset="0"/>
              </a:rPr>
              <a:t>" edge to the middle crease. Crease the fold.</a:t>
            </a:r>
          </a:p>
          <a:p>
            <a:pPr marL="457200" indent="-457200">
              <a:spcAft>
                <a:spcPts val="600"/>
              </a:spcAft>
              <a:buFont typeface="Arial" panose="020B0604020202020204" pitchFamily="34" charset="0"/>
              <a:buChar char="•"/>
            </a:pPr>
            <a:r>
              <a:rPr lang="en-US" sz="2800">
                <a:solidFill>
                  <a:srgbClr val="000000"/>
                </a:solidFill>
                <a:latin typeface="Tw Cen MT" panose="020B0602020104020603" pitchFamily="34" charset="0"/>
              </a:rPr>
              <a:t>Open the paper to </a:t>
            </a:r>
            <a:r>
              <a:rPr lang="en-US">
                <a:solidFill>
                  <a:srgbClr val="000000"/>
                </a:solidFill>
                <a:latin typeface="Tw Cen MT" panose="020B0602020104020603" pitchFamily="34" charset="0"/>
              </a:rPr>
              <a:t>9</a:t>
            </a:r>
            <a:r>
              <a:rPr lang="en-US" sz="2800">
                <a:solidFill>
                  <a:srgbClr val="000000"/>
                </a:solidFill>
                <a:latin typeface="Tw Cen MT" panose="020B0602020104020603" pitchFamily="34" charset="0"/>
              </a:rPr>
              <a:t>" x 12".</a:t>
            </a:r>
          </a:p>
          <a:p>
            <a:pPr marL="457200" indent="-457200">
              <a:spcAft>
                <a:spcPts val="600"/>
              </a:spcAft>
              <a:buFont typeface="Arial" panose="020B0604020202020204" pitchFamily="34" charset="0"/>
              <a:buChar char="•"/>
            </a:pPr>
            <a:r>
              <a:rPr lang="en-US" sz="2800">
                <a:solidFill>
                  <a:srgbClr val="000000"/>
                </a:solidFill>
                <a:latin typeface="Tw Cen MT" panose="020B0602020104020603" pitchFamily="34" charset="0"/>
              </a:rPr>
              <a:t>Fold the top </a:t>
            </a:r>
            <a:r>
              <a:rPr lang="en-US">
                <a:solidFill>
                  <a:srgbClr val="000000"/>
                </a:solidFill>
                <a:latin typeface="Tw Cen MT" panose="020B0602020104020603" pitchFamily="34" charset="0"/>
              </a:rPr>
              <a:t>9</a:t>
            </a:r>
            <a:r>
              <a:rPr lang="en-US" sz="2800">
                <a:solidFill>
                  <a:srgbClr val="000000"/>
                </a:solidFill>
                <a:latin typeface="Tw Cen MT" panose="020B0602020104020603" pitchFamily="34" charset="0"/>
              </a:rPr>
              <a:t>" edge to the middle crease. Crease the fold.</a:t>
            </a:r>
          </a:p>
          <a:p>
            <a:pPr marL="457200" indent="-457200">
              <a:spcAft>
                <a:spcPts val="600"/>
              </a:spcAft>
              <a:buFont typeface="Arial" panose="020B0604020202020204" pitchFamily="34" charset="0"/>
              <a:buChar char="•"/>
            </a:pPr>
            <a:r>
              <a:rPr lang="en-US" sz="2800">
                <a:solidFill>
                  <a:srgbClr val="000000"/>
                </a:solidFill>
                <a:latin typeface="Tw Cen MT" panose="020B0602020104020603" pitchFamily="34" charset="0"/>
              </a:rPr>
              <a:t>The paper should now have four sections each measuring approximately </a:t>
            </a:r>
            <a:r>
              <a:rPr lang="en-US">
                <a:solidFill>
                  <a:srgbClr val="000000"/>
                </a:solidFill>
                <a:latin typeface="Tw Cen MT" panose="020B0602020104020603" pitchFamily="34" charset="0"/>
              </a:rPr>
              <a:t>3</a:t>
            </a:r>
            <a:r>
              <a:rPr lang="en-US" sz="2800">
                <a:solidFill>
                  <a:srgbClr val="000000"/>
                </a:solidFill>
                <a:latin typeface="Tw Cen MT" panose="020B0602020104020603" pitchFamily="34" charset="0"/>
              </a:rPr>
              <a:t>" x </a:t>
            </a:r>
            <a:r>
              <a:rPr lang="en-US">
                <a:solidFill>
                  <a:srgbClr val="000000"/>
                </a:solidFill>
                <a:latin typeface="Tw Cen MT" panose="020B0602020104020603" pitchFamily="34" charset="0"/>
              </a:rPr>
              <a:t>9</a:t>
            </a:r>
            <a:r>
              <a:rPr lang="en-US" sz="2800">
                <a:solidFill>
                  <a:srgbClr val="000000"/>
                </a:solidFill>
                <a:latin typeface="Tw Cen MT" panose="020B0602020104020603" pitchFamily="34" charset="0"/>
              </a:rPr>
              <a:t>".</a:t>
            </a:r>
          </a:p>
          <a:p>
            <a:pPr marL="0" indent="0">
              <a:buNone/>
            </a:pPr>
            <a:endParaRPr lang="en-US"/>
          </a:p>
        </p:txBody>
      </p:sp>
    </p:spTree>
    <p:extLst>
      <p:ext uri="{BB962C8B-B14F-4D97-AF65-F5344CB8AC3E}">
        <p14:creationId xmlns:p14="http://schemas.microsoft.com/office/powerpoint/2010/main" val="4091500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BA6A-32A7-D286-B8E9-0487F0E0BFC3}"/>
              </a:ext>
            </a:extLst>
          </p:cNvPr>
          <p:cNvSpPr>
            <a:spLocks noGrp="1"/>
          </p:cNvSpPr>
          <p:nvPr>
            <p:ph type="title"/>
          </p:nvPr>
        </p:nvSpPr>
        <p:spPr/>
        <p:txBody>
          <a:bodyPr>
            <a:normAutofit fontScale="90000"/>
          </a:bodyPr>
          <a:lstStyle/>
          <a:p>
            <a:r>
              <a:rPr lang="en-US"/>
              <a:t>You Earn When You Learn</a:t>
            </a:r>
          </a:p>
        </p:txBody>
      </p:sp>
      <p:sp>
        <p:nvSpPr>
          <p:cNvPr id="3" name="Content Placeholder 2">
            <a:extLst>
              <a:ext uri="{FF2B5EF4-FFF2-40B4-BE49-F238E27FC236}">
                <a16:creationId xmlns:a16="http://schemas.microsoft.com/office/drawing/2014/main" id="{3FE7DED8-5983-8A2F-646B-464EE120018C}"/>
              </a:ext>
            </a:extLst>
          </p:cNvPr>
          <p:cNvSpPr>
            <a:spLocks noGrp="1"/>
          </p:cNvSpPr>
          <p:nvPr>
            <p:ph idx="1"/>
          </p:nvPr>
        </p:nvSpPr>
        <p:spPr/>
        <p:txBody>
          <a:bodyPr>
            <a:normAutofit/>
          </a:bodyPr>
          <a:lstStyle/>
          <a:p>
            <a:pPr marL="0" indent="0">
              <a:buNone/>
            </a:pPr>
            <a:r>
              <a:rPr lang="en-US" spc="-10" dirty="0">
                <a:solidFill>
                  <a:srgbClr val="231F20"/>
                </a:solidFill>
                <a:effectLst/>
                <a:latin typeface="Tw Cen MT" panose="020B0602020104020603" pitchFamily="34" charset="0"/>
                <a:ea typeface="Arial" panose="020B0604020202020204" pitchFamily="34" charset="0"/>
              </a:rPr>
              <a:t>How does investment in human capital benefit people?</a:t>
            </a:r>
          </a:p>
        </p:txBody>
      </p:sp>
    </p:spTree>
    <p:extLst>
      <p:ext uri="{BB962C8B-B14F-4D97-AF65-F5344CB8AC3E}">
        <p14:creationId xmlns:p14="http://schemas.microsoft.com/office/powerpoint/2010/main" val="314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3FB9-8644-4F9C-97F6-79E769724226}"/>
              </a:ext>
            </a:extLst>
          </p:cNvPr>
          <p:cNvSpPr>
            <a:spLocks noGrp="1"/>
          </p:cNvSpPr>
          <p:nvPr>
            <p:ph type="title"/>
          </p:nvPr>
        </p:nvSpPr>
        <p:spPr/>
        <p:txBody>
          <a:bodyPr>
            <a:normAutofit fontScale="90000"/>
          </a:bodyPr>
          <a:lstStyle/>
          <a:p>
            <a:r>
              <a:rPr lang="en-US" dirty="0"/>
              <a:t>Invest in Yourself (pt. 28)</a:t>
            </a:r>
          </a:p>
        </p:txBody>
      </p:sp>
      <p:sp>
        <p:nvSpPr>
          <p:cNvPr id="3" name="Content Placeholder 2">
            <a:extLst>
              <a:ext uri="{FF2B5EF4-FFF2-40B4-BE49-F238E27FC236}">
                <a16:creationId xmlns:a16="http://schemas.microsoft.com/office/drawing/2014/main" id="{0E902C72-A1BC-4996-BE24-142D07F08FE8}"/>
              </a:ext>
            </a:extLst>
          </p:cNvPr>
          <p:cNvSpPr>
            <a:spLocks noGrp="1"/>
          </p:cNvSpPr>
          <p:nvPr>
            <p:ph idx="1"/>
          </p:nvPr>
        </p:nvSpPr>
        <p:spPr/>
        <p:txBody>
          <a:bodyPr/>
          <a:lstStyle/>
          <a:p>
            <a:pPr marL="0" indent="0">
              <a:buNone/>
            </a:pPr>
            <a:r>
              <a:rPr lang="en-US" sz="2800" b="1" dirty="0">
                <a:latin typeface="Tw Cen MT" panose="020B0602020104020603" pitchFamily="34" charset="0"/>
                <a:cs typeface="Arial" panose="020B0604020202020204" pitchFamily="34" charset="0"/>
              </a:rPr>
              <a:t>Write a paragraph explaining how investment in human capital benefits people.</a:t>
            </a:r>
          </a:p>
          <a:p>
            <a:pPr marL="0" indent="0">
              <a:buNone/>
            </a:pPr>
            <a:endParaRPr lang="en-US" dirty="0"/>
          </a:p>
        </p:txBody>
      </p:sp>
    </p:spTree>
    <p:extLst>
      <p:ext uri="{BB962C8B-B14F-4D97-AF65-F5344CB8AC3E}">
        <p14:creationId xmlns:p14="http://schemas.microsoft.com/office/powerpoint/2010/main" val="4246287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9AAFE-277B-40E6-93D1-82FBE5E1F8E5}"/>
              </a:ext>
            </a:extLst>
          </p:cNvPr>
          <p:cNvSpPr>
            <a:spLocks noGrp="1"/>
          </p:cNvSpPr>
          <p:nvPr>
            <p:ph type="title"/>
          </p:nvPr>
        </p:nvSpPr>
        <p:spPr/>
        <p:txBody>
          <a:bodyPr>
            <a:normAutofit fontScale="90000"/>
          </a:bodyPr>
          <a:lstStyle/>
          <a:p>
            <a:r>
              <a:rPr lang="en-US" dirty="0"/>
              <a:t>Invest in Yourself (Optional Activity pt. 1)	 </a:t>
            </a:r>
          </a:p>
        </p:txBody>
      </p:sp>
      <p:sp>
        <p:nvSpPr>
          <p:cNvPr id="3" name="Content Placeholder 2">
            <a:extLst>
              <a:ext uri="{FF2B5EF4-FFF2-40B4-BE49-F238E27FC236}">
                <a16:creationId xmlns:a16="http://schemas.microsoft.com/office/drawing/2014/main" id="{2EC30285-DE5B-4E73-91C4-FA6C7CCFAD1E}"/>
              </a:ext>
            </a:extLst>
          </p:cNvPr>
          <p:cNvSpPr>
            <a:spLocks noGrp="1"/>
          </p:cNvSpPr>
          <p:nvPr>
            <p:ph idx="1"/>
          </p:nvPr>
        </p:nvSpPr>
        <p:spPr/>
        <p:txBody>
          <a:bodyPr>
            <a:normAutofit fontScale="92500" lnSpcReduction="20000"/>
          </a:bodyPr>
          <a:lstStyle/>
          <a:p>
            <a:pPr marL="0" indent="0" algn="ctr">
              <a:buNone/>
            </a:pPr>
            <a:r>
              <a:rPr lang="en-US" sz="2800" b="1">
                <a:solidFill>
                  <a:srgbClr val="38523C"/>
                </a:solidFill>
                <a:latin typeface="Tw Cen MT" panose="020B0602020104020603" pitchFamily="34" charset="0"/>
                <a:cs typeface="Arial" panose="020B0604020202020204" pitchFamily="34" charset="0"/>
              </a:rPr>
              <a:t>Mean (Average) </a:t>
            </a:r>
          </a:p>
          <a:p>
            <a:pPr marL="0" indent="0" algn="ctr">
              <a:buNone/>
            </a:pPr>
            <a:endParaRPr lang="en-US" sz="2800" b="1">
              <a:solidFill>
                <a:srgbClr val="38523C"/>
              </a:solidFill>
              <a:latin typeface="Tw Cen MT" panose="020B0602020104020603" pitchFamily="34" charset="0"/>
              <a:cs typeface="Arial" panose="020B0604020202020204" pitchFamily="34" charset="0"/>
            </a:endParaRPr>
          </a:p>
          <a:p>
            <a:pPr marL="0" indent="0">
              <a:buNone/>
            </a:pPr>
            <a:r>
              <a:rPr lang="en-US" sz="2800">
                <a:latin typeface="Tw Cen MT" panose="020B0602020104020603" pitchFamily="34" charset="0"/>
                <a:cs typeface="Arial" panose="020B0604020202020204" pitchFamily="34" charset="0"/>
              </a:rPr>
              <a:t>$1,000 </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2,000</a:t>
            </a:r>
          </a:p>
          <a:p>
            <a:pPr marL="0" indent="0">
              <a:buNone/>
            </a:pPr>
            <a:r>
              <a:rPr lang="en-US" sz="2800">
                <a:latin typeface="Tw Cen MT" panose="020B0602020104020603" pitchFamily="34" charset="0"/>
                <a:cs typeface="Arial" panose="020B0604020202020204" pitchFamily="34" charset="0"/>
              </a:rPr>
              <a:t>  3,000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4,000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5,000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6,000</a:t>
            </a:r>
          </a:p>
          <a:p>
            <a:pPr marL="0" indent="0">
              <a:buNone/>
            </a:pPr>
            <a:r>
              <a:rPr lang="en-US" u="sng">
                <a:latin typeface="Tw Cen MT" panose="020B0602020104020603" pitchFamily="34" charset="0"/>
                <a:cs typeface="Arial" panose="020B0604020202020204" pitchFamily="34" charset="0"/>
              </a:rPr>
              <a:t>  </a:t>
            </a:r>
            <a:r>
              <a:rPr lang="en-US" sz="2800" u="sng">
                <a:latin typeface="Tw Cen MT" panose="020B0602020104020603" pitchFamily="34" charset="0"/>
                <a:cs typeface="Arial" panose="020B0604020202020204" pitchFamily="34" charset="0"/>
              </a:rPr>
              <a:t>7,000 </a:t>
            </a:r>
          </a:p>
          <a:p>
            <a:pPr marL="0" indent="0">
              <a:buNone/>
            </a:pPr>
            <a:r>
              <a:rPr lang="en-US" sz="2800" b="1">
                <a:latin typeface="Tw Cen MT" panose="020B0602020104020603" pitchFamily="34" charset="0"/>
                <a:cs typeface="Arial" panose="020B0604020202020204" pitchFamily="34" charset="0"/>
              </a:rPr>
              <a:t>$28,000</a:t>
            </a:r>
            <a:endParaRPr lang="en-US">
              <a:latin typeface="Tw Cen MT" panose="020B0602020104020603" pitchFamily="34" charset="0"/>
            </a:endParaRPr>
          </a:p>
        </p:txBody>
      </p:sp>
      <p:sp>
        <p:nvSpPr>
          <p:cNvPr id="4" name="Rectangle 3">
            <a:extLst>
              <a:ext uri="{FF2B5EF4-FFF2-40B4-BE49-F238E27FC236}">
                <a16:creationId xmlns:a16="http://schemas.microsoft.com/office/drawing/2014/main" id="{20E30958-FE67-4C9D-9A9B-097380603E81}"/>
              </a:ext>
            </a:extLst>
          </p:cNvPr>
          <p:cNvSpPr/>
          <p:nvPr/>
        </p:nvSpPr>
        <p:spPr>
          <a:xfrm>
            <a:off x="4620994" y="2685415"/>
            <a:ext cx="48718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$28,000 ÷ 7 =</a:t>
            </a:r>
            <a:r>
              <a:rPr kumimoji="0" lang="en-US" sz="2800" b="1"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$4,000 (mean)</a:t>
            </a:r>
          </a:p>
        </p:txBody>
      </p:sp>
    </p:spTree>
    <p:extLst>
      <p:ext uri="{BB962C8B-B14F-4D97-AF65-F5344CB8AC3E}">
        <p14:creationId xmlns:p14="http://schemas.microsoft.com/office/powerpoint/2010/main" val="1734526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DB1B-76E8-4A44-A1EB-D415BB63E189}"/>
              </a:ext>
            </a:extLst>
          </p:cNvPr>
          <p:cNvSpPr>
            <a:spLocks noGrp="1"/>
          </p:cNvSpPr>
          <p:nvPr>
            <p:ph type="title"/>
          </p:nvPr>
        </p:nvSpPr>
        <p:spPr/>
        <p:txBody>
          <a:bodyPr>
            <a:normAutofit fontScale="90000"/>
          </a:bodyPr>
          <a:lstStyle/>
          <a:p>
            <a:r>
              <a:rPr lang="en-US" dirty="0"/>
              <a:t>Invest in Yourself (Optional Activity pt. 2)</a:t>
            </a:r>
          </a:p>
        </p:txBody>
      </p:sp>
      <p:sp>
        <p:nvSpPr>
          <p:cNvPr id="3" name="Content Placeholder 2">
            <a:extLst>
              <a:ext uri="{FF2B5EF4-FFF2-40B4-BE49-F238E27FC236}">
                <a16:creationId xmlns:a16="http://schemas.microsoft.com/office/drawing/2014/main" id="{D9F7952E-5232-4720-A6D3-9B6DEB95ADCF}"/>
              </a:ext>
            </a:extLst>
          </p:cNvPr>
          <p:cNvSpPr>
            <a:spLocks noGrp="1"/>
          </p:cNvSpPr>
          <p:nvPr>
            <p:ph idx="1"/>
          </p:nvPr>
        </p:nvSpPr>
        <p:spPr/>
        <p:txBody>
          <a:bodyPr/>
          <a:lstStyle/>
          <a:p>
            <a:pPr marL="0" indent="0" algn="ctr">
              <a:buNone/>
            </a:pPr>
            <a:r>
              <a:rPr lang="en-US" sz="2800" b="1">
                <a:solidFill>
                  <a:srgbClr val="38523C"/>
                </a:solidFill>
                <a:latin typeface="Tw Cen MT" panose="020B0602020104020603" pitchFamily="34" charset="0"/>
                <a:cs typeface="Arial" panose="020B0604020202020204" pitchFamily="34" charset="0"/>
              </a:rPr>
              <a:t>Median</a:t>
            </a:r>
          </a:p>
          <a:p>
            <a:pPr marL="0" indent="0" algn="ctr">
              <a:buNone/>
            </a:pPr>
            <a:r>
              <a:rPr lang="en-US" sz="2800">
                <a:latin typeface="Tw Cen MT" panose="020B0602020104020603" pitchFamily="34" charset="0"/>
              </a:rPr>
              <a:t>$1,000 </a:t>
            </a:r>
          </a:p>
          <a:p>
            <a:pPr marL="0" indent="0" algn="ctr">
              <a:buNone/>
            </a:pPr>
            <a:r>
              <a:rPr lang="en-US">
                <a:latin typeface="Tw Cen MT" panose="020B0602020104020603" pitchFamily="34" charset="0"/>
              </a:rPr>
              <a:t>  </a:t>
            </a:r>
            <a:r>
              <a:rPr lang="en-US" sz="2800">
                <a:latin typeface="Tw Cen MT" panose="020B0602020104020603" pitchFamily="34" charset="0"/>
              </a:rPr>
              <a:t>2,000</a:t>
            </a:r>
          </a:p>
          <a:p>
            <a:pPr marL="0" indent="0" algn="ctr">
              <a:buNone/>
            </a:pPr>
            <a:r>
              <a:rPr lang="en-US">
                <a:latin typeface="Tw Cen MT" panose="020B0602020104020603" pitchFamily="34" charset="0"/>
              </a:rPr>
              <a:t>  </a:t>
            </a:r>
            <a:r>
              <a:rPr lang="en-US" sz="2800">
                <a:latin typeface="Tw Cen MT" panose="020B0602020104020603" pitchFamily="34" charset="0"/>
              </a:rPr>
              <a:t>3,000</a:t>
            </a:r>
          </a:p>
          <a:p>
            <a:pPr marL="0" indent="0" algn="ctr">
              <a:buNone/>
            </a:pPr>
            <a:r>
              <a:rPr lang="en-US" b="1">
                <a:latin typeface="Tw Cen MT" panose="020B0602020104020603" pitchFamily="34" charset="0"/>
              </a:rPr>
              <a:t>                   </a:t>
            </a:r>
            <a:r>
              <a:rPr lang="en-US" sz="2800" b="1">
                <a:latin typeface="Tw Cen MT" panose="020B0602020104020603" pitchFamily="34" charset="0"/>
              </a:rPr>
              <a:t>4,000 (Median)</a:t>
            </a:r>
          </a:p>
          <a:p>
            <a:pPr marL="0" indent="0" algn="ctr">
              <a:buNone/>
            </a:pPr>
            <a:r>
              <a:rPr lang="en-US">
                <a:latin typeface="Tw Cen MT" panose="020B0602020104020603" pitchFamily="34" charset="0"/>
              </a:rPr>
              <a:t>  </a:t>
            </a:r>
            <a:r>
              <a:rPr lang="en-US" sz="2800">
                <a:latin typeface="Tw Cen MT" panose="020B0602020104020603" pitchFamily="34" charset="0"/>
              </a:rPr>
              <a:t>5,000</a:t>
            </a:r>
          </a:p>
          <a:p>
            <a:pPr marL="0" indent="0" algn="ctr">
              <a:buNone/>
            </a:pPr>
            <a:r>
              <a:rPr lang="en-US">
                <a:latin typeface="Tw Cen MT" panose="020B0602020104020603" pitchFamily="34" charset="0"/>
              </a:rPr>
              <a:t>  </a:t>
            </a:r>
            <a:r>
              <a:rPr lang="en-US" sz="2800">
                <a:latin typeface="Tw Cen MT" panose="020B0602020104020603" pitchFamily="34" charset="0"/>
              </a:rPr>
              <a:t>6,000</a:t>
            </a:r>
          </a:p>
          <a:p>
            <a:pPr marL="0" indent="0" algn="ctr">
              <a:buNone/>
            </a:pPr>
            <a:r>
              <a:rPr lang="en-US">
                <a:latin typeface="Tw Cen MT" panose="020B0602020104020603" pitchFamily="34" charset="0"/>
              </a:rPr>
              <a:t>  </a:t>
            </a:r>
            <a:r>
              <a:rPr lang="en-US" sz="2800">
                <a:latin typeface="Tw Cen MT" panose="020B0602020104020603" pitchFamily="34" charset="0"/>
              </a:rPr>
              <a:t>7,000 </a:t>
            </a:r>
          </a:p>
          <a:p>
            <a:pPr marL="0" indent="0" algn="ctr">
              <a:buNone/>
            </a:pPr>
            <a:endParaRPr lang="en-US" sz="2800" b="1">
              <a:solidFill>
                <a:srgbClr val="38523C"/>
              </a:solidFill>
              <a:latin typeface="Arial" panose="020B0604020202020204" pitchFamily="34" charset="0"/>
              <a:cs typeface="Arial" panose="020B0604020202020204" pitchFamily="34" charset="0"/>
            </a:endParaRPr>
          </a:p>
          <a:p>
            <a:pPr marL="0" indent="0">
              <a:buNone/>
            </a:pPr>
            <a:endParaRPr lang="en-US"/>
          </a:p>
        </p:txBody>
      </p:sp>
    </p:spTree>
    <p:extLst>
      <p:ext uri="{BB962C8B-B14F-4D97-AF65-F5344CB8AC3E}">
        <p14:creationId xmlns:p14="http://schemas.microsoft.com/office/powerpoint/2010/main" val="2181245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B622-AF62-44F5-B4FA-EE8DA31CCFD4}"/>
              </a:ext>
            </a:extLst>
          </p:cNvPr>
          <p:cNvSpPr>
            <a:spLocks noGrp="1"/>
          </p:cNvSpPr>
          <p:nvPr>
            <p:ph type="title"/>
          </p:nvPr>
        </p:nvSpPr>
        <p:spPr/>
        <p:txBody>
          <a:bodyPr>
            <a:normAutofit fontScale="90000"/>
          </a:bodyPr>
          <a:lstStyle/>
          <a:p>
            <a:r>
              <a:rPr lang="en-US" dirty="0"/>
              <a:t>Invest in Yourself (Optional Activity pt. 3)</a:t>
            </a:r>
          </a:p>
        </p:txBody>
      </p:sp>
      <p:sp>
        <p:nvSpPr>
          <p:cNvPr id="3" name="Content Placeholder 2">
            <a:extLst>
              <a:ext uri="{FF2B5EF4-FFF2-40B4-BE49-F238E27FC236}">
                <a16:creationId xmlns:a16="http://schemas.microsoft.com/office/drawing/2014/main" id="{0B33AA25-71BC-4329-ACEB-6AB8257DF07C}"/>
              </a:ext>
            </a:extLst>
          </p:cNvPr>
          <p:cNvSpPr>
            <a:spLocks noGrp="1"/>
          </p:cNvSpPr>
          <p:nvPr>
            <p:ph idx="1"/>
          </p:nvPr>
        </p:nvSpPr>
        <p:spPr>
          <a:xfrm>
            <a:off x="838200" y="1744216"/>
            <a:ext cx="10515600" cy="4351338"/>
          </a:xfrm>
        </p:spPr>
        <p:txBody>
          <a:bodyPr>
            <a:normAutofit fontScale="77500" lnSpcReduction="20000"/>
          </a:bodyPr>
          <a:lstStyle/>
          <a:p>
            <a:pPr marL="0" indent="0" algn="ctr">
              <a:buNone/>
            </a:pPr>
            <a:r>
              <a:rPr lang="en-US" sz="2800" b="1">
                <a:solidFill>
                  <a:srgbClr val="38523C"/>
                </a:solidFill>
                <a:latin typeface="Tw Cen MT" panose="020B0602020104020603" pitchFamily="34" charset="0"/>
                <a:cs typeface="Arial" panose="020B0604020202020204" pitchFamily="34" charset="0"/>
              </a:rPr>
              <a:t>Mean</a:t>
            </a:r>
            <a:r>
              <a:rPr lang="en-US" sz="2800" b="1">
                <a:solidFill>
                  <a:prstClr val="black"/>
                </a:solidFill>
                <a:latin typeface="Tw Cen MT" panose="020B0602020104020603" pitchFamily="34" charset="0"/>
                <a:cs typeface="Arial" panose="020B0604020202020204" pitchFamily="34" charset="0"/>
              </a:rPr>
              <a:t> </a:t>
            </a:r>
            <a:r>
              <a:rPr lang="en-US" sz="2800" b="1">
                <a:solidFill>
                  <a:srgbClr val="38523C"/>
                </a:solidFill>
                <a:latin typeface="Tw Cen MT" panose="020B0602020104020603" pitchFamily="34" charset="0"/>
                <a:cs typeface="Arial" panose="020B0604020202020204" pitchFamily="34" charset="0"/>
              </a:rPr>
              <a:t>vs. Median</a:t>
            </a:r>
          </a:p>
          <a:p>
            <a:pPr marL="0" indent="0">
              <a:buNone/>
            </a:pPr>
            <a:r>
              <a:rPr lang="en-US" sz="2800">
                <a:latin typeface="Tw Cen MT" panose="020B0602020104020603" pitchFamily="34" charset="0"/>
                <a:cs typeface="Arial" panose="020B0604020202020204" pitchFamily="34" charset="0"/>
              </a:rPr>
              <a:t>$ 1,000 				</a:t>
            </a:r>
          </a:p>
          <a:p>
            <a:pPr marL="0" indent="0">
              <a:buNone/>
            </a:pPr>
            <a:r>
              <a:rPr lang="en-US" sz="2800">
                <a:latin typeface="Tw Cen MT" panose="020B0602020104020603" pitchFamily="34" charset="0"/>
                <a:cs typeface="Arial" panose="020B0604020202020204" pitchFamily="34" charset="0"/>
              </a:rPr>
              <a:t>   2,000				</a:t>
            </a:r>
          </a:p>
          <a:p>
            <a:pPr marL="0" indent="0">
              <a:buNone/>
            </a:pPr>
            <a:r>
              <a:rPr lang="en-US" sz="2800">
                <a:latin typeface="Tw Cen MT" panose="020B0602020104020603" pitchFamily="34" charset="0"/>
                <a:cs typeface="Arial" panose="020B0604020202020204" pitchFamily="34" charset="0"/>
              </a:rPr>
              <a:t>   3,000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4,000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5,000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6,000</a:t>
            </a:r>
          </a:p>
          <a:p>
            <a:pPr marL="0" indent="0">
              <a:buNone/>
            </a:pPr>
            <a:r>
              <a:rPr lang="en-US">
                <a:latin typeface="Tw Cen MT" panose="020B0602020104020603" pitchFamily="34" charset="0"/>
                <a:cs typeface="Arial" panose="020B0604020202020204" pitchFamily="34" charset="0"/>
              </a:rPr>
              <a:t>  </a:t>
            </a:r>
            <a:r>
              <a:rPr lang="en-US" sz="2800">
                <a:latin typeface="Tw Cen MT" panose="020B0602020104020603" pitchFamily="34" charset="0"/>
                <a:cs typeface="Arial" panose="020B0604020202020204" pitchFamily="34" charset="0"/>
              </a:rPr>
              <a:t> 7,000</a:t>
            </a:r>
          </a:p>
          <a:p>
            <a:pPr marL="0" indent="0">
              <a:buNone/>
            </a:pPr>
            <a:r>
              <a:rPr lang="en-US" sz="2800" u="sng">
                <a:latin typeface="Tw Cen MT" panose="020B0602020104020603" pitchFamily="34" charset="0"/>
                <a:cs typeface="Arial" panose="020B0604020202020204" pitchFamily="34" charset="0"/>
              </a:rPr>
              <a:t>150,000 </a:t>
            </a:r>
          </a:p>
          <a:p>
            <a:pPr marL="0" indent="0">
              <a:buNone/>
            </a:pPr>
            <a:r>
              <a:rPr lang="en-US" sz="2800" b="1">
                <a:latin typeface="Tw Cen MT" panose="020B0602020104020603" pitchFamily="34" charset="0"/>
                <a:cs typeface="Arial" panose="020B0604020202020204" pitchFamily="34" charset="0"/>
              </a:rPr>
              <a:t>$178,000 </a:t>
            </a:r>
            <a:r>
              <a:rPr lang="en-US" sz="2800">
                <a:latin typeface="Tw Cen MT" panose="020B0602020104020603" pitchFamily="34" charset="0"/>
                <a:cs typeface="Arial" panose="020B0604020202020204" pitchFamily="34" charset="0"/>
              </a:rPr>
              <a:t>÷ 8 = </a:t>
            </a:r>
            <a:r>
              <a:rPr lang="en-US" sz="2800" b="1">
                <a:latin typeface="Tw Cen MT" panose="020B0602020104020603" pitchFamily="34" charset="0"/>
                <a:cs typeface="Arial" panose="020B0604020202020204" pitchFamily="34" charset="0"/>
              </a:rPr>
              <a:t>$22,250 </a:t>
            </a:r>
          </a:p>
          <a:p>
            <a:pPr marL="0" indent="0">
              <a:buNone/>
            </a:pPr>
            <a:r>
              <a:rPr lang="en-US" sz="2800" b="1">
                <a:latin typeface="Tw Cen MT" panose="020B0602020104020603" pitchFamily="34" charset="0"/>
                <a:cs typeface="Arial" panose="020B0604020202020204" pitchFamily="34" charset="0"/>
              </a:rPr>
              <a:t>                           (mean)</a:t>
            </a:r>
          </a:p>
          <a:p>
            <a:pPr marL="0" indent="0">
              <a:buNone/>
            </a:pPr>
            <a:r>
              <a:rPr lang="en-US" b="1" u="sng">
                <a:latin typeface="Tw Cen MT" panose="020B0602020104020603" pitchFamily="34" charset="0"/>
              </a:rPr>
              <a:t>                 </a:t>
            </a:r>
            <a:r>
              <a:rPr lang="en-US" u="sng">
                <a:latin typeface="Tw Cen MT" panose="020B0602020104020603" pitchFamily="34" charset="0"/>
              </a:rPr>
              <a:t>  </a:t>
            </a:r>
            <a:endParaRPr lang="en-US">
              <a:latin typeface="Tw Cen MT" panose="020B0602020104020603" pitchFamily="34" charset="0"/>
            </a:endParaRPr>
          </a:p>
          <a:p>
            <a:pPr marL="0" indent="0">
              <a:buNone/>
            </a:pPr>
            <a:endParaRPr lang="en-US"/>
          </a:p>
        </p:txBody>
      </p:sp>
      <p:sp>
        <p:nvSpPr>
          <p:cNvPr id="4" name="Rectangle 3">
            <a:extLst>
              <a:ext uri="{FF2B5EF4-FFF2-40B4-BE49-F238E27FC236}">
                <a16:creationId xmlns:a16="http://schemas.microsoft.com/office/drawing/2014/main" id="{9658CB1A-D812-4933-B13F-63A671EF3115}"/>
              </a:ext>
            </a:extLst>
          </p:cNvPr>
          <p:cNvSpPr/>
          <p:nvPr/>
        </p:nvSpPr>
        <p:spPr>
          <a:xfrm>
            <a:off x="5041900" y="2150170"/>
            <a:ext cx="2108200" cy="35394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a:t>
            </a: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$1,000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2,000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3,000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4,000</a:t>
            </a:r>
            <a:r>
              <a:rPr kumimoji="0" lang="en-US" sz="2200" b="1"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5,000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6,000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150,000</a:t>
            </a:r>
            <a:r>
              <a:rPr kumimoji="0" lang="en-US" sz="28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w Cen MT" panose="020B0602020104020603" pitchFamily="34" charset="0"/>
                <a:ea typeface="+mn-ea"/>
                <a:cs typeface="+mn-cs"/>
              </a:rPr>
              <a:t>                        </a:t>
            </a: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  </a:t>
            </a:r>
          </a:p>
        </p:txBody>
      </p:sp>
      <p:pic>
        <p:nvPicPr>
          <p:cNvPr id="5" name="Picture 2" descr="Arrow pointing to the space between $4,000 and $5,000 towards $4,500 as the median.">
            <a:extLst>
              <a:ext uri="{FF2B5EF4-FFF2-40B4-BE49-F238E27FC236}">
                <a16:creationId xmlns:a16="http://schemas.microsoft.com/office/drawing/2014/main" id="{5E373C1E-23BF-435E-B267-30007E643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913" y="3132813"/>
            <a:ext cx="600075" cy="72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a:extLst>
              <a:ext uri="{FF2B5EF4-FFF2-40B4-BE49-F238E27FC236}">
                <a16:creationId xmlns:a16="http://schemas.microsoft.com/office/drawing/2014/main" id="{3817A679-0532-47CF-841D-AE9A763DEDCE}"/>
              </a:ext>
            </a:extLst>
          </p:cNvPr>
          <p:cNvSpPr/>
          <p:nvPr/>
        </p:nvSpPr>
        <p:spPr>
          <a:xfrm>
            <a:off x="6941188" y="3276434"/>
            <a:ext cx="2781625"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$4,500 </a:t>
            </a:r>
            <a:r>
              <a:rPr kumimoji="0" lang="en-US" sz="2200" b="0"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(Median)</a:t>
            </a:r>
          </a:p>
        </p:txBody>
      </p:sp>
      <p:sp>
        <p:nvSpPr>
          <p:cNvPr id="8" name="Rectangle 7">
            <a:extLst>
              <a:ext uri="{FF2B5EF4-FFF2-40B4-BE49-F238E27FC236}">
                <a16:creationId xmlns:a16="http://schemas.microsoft.com/office/drawing/2014/main" id="{DAD90412-72C1-4FF8-8F7A-2E3596050E41}"/>
              </a:ext>
            </a:extLst>
          </p:cNvPr>
          <p:cNvSpPr/>
          <p:nvPr/>
        </p:nvSpPr>
        <p:spPr>
          <a:xfrm>
            <a:off x="6725740" y="3971627"/>
            <a:ext cx="3200400" cy="7078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$4,000 + $5,000 = $9,000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Tw Cen MT" panose="020B0602020104020603" pitchFamily="34" charset="0"/>
                <a:ea typeface="+mn-ea"/>
                <a:cs typeface="Arial" panose="020B0604020202020204" pitchFamily="34" charset="0"/>
              </a:rPr>
              <a:t>$9,000 ÷ 2 = $4,500</a:t>
            </a:r>
          </a:p>
        </p:txBody>
      </p:sp>
    </p:spTree>
    <p:extLst>
      <p:ext uri="{BB962C8B-B14F-4D97-AF65-F5344CB8AC3E}">
        <p14:creationId xmlns:p14="http://schemas.microsoft.com/office/powerpoint/2010/main" val="2611660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1DF7E6-1399-6835-7CDE-2385F929CC6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22CCE0-281D-A6FE-9FA0-B00015608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descr="Federal Reserve Economic Fundamentals">
            <a:extLst>
              <a:ext uri="{FF2B5EF4-FFF2-40B4-BE49-F238E27FC236}">
                <a16:creationId xmlns:a16="http://schemas.microsoft.com/office/drawing/2014/main" id="{9176A541-3BB0-05B4-182A-B935B374CEDC}"/>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438CC16C-2193-E924-D56E-3B147105A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E9C1231-92B9-007E-1137-E292858E3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402504D-091D-525A-2BC4-9FE771E4CD25}"/>
              </a:ext>
            </a:extLst>
          </p:cNvPr>
          <p:cNvSpPr txBox="1">
            <a:spLocks noGrp="1"/>
          </p:cNvSpPr>
          <p:nvPr>
            <p:ph type="title" idx="4294967295"/>
          </p:nvPr>
        </p:nvSpPr>
        <p:spPr>
          <a:xfrm>
            <a:off x="1958093" y="3322058"/>
            <a:ext cx="618501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accent5"/>
                </a:solidFill>
                <a:effectLst/>
                <a:uLnTx/>
                <a:uFillTx/>
                <a:latin typeface="Tw Cen MT"/>
                <a:ea typeface="+mn-ea"/>
                <a:cs typeface="Futura Medium"/>
              </a:rPr>
              <a:t>Invest in Yourself Lesson </a:t>
            </a:r>
            <a:endParaRPr kumimoji="0" lang="en-US" sz="4400" b="0" i="0" u="none" strike="noStrike" kern="1200" cap="none" spc="0" normalizeH="0" baseline="0" noProof="0" dirty="0">
              <a:ln>
                <a:noFill/>
              </a:ln>
              <a:solidFill>
                <a:schemeClr val="accent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07152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73CE-6FEC-4F9D-9DFC-56FA13C6DE3E}"/>
              </a:ext>
            </a:extLst>
          </p:cNvPr>
          <p:cNvSpPr>
            <a:spLocks noGrp="1"/>
          </p:cNvSpPr>
          <p:nvPr>
            <p:ph type="title"/>
          </p:nvPr>
        </p:nvSpPr>
        <p:spPr/>
        <p:txBody>
          <a:bodyPr>
            <a:normAutofit fontScale="90000"/>
          </a:bodyPr>
          <a:lstStyle/>
          <a:p>
            <a:r>
              <a:rPr lang="en-US" dirty="0"/>
              <a:t>Invest in Yourself (pt. 3)</a:t>
            </a:r>
          </a:p>
        </p:txBody>
      </p:sp>
      <p:sp>
        <p:nvSpPr>
          <p:cNvPr id="3" name="Content Placeholder 2">
            <a:extLst>
              <a:ext uri="{FF2B5EF4-FFF2-40B4-BE49-F238E27FC236}">
                <a16:creationId xmlns:a16="http://schemas.microsoft.com/office/drawing/2014/main" id="{0EF2D8A5-A684-4A3D-83B0-5D175F8981ED}"/>
              </a:ext>
            </a:extLst>
          </p:cNvPr>
          <p:cNvSpPr>
            <a:spLocks noGrp="1"/>
          </p:cNvSpPr>
          <p:nvPr>
            <p:ph idx="1"/>
          </p:nvPr>
        </p:nvSpPr>
        <p:spPr/>
        <p:txBody>
          <a:bodyPr>
            <a:normAutofit/>
          </a:bodyPr>
          <a:lstStyle/>
          <a:p>
            <a:r>
              <a:rPr lang="en-US" sz="2800" b="1" dirty="0">
                <a:solidFill>
                  <a:srgbClr val="38523C"/>
                </a:solidFill>
                <a:latin typeface="Tw Cen MT" panose="020B0602020104020603" pitchFamily="34" charset="0"/>
                <a:cs typeface="Arial" panose="020B0604020202020204" pitchFamily="34" charset="0"/>
              </a:rPr>
              <a:t>Instructions for Producing Name Tents (cont.)</a:t>
            </a:r>
          </a:p>
          <a:p>
            <a:endParaRPr lang="en-US" sz="1000" dirty="0">
              <a:solidFill>
                <a:srgbClr val="000000"/>
              </a:solidFill>
              <a:latin typeface="Tw Cen MT" panose="020B0602020104020603" pitchFamily="34" charset="0"/>
            </a:endParaRP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Starting from one end of the paper, count down three rectangles. Print your first name in large letters in the rectangle.</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Turn the paper upside down. Again, count down three rectangles and print your first name in large letters in the rectangle.</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Fold the paper to create a tent with your name displayed on both sides.</a:t>
            </a:r>
          </a:p>
          <a:p>
            <a:pPr marL="0" indent="0">
              <a:buNone/>
            </a:pPr>
            <a:endParaRPr lang="en-US" dirty="0"/>
          </a:p>
        </p:txBody>
      </p:sp>
    </p:spTree>
    <p:extLst>
      <p:ext uri="{BB962C8B-B14F-4D97-AF65-F5344CB8AC3E}">
        <p14:creationId xmlns:p14="http://schemas.microsoft.com/office/powerpoint/2010/main" val="44428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BCF4-D3CE-44F3-AAF5-C3728C502206}"/>
              </a:ext>
            </a:extLst>
          </p:cNvPr>
          <p:cNvSpPr>
            <a:spLocks noGrp="1"/>
          </p:cNvSpPr>
          <p:nvPr>
            <p:ph type="title"/>
          </p:nvPr>
        </p:nvSpPr>
        <p:spPr/>
        <p:txBody>
          <a:bodyPr>
            <a:normAutofit fontScale="90000"/>
          </a:bodyPr>
          <a:lstStyle/>
          <a:p>
            <a:r>
              <a:rPr lang="en-US" dirty="0"/>
              <a:t>Invest in Yourself (pt. 4)</a:t>
            </a:r>
          </a:p>
        </p:txBody>
      </p:sp>
      <p:sp>
        <p:nvSpPr>
          <p:cNvPr id="3" name="Content Placeholder 2">
            <a:extLst>
              <a:ext uri="{FF2B5EF4-FFF2-40B4-BE49-F238E27FC236}">
                <a16:creationId xmlns:a16="http://schemas.microsoft.com/office/drawing/2014/main" id="{225540BB-FDE5-4E5C-B8B8-983F2FBD6DF6}"/>
              </a:ext>
            </a:extLst>
          </p:cNvPr>
          <p:cNvSpPr>
            <a:spLocks noGrp="1"/>
          </p:cNvSpPr>
          <p:nvPr>
            <p:ph idx="1"/>
          </p:nvPr>
        </p:nvSpPr>
        <p:spPr/>
        <p:txBody>
          <a:bodyPr/>
          <a:lstStyle/>
          <a:p>
            <a:pPr marL="0" indent="0">
              <a:buNone/>
            </a:pPr>
            <a:r>
              <a:rPr lang="en-US" sz="2800" b="1" dirty="0">
                <a:solidFill>
                  <a:srgbClr val="38523C"/>
                </a:solidFill>
                <a:latin typeface="Tw Cen MT" panose="020B0602020104020603" pitchFamily="34" charset="0"/>
              </a:rPr>
              <a:t>Group 1 Rules</a:t>
            </a:r>
          </a:p>
          <a:p>
            <a:endParaRPr lang="en-US" sz="1000" b="1" dirty="0">
              <a:solidFill>
                <a:srgbClr val="000000"/>
              </a:solidFill>
              <a:latin typeface="Tw Cen MT" panose="020B0602020104020603" pitchFamily="34" charset="0"/>
              <a:cs typeface="Arial" panose="020B0604020202020204" pitchFamily="34" charset="0"/>
            </a:endParaRPr>
          </a:p>
          <a:p>
            <a:r>
              <a:rPr lang="en-US" sz="2800" dirty="0">
                <a:solidFill>
                  <a:srgbClr val="000000"/>
                </a:solidFill>
                <a:latin typeface="Tw Cen MT" panose="020B0602020104020603" pitchFamily="34" charset="0"/>
              </a:rPr>
              <a:t>Each of you will remain seated to produce your own name tent, using only one hand, your nondominant hand—that is, the hand with which you do not write— to produce the name tent. You must keep your dominant hand behind your back. You may not assist one another.</a:t>
            </a:r>
          </a:p>
          <a:p>
            <a:endParaRPr lang="en-US" dirty="0"/>
          </a:p>
        </p:txBody>
      </p:sp>
    </p:spTree>
    <p:extLst>
      <p:ext uri="{BB962C8B-B14F-4D97-AF65-F5344CB8AC3E}">
        <p14:creationId xmlns:p14="http://schemas.microsoft.com/office/powerpoint/2010/main" val="304003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42F6-6587-4B5E-A83E-4BFBB23DA8E3}"/>
              </a:ext>
            </a:extLst>
          </p:cNvPr>
          <p:cNvSpPr>
            <a:spLocks noGrp="1"/>
          </p:cNvSpPr>
          <p:nvPr>
            <p:ph type="title"/>
          </p:nvPr>
        </p:nvSpPr>
        <p:spPr/>
        <p:txBody>
          <a:bodyPr>
            <a:normAutofit fontScale="90000"/>
          </a:bodyPr>
          <a:lstStyle/>
          <a:p>
            <a:r>
              <a:rPr lang="en-US" dirty="0"/>
              <a:t>Invest in Yourself (pt. 5)</a:t>
            </a:r>
          </a:p>
        </p:txBody>
      </p:sp>
      <p:sp>
        <p:nvSpPr>
          <p:cNvPr id="3" name="Content Placeholder 2">
            <a:extLst>
              <a:ext uri="{FF2B5EF4-FFF2-40B4-BE49-F238E27FC236}">
                <a16:creationId xmlns:a16="http://schemas.microsoft.com/office/drawing/2014/main" id="{B728D7AF-9419-495C-B642-566E294F878A}"/>
              </a:ext>
            </a:extLst>
          </p:cNvPr>
          <p:cNvSpPr>
            <a:spLocks noGrp="1"/>
          </p:cNvSpPr>
          <p:nvPr>
            <p:ph idx="1"/>
          </p:nvPr>
        </p:nvSpPr>
        <p:spPr/>
        <p:txBody>
          <a:bodyPr/>
          <a:lstStyle/>
          <a:p>
            <a:pPr marL="0" indent="0">
              <a:buNone/>
            </a:pPr>
            <a:r>
              <a:rPr lang="en-US" sz="2800" b="1">
                <a:solidFill>
                  <a:srgbClr val="38523C"/>
                </a:solidFill>
                <a:latin typeface="Tw Cen MT" panose="020B0602020104020603" pitchFamily="34" charset="0"/>
              </a:rPr>
              <a:t>Group 2 Rules</a:t>
            </a:r>
          </a:p>
          <a:p>
            <a:endParaRPr lang="en-US" sz="1000" b="1">
              <a:solidFill>
                <a:srgbClr val="000000"/>
              </a:solidFill>
              <a:latin typeface="Tw Cen MT" panose="020B0602020104020603" pitchFamily="34" charset="0"/>
              <a:cs typeface="Arial" panose="020B0604020202020204" pitchFamily="34" charset="0"/>
            </a:endParaRPr>
          </a:p>
          <a:p>
            <a:r>
              <a:rPr lang="en-US" sz="2800">
                <a:solidFill>
                  <a:srgbClr val="000000"/>
                </a:solidFill>
                <a:latin typeface="Tw Cen MT" panose="020B0602020104020603" pitchFamily="34" charset="0"/>
              </a:rPr>
              <a:t>Each of you will remain seated to produce your own name tent, using only one hand, your dominant hand—that is, the hand with which you write—to produce the name tent. You must keep your nondominant hand behind your back. You may not assist one another.</a:t>
            </a:r>
          </a:p>
          <a:p>
            <a:endParaRPr lang="en-US"/>
          </a:p>
        </p:txBody>
      </p:sp>
    </p:spTree>
    <p:extLst>
      <p:ext uri="{BB962C8B-B14F-4D97-AF65-F5344CB8AC3E}">
        <p14:creationId xmlns:p14="http://schemas.microsoft.com/office/powerpoint/2010/main" val="375996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59652-C21F-42AA-8F3E-EAEFCFB99F32}"/>
              </a:ext>
            </a:extLst>
          </p:cNvPr>
          <p:cNvSpPr>
            <a:spLocks noGrp="1"/>
          </p:cNvSpPr>
          <p:nvPr>
            <p:ph type="title"/>
          </p:nvPr>
        </p:nvSpPr>
        <p:spPr/>
        <p:txBody>
          <a:bodyPr>
            <a:normAutofit fontScale="90000"/>
          </a:bodyPr>
          <a:lstStyle/>
          <a:p>
            <a:r>
              <a:rPr lang="en-US" dirty="0"/>
              <a:t>Invest in Yourself (pt. 6)</a:t>
            </a:r>
          </a:p>
        </p:txBody>
      </p:sp>
      <p:sp>
        <p:nvSpPr>
          <p:cNvPr id="3" name="Content Placeholder 2">
            <a:extLst>
              <a:ext uri="{FF2B5EF4-FFF2-40B4-BE49-F238E27FC236}">
                <a16:creationId xmlns:a16="http://schemas.microsoft.com/office/drawing/2014/main" id="{57F50995-946E-42AF-AF42-40B15BCD62C3}"/>
              </a:ext>
            </a:extLst>
          </p:cNvPr>
          <p:cNvSpPr>
            <a:spLocks noGrp="1"/>
          </p:cNvSpPr>
          <p:nvPr>
            <p:ph idx="1"/>
          </p:nvPr>
        </p:nvSpPr>
        <p:spPr/>
        <p:txBody>
          <a:bodyPr/>
          <a:lstStyle/>
          <a:p>
            <a:pPr marL="0" indent="0">
              <a:buNone/>
            </a:pPr>
            <a:r>
              <a:rPr lang="en-US" sz="2800" b="1">
                <a:solidFill>
                  <a:srgbClr val="38523C"/>
                </a:solidFill>
                <a:latin typeface="Tw Cen MT" panose="020B0602020104020603" pitchFamily="34" charset="0"/>
              </a:rPr>
              <a:t>Group 3 Rules</a:t>
            </a:r>
          </a:p>
          <a:p>
            <a:endParaRPr lang="en-US" sz="1000" b="1">
              <a:solidFill>
                <a:srgbClr val="000000"/>
              </a:solidFill>
              <a:latin typeface="Tw Cen MT" panose="020B0602020104020603" pitchFamily="34" charset="0"/>
              <a:cs typeface="Arial" panose="020B0604020202020204" pitchFamily="34" charset="0"/>
            </a:endParaRPr>
          </a:p>
          <a:p>
            <a:r>
              <a:rPr lang="en-US" sz="2800">
                <a:solidFill>
                  <a:srgbClr val="000000"/>
                </a:solidFill>
                <a:latin typeface="Tw Cen MT" panose="020B0602020104020603" pitchFamily="34" charset="0"/>
              </a:rPr>
              <a:t>Each of you will remain seated to produce your own name tent, using both hands. You may not assist one another.</a:t>
            </a:r>
          </a:p>
          <a:p>
            <a:pPr marL="0" indent="0">
              <a:buNone/>
            </a:pPr>
            <a:endParaRPr lang="en-US"/>
          </a:p>
        </p:txBody>
      </p:sp>
    </p:spTree>
    <p:extLst>
      <p:ext uri="{BB962C8B-B14F-4D97-AF65-F5344CB8AC3E}">
        <p14:creationId xmlns:p14="http://schemas.microsoft.com/office/powerpoint/2010/main" val="23799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CAE07-E7A2-40D5-A9CD-44397B2B449C}"/>
              </a:ext>
            </a:extLst>
          </p:cNvPr>
          <p:cNvSpPr>
            <a:spLocks noGrp="1"/>
          </p:cNvSpPr>
          <p:nvPr>
            <p:ph type="title"/>
          </p:nvPr>
        </p:nvSpPr>
        <p:spPr/>
        <p:txBody>
          <a:bodyPr>
            <a:normAutofit fontScale="90000"/>
          </a:bodyPr>
          <a:lstStyle/>
          <a:p>
            <a:r>
              <a:rPr lang="en-US" dirty="0"/>
              <a:t>Invest in Yourself (pt. 7)</a:t>
            </a:r>
          </a:p>
        </p:txBody>
      </p:sp>
      <p:sp>
        <p:nvSpPr>
          <p:cNvPr id="3" name="Content Placeholder 2">
            <a:extLst>
              <a:ext uri="{FF2B5EF4-FFF2-40B4-BE49-F238E27FC236}">
                <a16:creationId xmlns:a16="http://schemas.microsoft.com/office/drawing/2014/main" id="{289B9261-28E2-4605-BFD9-FAAB69CA7919}"/>
              </a:ext>
            </a:extLst>
          </p:cNvPr>
          <p:cNvSpPr>
            <a:spLocks noGrp="1"/>
          </p:cNvSpPr>
          <p:nvPr>
            <p:ph idx="1"/>
          </p:nvPr>
        </p:nvSpPr>
        <p:spPr/>
        <p:txBody>
          <a:bodyPr/>
          <a:lstStyle/>
          <a:p>
            <a:pPr marL="0" indent="0">
              <a:buNone/>
            </a:pPr>
            <a:r>
              <a:rPr lang="en-US" sz="2800" b="1">
                <a:solidFill>
                  <a:srgbClr val="38523C"/>
                </a:solidFill>
                <a:latin typeface="Tw Cen MT" panose="020B0602020104020603" pitchFamily="34" charset="0"/>
              </a:rPr>
              <a:t>Group 4 Rules</a:t>
            </a:r>
          </a:p>
          <a:p>
            <a:endParaRPr lang="en-US" sz="1000" b="1">
              <a:solidFill>
                <a:srgbClr val="000000"/>
              </a:solidFill>
              <a:latin typeface="Tw Cen MT" panose="020B0602020104020603" pitchFamily="34" charset="0"/>
              <a:cs typeface="Arial" panose="020B0604020202020204" pitchFamily="34" charset="0"/>
            </a:endParaRPr>
          </a:p>
          <a:p>
            <a:r>
              <a:rPr lang="en-US" sz="2800">
                <a:solidFill>
                  <a:srgbClr val="000000"/>
                </a:solidFill>
                <a:latin typeface="Tw Cen MT" panose="020B0602020104020603" pitchFamily="34" charset="0"/>
              </a:rPr>
              <a:t>Each of you will produce your own name tent while standing and using only one hand—your nondominant hand—to produce the name tent. You must keep your dominant hand behind your back. You may not use the desk, table, floor, walls, or chair. You may not assist one another.</a:t>
            </a:r>
          </a:p>
          <a:p>
            <a:endParaRPr lang="en-US"/>
          </a:p>
        </p:txBody>
      </p:sp>
    </p:spTree>
    <p:extLst>
      <p:ext uri="{BB962C8B-B14F-4D97-AF65-F5344CB8AC3E}">
        <p14:creationId xmlns:p14="http://schemas.microsoft.com/office/powerpoint/2010/main" val="81483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ADAD-9A03-4035-8C37-CAB2A5472A51}"/>
              </a:ext>
            </a:extLst>
          </p:cNvPr>
          <p:cNvSpPr>
            <a:spLocks noGrp="1"/>
          </p:cNvSpPr>
          <p:nvPr>
            <p:ph type="title"/>
          </p:nvPr>
        </p:nvSpPr>
        <p:spPr/>
        <p:txBody>
          <a:bodyPr>
            <a:normAutofit fontScale="90000"/>
          </a:bodyPr>
          <a:lstStyle/>
          <a:p>
            <a:r>
              <a:rPr lang="en-US" dirty="0"/>
              <a:t>Invest in Yourself (pt. 8)</a:t>
            </a:r>
          </a:p>
        </p:txBody>
      </p:sp>
      <p:sp>
        <p:nvSpPr>
          <p:cNvPr id="3" name="Content Placeholder 2">
            <a:extLst>
              <a:ext uri="{FF2B5EF4-FFF2-40B4-BE49-F238E27FC236}">
                <a16:creationId xmlns:a16="http://schemas.microsoft.com/office/drawing/2014/main" id="{0A18B235-C83F-47F4-80BB-1A72984BA579}"/>
              </a:ext>
            </a:extLst>
          </p:cNvPr>
          <p:cNvSpPr>
            <a:spLocks noGrp="1"/>
          </p:cNvSpPr>
          <p:nvPr>
            <p:ph idx="1"/>
          </p:nvPr>
        </p:nvSpPr>
        <p:spPr/>
        <p:txBody>
          <a:bodyPr/>
          <a:lstStyle/>
          <a:p>
            <a:pPr marL="0" indent="0">
              <a:buNone/>
            </a:pPr>
            <a:r>
              <a:rPr lang="en-US" b="1" dirty="0">
                <a:solidFill>
                  <a:srgbClr val="38523C"/>
                </a:solidFill>
                <a:latin typeface="Arial - 26"/>
              </a:rPr>
              <a:t>G</a:t>
            </a:r>
            <a:r>
              <a:rPr lang="en-US" sz="2800" b="1" dirty="0">
                <a:solidFill>
                  <a:srgbClr val="38523C"/>
                </a:solidFill>
                <a:latin typeface="Arial - 26"/>
              </a:rPr>
              <a:t>eneral Rules</a:t>
            </a:r>
          </a:p>
          <a:p>
            <a:endParaRPr lang="en-US" sz="1000" b="1" dirty="0">
              <a:solidFill>
                <a:srgbClr val="00000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None of the groups may begin producing name tents until the class is told to begin.</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When you finish folding your name tent, raise your hand.</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You will be timed and will have a maximum of two minutes to make your name tent.</a:t>
            </a:r>
          </a:p>
          <a:p>
            <a:pPr marL="457200" indent="-457200">
              <a:spcAft>
                <a:spcPts val="600"/>
              </a:spcAft>
              <a:buFont typeface="Arial" panose="020B0604020202020204" pitchFamily="34" charset="0"/>
              <a:buChar char="•"/>
            </a:pPr>
            <a:r>
              <a:rPr lang="en-US" sz="2800" dirty="0">
                <a:solidFill>
                  <a:srgbClr val="000000"/>
                </a:solidFill>
                <a:latin typeface="Tw Cen MT" panose="020B0602020104020603" pitchFamily="34" charset="0"/>
              </a:rPr>
              <a:t>None of you may help one another produce name tents in any way.</a:t>
            </a:r>
          </a:p>
          <a:p>
            <a:endParaRPr lang="en-US" dirty="0"/>
          </a:p>
        </p:txBody>
      </p:sp>
    </p:spTree>
    <p:extLst>
      <p:ext uri="{BB962C8B-B14F-4D97-AF65-F5344CB8AC3E}">
        <p14:creationId xmlns:p14="http://schemas.microsoft.com/office/powerpoint/2010/main" val="204075629"/>
      </p:ext>
    </p:extLst>
  </p:cSld>
  <p:clrMapOvr>
    <a:masterClrMapping/>
  </p:clrMapOvr>
</p:sld>
</file>

<file path=ppt/theme/theme1.xml><?xml version="1.0" encoding="utf-8"?>
<a:theme xmlns:a="http://schemas.openxmlformats.org/drawingml/2006/main" name="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HNVKUVHTHR6Q-1297957993-11996</_dlc_DocId>
    <_dlc_DocIdUrl xmlns="b7db504c-0fbc-451d-87a5-be053ab2b035">
      <Url>https://frbprod1.sharepoint.com/sites/8H-SEAALs/ResearchPMO/econlowdown2/_layouts/15/DocIdRedir.aspx?ID=HNVKUVHTHR6Q-1297957993-11996</Url>
      <Description>HNVKUVHTHR6Q-1297957993-11996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246DEF-EF8C-4C49-9A55-197AB92345A0}">
  <ds:schemaRefs>
    <ds:schemaRef ds:uri="http://schemas.microsoft.com/sharepoint/v3/contenttype/forms"/>
  </ds:schemaRefs>
</ds:datastoreItem>
</file>

<file path=customXml/itemProps2.xml><?xml version="1.0" encoding="utf-8"?>
<ds:datastoreItem xmlns:ds="http://schemas.openxmlformats.org/officeDocument/2006/customXml" ds:itemID="{AB43F2A4-A1F2-42DC-9622-58B3DEDBEFEA}">
  <ds:schemaRefs>
    <ds:schemaRef ds:uri="0a84864a-d371-4a71-bde3-948e3e19dc87"/>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169648a2-4016-4297-a2ed-f21706a50546"/>
    <ds:schemaRef ds:uri="http://purl.org/dc/terms/"/>
  </ds:schemaRefs>
</ds:datastoreItem>
</file>

<file path=customXml/itemProps3.xml><?xml version="1.0" encoding="utf-8"?>
<ds:datastoreItem xmlns:ds="http://schemas.openxmlformats.org/officeDocument/2006/customXml" ds:itemID="{5C58B0D4-4B9A-4420-A7D1-712BBC757CE9}"/>
</file>

<file path=customXml/itemProps4.xml><?xml version="1.0" encoding="utf-8"?>
<ds:datastoreItem xmlns:ds="http://schemas.openxmlformats.org/officeDocument/2006/customXml" ds:itemID="{B7492B2C-4E90-4C32-B83C-63C659A6A79D}"/>
</file>

<file path=docMetadata/LabelInfo.xml><?xml version="1.0" encoding="utf-8"?>
<clbl:labelList xmlns:clbl="http://schemas.microsoft.com/office/2020/mipLabelMetadata">
  <clbl:label id="{65269c60-0483-4c57-9e8c-3779d6900235}" enabled="1" method="Privileged" siteId="{b397c653-5b19-463f-b9fc-af658ded9128}" removed="0"/>
</clbl:labelList>
</file>

<file path=docProps/app.xml><?xml version="1.0" encoding="utf-8"?>
<Properties xmlns="http://schemas.openxmlformats.org/officeDocument/2006/extended-properties" xmlns:vt="http://schemas.openxmlformats.org/officeDocument/2006/docPropsVTypes">
  <TotalTime>0</TotalTime>
  <Words>1452</Words>
  <Application>Microsoft Office PowerPoint</Application>
  <PresentationFormat>Widescreen</PresentationFormat>
  <Paragraphs>185</Paragraphs>
  <Slides>35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Arial - 26</vt:lpstr>
      <vt:lpstr>Calibri</vt:lpstr>
      <vt:lpstr>Tw Cen MT</vt:lpstr>
      <vt:lpstr>Office Theme</vt:lpstr>
      <vt:lpstr>Invest in Yourself</vt:lpstr>
      <vt:lpstr>Invest in Yourself (pt. 1)</vt:lpstr>
      <vt:lpstr>Invest in Yourself (pt.2)</vt:lpstr>
      <vt:lpstr>Invest in Yourself (pt. 3)</vt:lpstr>
      <vt:lpstr>Invest in Yourself (pt. 4)</vt:lpstr>
      <vt:lpstr>Invest in Yourself (pt. 5)</vt:lpstr>
      <vt:lpstr>Invest in Yourself (pt. 6)</vt:lpstr>
      <vt:lpstr>Invest in Yourself (pt. 7)</vt:lpstr>
      <vt:lpstr>Invest in Yourself (pt. 8)</vt:lpstr>
      <vt:lpstr>Invest in Yourself (pt. 9)</vt:lpstr>
      <vt:lpstr>Invest in Yourself (pt. 10)</vt:lpstr>
      <vt:lpstr>Invest in Yourself (pt. 11) </vt:lpstr>
      <vt:lpstr>Invest in Yourself (pt. 12)</vt:lpstr>
      <vt:lpstr>Invest in Yourself (pt. 13)</vt:lpstr>
      <vt:lpstr>Invest in Yourself (pt. 14)</vt:lpstr>
      <vt:lpstr>Invest in Yourself (pt. 15)</vt:lpstr>
      <vt:lpstr>Occupational Outlook Handbook</vt:lpstr>
      <vt:lpstr>Invest in Yourself (pt. 16)</vt:lpstr>
      <vt:lpstr>Invest in Yourself (pt. 17)</vt:lpstr>
      <vt:lpstr>Invest in Yourself (pt. 18)  </vt:lpstr>
      <vt:lpstr>Invest in Yourself (pt. 19)</vt:lpstr>
      <vt:lpstr>Invest in Yourself (pt. 20)</vt:lpstr>
      <vt:lpstr>Invest in Yourself (pt. 21)</vt:lpstr>
      <vt:lpstr>Invest in Yourself (pt. 22)</vt:lpstr>
      <vt:lpstr>Invest in Yourself (pt. 23)</vt:lpstr>
      <vt:lpstr>Invest in Yourself (pt. 24)</vt:lpstr>
      <vt:lpstr>Invest in Yourself (pt. 25)</vt:lpstr>
      <vt:lpstr>Invest in Yourself (pt. 26)</vt:lpstr>
      <vt:lpstr>Invest in Yourself (pt. 27)</vt:lpstr>
      <vt:lpstr>You Earn When You Learn</vt:lpstr>
      <vt:lpstr>Invest in Yourself (pt. 28)</vt:lpstr>
      <vt:lpstr>Invest in Yourself (Optional Activity pt. 1)  </vt:lpstr>
      <vt:lpstr>Invest in Yourself (Optional Activity pt. 2)</vt:lpstr>
      <vt:lpstr>Invest in Yourself (Optional Activity pt. 3)</vt:lpstr>
      <vt:lpstr>Invest in Yourself Lesson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Tucker, Cameron R</cp:lastModifiedBy>
  <cp:revision>2</cp:revision>
  <dcterms:created xsi:type="dcterms:W3CDTF">2019-08-27T14:59:33Z</dcterms:created>
  <dcterms:modified xsi:type="dcterms:W3CDTF">2026-05-07T16:50:08Z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0x0101006D523E7D315B7547931FA5FF60C4B2C4</vt:lpwstr>
  </property>
  <property fmtid="{D5CDD505-2E9C-101B-9397-08002B2CF9AE}" pid="3" name="_dlc_DocIdItemGuid">
    <vt:lpwstr>22696c13-e4ad-42ab-90c4-113745b9e398</vt:lpwstr>
  </property>
  <property fmtid="{D5CDD505-2E9C-101B-9397-08002B2CF9AE}" pid="4" name="Tags">
    <vt:lpwstr/>
  </property>
  <property fmtid="{D5CDD505-2E9C-101B-9397-08002B2CF9AE}" pid="5" name="TitusGUID">
    <vt:lpwstr>c3ceed15-b1cd-4a42-89d8-724a16976a9e</vt:lpwstr>
  </property>
  <property fmtid="{D5CDD505-2E9C-101B-9397-08002B2CF9AE}" pid="6" name="MSIP_Label_65269c60-0483-4c57-9e8c-3779d6900235_Enabled">
    <vt:lpwstr>true</vt:lpwstr>
  </property>
  <property fmtid="{D5CDD505-2E9C-101B-9397-08002B2CF9AE}" pid="7" name="MSIP_Label_65269c60-0483-4c57-9e8c-3779d6900235_SetDate">
    <vt:lpwstr>2022-05-02T19:28:35Z</vt:lpwstr>
  </property>
  <property fmtid="{D5CDD505-2E9C-101B-9397-08002B2CF9AE}" pid="8" name="MSIP_Label_65269c60-0483-4c57-9e8c-3779d6900235_Method">
    <vt:lpwstr>Privileged</vt:lpwstr>
  </property>
  <property fmtid="{D5CDD505-2E9C-101B-9397-08002B2CF9AE}" pid="9" name="MSIP_Label_65269c60-0483-4c57-9e8c-3779d6900235_Name">
    <vt:lpwstr>65269c60-0483-4c57-9e8c-3779d6900235</vt:lpwstr>
  </property>
  <property fmtid="{D5CDD505-2E9C-101B-9397-08002B2CF9AE}" pid="10" name="MSIP_Label_65269c60-0483-4c57-9e8c-3779d6900235_SiteId">
    <vt:lpwstr>b397c653-5b19-463f-b9fc-af658ded9128</vt:lpwstr>
  </property>
  <property fmtid="{D5CDD505-2E9C-101B-9397-08002B2CF9AE}" pid="11" name="MSIP_Label_65269c60-0483-4c57-9e8c-3779d6900235_ActionId">
    <vt:lpwstr>346f8ff7-618b-4038-9cb8-91489eef4f07</vt:lpwstr>
  </property>
  <property fmtid="{D5CDD505-2E9C-101B-9397-08002B2CF9AE}" pid="12" name="MSIP_Label_65269c60-0483-4c57-9e8c-3779d6900235_ContentBits">
    <vt:lpwstr>0</vt:lpwstr>
  </property>
  <property fmtid="{D5CDD505-2E9C-101B-9397-08002B2CF9AE}" pid="13" name="MediaServiceImageTags">
    <vt:lpwstr/>
  </property>
</Properties>
</file>