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79" r:id="rId7"/>
    <p:sldId id="280" r:id="rId8"/>
    <p:sldId id="281" r:id="rId9"/>
    <p:sldId id="277" r:id="rId10"/>
    <p:sldId id="282" r:id="rId11"/>
    <p:sldId id="543" r:id="rId12"/>
    <p:sldId id="544" r:id="rId13"/>
    <p:sldId id="545" r:id="rId14"/>
    <p:sldId id="546" r:id="rId15"/>
    <p:sldId id="549" r:id="rId16"/>
    <p:sldId id="5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DBE0BB-2713-4429-8965-019A42C24C5E}" v="108" dt="2026-05-07T16:33:51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1" autoAdjust="0"/>
  </p:normalViewPr>
  <p:slideViewPr>
    <p:cSldViewPr snapToGrid="0">
      <p:cViewPr varScale="1">
        <p:scale>
          <a:sx n="61" d="100"/>
          <a:sy n="61" d="100"/>
        </p:scale>
        <p:origin x="53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architect </a:t>
            </a:r>
            <a:r>
              <a:rPr lang="en-US" err="1"/>
              <a:t>beatae</a:t>
            </a:r>
            <a:r>
              <a:rPr lang="en-US"/>
              <a:t> vitae dicta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volputatem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01" y="1163556"/>
            <a:ext cx="9613397" cy="18505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95113" y="3244355"/>
            <a:ext cx="865538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How Do We Measure Unemployment?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92CE-187B-3297-5600-2D5ED4E9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Costs of 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377B-A62F-C4EE-0E03-80196B8C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138"/>
            <a:ext cx="10515600" cy="480136"/>
          </a:xfrm>
        </p:spPr>
        <p:txBody>
          <a:bodyPr>
            <a:normAutofit/>
          </a:bodyPr>
          <a:lstStyle/>
          <a:p>
            <a:r>
              <a:rPr lang="en-US" spc="-20">
                <a:solidFill>
                  <a:srgbClr val="231F20"/>
                </a:solidFill>
                <a:effectLst/>
                <a:latin typeface="Tw Cen MT" panose="020B0602020104020603" pitchFamily="34" charset="0"/>
                <a:ea typeface="Arial" panose="020B0604020202020204" pitchFamily="34" charset="0"/>
              </a:rPr>
              <a:t>How does unemployment affect the </a:t>
            </a:r>
            <a:r>
              <a:rPr lang="en-US" spc="-20">
                <a:solidFill>
                  <a:srgbClr val="231F20"/>
                </a:solidFill>
                <a:latin typeface="Tw Cen MT" panose="020B0602020104020603" pitchFamily="34" charset="0"/>
                <a:ea typeface="Arial" panose="020B0604020202020204" pitchFamily="34" charset="0"/>
              </a:rPr>
              <a:t>economy as a whole?</a:t>
            </a:r>
          </a:p>
          <a:p>
            <a:pPr marL="0" indent="0">
              <a:buNone/>
            </a:pPr>
            <a:endParaRPr lang="en-US" spc="-20">
              <a:solidFill>
                <a:srgbClr val="231F20"/>
              </a:solidFill>
              <a:effectLst/>
              <a:latin typeface="Tw Cen MT" panose="020B0602020104020603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C3C22-7B37-28A9-3087-966B0C8537A0}"/>
              </a:ext>
            </a:extLst>
          </p:cNvPr>
          <p:cNvSpPr txBox="1"/>
          <p:nvPr/>
        </p:nvSpPr>
        <p:spPr>
          <a:xfrm>
            <a:off x="838201" y="2310904"/>
            <a:ext cx="105155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w Cen MT" panose="020B0602020104020603" pitchFamily="34" charset="0"/>
              </a:rPr>
              <a:t>The economy suffers the loss of production from these workers.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w Cen MT" panose="020B0602020104020603" pitchFamily="34" charset="0"/>
              </a:rPr>
              <a:t>This reduces the country’s gross domestic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w Cen MT" panose="020B0602020104020603" pitchFamily="34" charset="0"/>
              </a:rPr>
              <a:t>Unemployed people pay less income tax—so the government has less money to spend to provide goods and services and to operate.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w Cen MT" panose="020B0602020104020603" pitchFamily="34" charset="0"/>
              </a:rPr>
              <a:t>Government pays unemployment benefits, which is an expense/cost for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2816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F7D1-8E8D-AF30-FB05-FFBD72E5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D9DB-1A32-04E6-525F-1C4819C3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What does it mean to be unemployed?</a:t>
            </a:r>
          </a:p>
          <a:p>
            <a:r>
              <a:rPr lang="en-US"/>
              <a:t>How do we determine who is part of the labor force?</a:t>
            </a:r>
            <a:r>
              <a:rPr lang="en-US" sz="2800" spc="0">
                <a:solidFill>
                  <a:srgbClr val="231F20"/>
                </a:solidFill>
                <a:effectLst/>
                <a:latin typeface="Arial" panose="020B0604020202020204" pitchFamily="34" charset="0"/>
                <a:ea typeface="Apple Symbols"/>
                <a:cs typeface="Apple Symbols"/>
              </a:rPr>
              <a:t> </a:t>
            </a:r>
          </a:p>
          <a:p>
            <a:r>
              <a:rPr lang="en-US">
                <a:solidFill>
                  <a:srgbClr val="231F20"/>
                </a:solidFill>
                <a:latin typeface="Tw Cen MT" panose="020B0602020104020603" pitchFamily="34" charset="0"/>
                <a:ea typeface="Apple Symbols"/>
                <a:cs typeface="Apple Symbols"/>
              </a:rPr>
              <a:t>How do we determine if someone is unemployed?</a:t>
            </a:r>
          </a:p>
          <a:p>
            <a:r>
              <a:rPr lang="en-US">
                <a:solidFill>
                  <a:srgbClr val="231F20"/>
                </a:solidFill>
                <a:latin typeface="Tw Cen MT" panose="020B0602020104020603" pitchFamily="34" charset="0"/>
                <a:ea typeface="Apple Symbols"/>
                <a:cs typeface="Apple Symbols"/>
              </a:rPr>
              <a:t>What is the unemployment rate?</a:t>
            </a:r>
          </a:p>
          <a:p>
            <a:r>
              <a:rPr lang="en-US">
                <a:solidFill>
                  <a:srgbClr val="231F20"/>
                </a:solidFill>
                <a:latin typeface="Tw Cen MT" panose="020B0602020104020603" pitchFamily="34" charset="0"/>
                <a:ea typeface="Apple Symbols"/>
                <a:cs typeface="Apple Symbols"/>
              </a:rPr>
              <a:t>If you work part-time in the United States are you considered employed?</a:t>
            </a:r>
          </a:p>
          <a:p>
            <a:r>
              <a:rPr lang="en-US">
                <a:solidFill>
                  <a:srgbClr val="231F20"/>
                </a:solidFill>
                <a:latin typeface="Tw Cen MT" panose="020B0602020104020603" pitchFamily="34" charset="0"/>
                <a:ea typeface="Apple Symbols"/>
                <a:cs typeface="Apple Symbols"/>
              </a:rPr>
              <a:t>How does unemployment affect individuals and families?</a:t>
            </a:r>
          </a:p>
          <a:p>
            <a:r>
              <a:rPr lang="en-US">
                <a:solidFill>
                  <a:srgbClr val="231F20"/>
                </a:solidFill>
                <a:latin typeface="Tw Cen MT" panose="020B0602020104020603" pitchFamily="34" charset="0"/>
                <a:ea typeface="Apple Symbols"/>
                <a:cs typeface="Apple Symbols"/>
              </a:rPr>
              <a:t>Why is unemployment a problem for the economy?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171C2-4346-3CE4-C0A0-B09294579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22FAD6-C6AE-784A-E90C-E126AE2F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74CD4-5C1F-BE4B-42E7-0782A788D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99517F-02A5-8B0E-23C9-911105A10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95113" y="3244355"/>
            <a:ext cx="8655383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How Do We Measure Unemployment?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</a:br>
            <a:r>
              <a:rPr lang="en-US" sz="4400" dirty="0">
                <a:solidFill>
                  <a:srgbClr val="7C61A5"/>
                </a:solidFill>
                <a:latin typeface="Tw Cen MT"/>
                <a:ea typeface="+mn-ea"/>
                <a:cs typeface="Futura Medium"/>
              </a:rPr>
              <a:t>Lesson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6664708-D890-51CC-83AE-6DD36DC6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98565-D026-CE21-9A82-6BFC20F1F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1ECE-816D-166F-BE47-1151632C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Unemployment Activity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BFE59-81A5-EF94-A709-A7010A9C9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have a _________ slip of paper, raise your hand.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represent those in the community who are younger than 16, and because of that, you are not eligible to work.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are </a:t>
            </a:r>
            <a:r>
              <a:rPr lang="en-US" u="sng" dirty="0"/>
              <a:t>not</a:t>
            </a:r>
            <a:r>
              <a:rPr lang="en-US" dirty="0"/>
              <a:t> in the labor force.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FE11-E871-7659-1E24-9B2A5F22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Unemployment Activity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53A5-61D1-3745-4F99-61C8FDDC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you have a _________ slip of paper, please raise your hand. </a:t>
            </a:r>
          </a:p>
          <a:p>
            <a:endParaRPr lang="en-US" sz="2800" dirty="0"/>
          </a:p>
          <a:p>
            <a:r>
              <a:rPr lang="en-US" sz="2800" dirty="0"/>
              <a:t>You represent those who are not looking for work because they are retired, staying home with children, or have chosen not to work. </a:t>
            </a:r>
          </a:p>
          <a:p>
            <a:endParaRPr lang="en-US" sz="2800" dirty="0"/>
          </a:p>
          <a:p>
            <a:r>
              <a:rPr lang="en-US" sz="2800" dirty="0"/>
              <a:t>You are </a:t>
            </a:r>
            <a:r>
              <a:rPr lang="en-US" sz="2800" u="sng" dirty="0"/>
              <a:t>not</a:t>
            </a:r>
            <a:r>
              <a:rPr lang="en-US" sz="2800" dirty="0"/>
              <a:t> in the labor force.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1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593F-9825-88DA-31B1-0E350871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Unemployment Activity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4DF3-1665-B2D0-116D-9017225B3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If you have a __________ of paper, raise your hand.</a:t>
            </a:r>
          </a:p>
          <a:p>
            <a:endParaRPr lang="en-US" sz="2800"/>
          </a:p>
          <a:p>
            <a:r>
              <a:rPr lang="en-US" sz="2800"/>
              <a:t>You represent people who are 16 years old or older and who are looking for work.</a:t>
            </a:r>
          </a:p>
          <a:p>
            <a:endParaRPr lang="en-US" sz="2800"/>
          </a:p>
          <a:p>
            <a:r>
              <a:rPr lang="en-US" sz="2800"/>
              <a:t>You are in the labor force. </a:t>
            </a:r>
          </a:p>
          <a:p>
            <a:endParaRPr lang="en-US" sz="2800"/>
          </a:p>
          <a:p>
            <a:r>
              <a:rPr lang="en-US"/>
              <a:t>S</a:t>
            </a:r>
            <a:r>
              <a:rPr lang="en-US" sz="2800"/>
              <a:t>it at a place with candy. </a:t>
            </a:r>
          </a:p>
          <a:p>
            <a:endParaRPr lang="en-US" sz="2800"/>
          </a:p>
          <a:p>
            <a:r>
              <a:rPr lang="en-US" sz="2800"/>
              <a:t>Those with candy are employed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F29CB-5061-EEDF-E3F9-B52C4824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41"/>
            <a:ext cx="10515600" cy="606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Labor Force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E63895-5ED2-C436-7876-BAF76CC08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11285"/>
              </p:ext>
            </p:extLst>
          </p:nvPr>
        </p:nvGraphicFramePr>
        <p:xfrm>
          <a:off x="1059523" y="882076"/>
          <a:ext cx="10072954" cy="55710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30977">
                  <a:extLst>
                    <a:ext uri="{9D8B030D-6E8A-4147-A177-3AD203B41FA5}">
                      <a16:colId xmlns:a16="http://schemas.microsoft.com/office/drawing/2014/main" val="1214370181"/>
                    </a:ext>
                  </a:extLst>
                </a:gridCol>
                <a:gridCol w="2979486">
                  <a:extLst>
                    <a:ext uri="{9D8B030D-6E8A-4147-A177-3AD203B41FA5}">
                      <a16:colId xmlns:a16="http://schemas.microsoft.com/office/drawing/2014/main" val="1691393064"/>
                    </a:ext>
                  </a:extLst>
                </a:gridCol>
                <a:gridCol w="3562491">
                  <a:extLst>
                    <a:ext uri="{9D8B030D-6E8A-4147-A177-3AD203B41FA5}">
                      <a16:colId xmlns:a16="http://schemas.microsoft.com/office/drawing/2014/main" val="931321505"/>
                    </a:ext>
                  </a:extLst>
                </a:gridCol>
              </a:tblGrid>
              <a:tr h="92908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highlight>
                            <a:srgbClr val="E6E7E8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highlight>
                          <a:srgbClr val="E6E7E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393192" marR="0" algn="l" fontAlgn="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 spc="-2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2700" b="1" i="0" u="none" strike="noStrike" spc="-7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i="0" u="none" strike="noStrike" spc="-2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2700" b="1" i="0" u="none" strike="noStrike" spc="-7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i="0" u="none" strike="noStrike" spc="-2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r>
                        <a:rPr lang="en-US" sz="2700" b="1" i="0" u="none" strike="noStrike" spc="-7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i="0" u="none" strike="noStrike" spc="-2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force</a:t>
                      </a:r>
                      <a:endParaRPr lang="en-US" sz="4100" b="0" i="0" u="none" strike="noStrike">
                        <a:effectLst/>
                        <a:highlight>
                          <a:srgbClr val="E6E7E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30352" marR="0" algn="l" fontAlgn="t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2700" b="1" i="0" u="none" strike="noStrike" spc="-20" dirty="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2700" b="1" i="0" u="none" strike="noStrike" spc="-70" dirty="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i="0" u="none" strike="noStrike" spc="-20" dirty="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r>
                        <a:rPr lang="en-US" sz="2700" b="1" i="0" u="none" strike="noStrike" spc="-70" dirty="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i="0" u="none" strike="noStrike" spc="-20" dirty="0">
                          <a:solidFill>
                            <a:srgbClr val="231F20"/>
                          </a:solidFill>
                          <a:effectLst/>
                          <a:highlight>
                            <a:srgbClr val="E6E7E8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force</a:t>
                      </a:r>
                      <a:endParaRPr lang="en-US" sz="4100" b="0" i="0" u="none" strike="noStrike" dirty="0">
                        <a:effectLst/>
                        <a:highlight>
                          <a:srgbClr val="E6E7E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942399"/>
                  </a:ext>
                </a:extLst>
              </a:tr>
              <a:tr h="935960">
                <a:tc>
                  <a:txBody>
                    <a:bodyPr/>
                    <a:lstStyle/>
                    <a:p>
                      <a:pPr marL="54864" marR="73152" algn="l" fontAlgn="t">
                        <a:lnSpc>
                          <a:spcPct val="11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2500" b="0" i="0" u="none" strike="noStrike" spc="-6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younger </a:t>
                      </a: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than 16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717043"/>
                  </a:ext>
                </a:extLst>
              </a:tr>
              <a:tr h="935960">
                <a:tc>
                  <a:txBody>
                    <a:bodyPr/>
                    <a:lstStyle/>
                    <a:p>
                      <a:pPr marL="54864" marR="0" algn="l" fontAlgn="t">
                        <a:lnSpc>
                          <a:spcPct val="11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2500" b="0" i="0" u="none" strike="noStrike" spc="-6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2500" b="0" i="0" u="none" strike="noStrike" spc="-6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seeking work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970028"/>
                  </a:ext>
                </a:extLst>
              </a:tr>
              <a:tr h="1351942">
                <a:tc>
                  <a:txBody>
                    <a:bodyPr/>
                    <a:lstStyle/>
                    <a:p>
                      <a:pPr marL="54864" marR="0" algn="l" fontAlgn="t">
                        <a:lnSpc>
                          <a:spcPct val="11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2500" b="0" i="0" u="none" strike="noStrike" spc="-6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unemployed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people </a:t>
                      </a:r>
                      <a:r>
                        <a:rPr lang="en-US" sz="2500" b="0" i="0" u="none" strike="noStrike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16+ actively looking for work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10016"/>
                  </a:ext>
                </a:extLst>
              </a:tr>
              <a:tr h="935960">
                <a:tc>
                  <a:txBody>
                    <a:bodyPr/>
                    <a:lstStyle/>
                    <a:p>
                      <a:pPr marL="54864" marR="73152" algn="l" fontAlgn="t">
                        <a:lnSpc>
                          <a:spcPct val="11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2500" b="0" i="0" u="none" strike="noStrike" spc="-6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people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16+</a:t>
                      </a:r>
                      <a:r>
                        <a:rPr lang="en-US" sz="2500" b="0" i="0" u="none" strike="noStrike" spc="-6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n-US" sz="2500" b="0" i="0" u="none" strike="noStrike" spc="-5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2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n-US" sz="2500" b="0" i="0" u="none" strike="noStrike" spc="-1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employed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616726"/>
                  </a:ext>
                </a:extLst>
              </a:tr>
              <a:tr h="482161">
                <a:tc>
                  <a:txBody>
                    <a:bodyPr/>
                    <a:lstStyle/>
                    <a:p>
                      <a:pPr marL="54864" marR="0" algn="l" fontAlgn="t"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en-US" sz="2500" b="0" i="0" u="none" strike="noStrike" spc="-3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2500" b="0" i="0" u="none" strike="noStrike" spc="-15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3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labor</a:t>
                      </a:r>
                      <a:r>
                        <a:rPr lang="en-US" sz="2500" b="0" i="0" u="none" strike="noStrike" spc="-1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0" i="0" u="none" strike="noStrike" spc="-3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force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487" marR="21487" marT="21487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33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3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57BB-17DF-7FCC-C59C-B1F8BCC1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Defining Unemployment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5929-921A-3F0E-6201-CD8663E97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The </a:t>
            </a:r>
            <a:r>
              <a:rPr lang="en-US" sz="2800" b="1"/>
              <a:t>labor force </a:t>
            </a:r>
            <a:r>
              <a:rPr lang="en-US" sz="2800"/>
              <a:t>is the number of people 16 years or older who are </a:t>
            </a:r>
            <a:r>
              <a:rPr lang="en-US" sz="2800" u="sng"/>
              <a:t>currently employed </a:t>
            </a:r>
            <a:r>
              <a:rPr lang="en-US" sz="2800"/>
              <a:t>and those who are </a:t>
            </a:r>
            <a:r>
              <a:rPr lang="en-US" sz="2800" u="sng"/>
              <a:t>actively seeking employment</a:t>
            </a:r>
            <a:r>
              <a:rPr lang="en-US"/>
              <a:t> (not including those who are in the military or institutionalized).</a:t>
            </a:r>
            <a:r>
              <a:rPr lang="en-US" u="sng"/>
              <a:t> </a:t>
            </a:r>
            <a:endParaRPr lang="en-US" sz="2800"/>
          </a:p>
          <a:p>
            <a:endParaRPr lang="en-US" sz="2800"/>
          </a:p>
          <a:p>
            <a:r>
              <a:rPr lang="en-US" sz="2800"/>
              <a:t>The unemployed are those who are actively looking but haven’t found a job. In this activity, who are the unemployed?</a:t>
            </a:r>
          </a:p>
          <a:p>
            <a:endParaRPr lang="en-US"/>
          </a:p>
          <a:p>
            <a:r>
              <a:rPr lang="en-US" sz="2800"/>
              <a:t>In this activity, who are the people in the labor force?</a:t>
            </a:r>
          </a:p>
          <a:p>
            <a:endParaRPr lang="en-US"/>
          </a:p>
          <a:p>
            <a:pPr marL="0" indent="0">
              <a:buNone/>
            </a:pPr>
            <a:endParaRPr lang="en-US" sz="2800"/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97578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Calculating the Unemployment Rate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Let’s calculate the unemployment rate in this classroom.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labor force </a:t>
            </a:r>
            <a:r>
              <a:rPr lang="en-US" sz="2400" dirty="0"/>
              <a:t>is the number of people 16 years or older who are </a:t>
            </a:r>
            <a:r>
              <a:rPr lang="en-US" sz="2400" u="sng" dirty="0"/>
              <a:t>currently employed </a:t>
            </a:r>
            <a:r>
              <a:rPr lang="en-US" sz="2400" dirty="0"/>
              <a:t>and those who are </a:t>
            </a:r>
            <a:r>
              <a:rPr lang="en-US" sz="2400" u="sng" dirty="0"/>
              <a:t>actively seeking employment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The unemployed are those who are actively looking but haven’t found a job.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Calculating the Unemployment Rate&#10;&#10;Number of unemployed divided by labor force multiplied by 100 equals the unemployment ra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8" y="4986552"/>
            <a:ext cx="6977062" cy="14696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96C795-AED0-0AAC-49B3-D2A1875072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005" y="5712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the 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7760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4A49-02DC-6B1D-EDFE-5BBFEE99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Labor Force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0FA4-BA18-6F49-BDBA-1CA94C51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/>
              <a:t>Who is in the labor force? </a:t>
            </a:r>
            <a:endParaRPr lang="en-US" sz="2800" i="1"/>
          </a:p>
          <a:p>
            <a:r>
              <a:rPr lang="en-US" sz="2800" b="1" i="1">
                <a:solidFill>
                  <a:srgbClr val="C00000"/>
                </a:solidFill>
              </a:rPr>
              <a:t>(People 16 years or older who are currently employed or actively seeking employment) </a:t>
            </a:r>
          </a:p>
          <a:p>
            <a:endParaRPr lang="en-US" sz="2800" i="1"/>
          </a:p>
          <a:p>
            <a:r>
              <a:rPr lang="en-US" sz="2800"/>
              <a:t>Who is classified as not in the labor force? </a:t>
            </a:r>
            <a:endParaRPr lang="en-US" sz="2800" i="1"/>
          </a:p>
          <a:p>
            <a:r>
              <a:rPr lang="en-US" sz="2800" b="1" i="1">
                <a:solidFill>
                  <a:srgbClr val="C00000"/>
                </a:solidFill>
              </a:rPr>
              <a:t>(People under 16 years of age and people 16 years or older who are not actively seeking employment)</a:t>
            </a:r>
          </a:p>
          <a:p>
            <a:endParaRPr lang="en-US" sz="2800"/>
          </a:p>
          <a:p>
            <a:r>
              <a:rPr lang="en-US" sz="2800"/>
              <a:t>What is an example of someone who is not in the labor force? </a:t>
            </a:r>
            <a:endParaRPr lang="en-US" sz="2800" i="1"/>
          </a:p>
          <a:p>
            <a:r>
              <a:rPr lang="en-US" sz="2800" b="1" i="1">
                <a:solidFill>
                  <a:srgbClr val="C00000"/>
                </a:solidFill>
              </a:rPr>
              <a:t>(Children under age 16, teenagers and adults who are not looking for work and retired people.)</a:t>
            </a:r>
          </a:p>
          <a:p>
            <a:endParaRPr lang="en-US" sz="2800" i="1"/>
          </a:p>
          <a:p>
            <a:r>
              <a:rPr lang="en-US" sz="2800" b="1"/>
              <a:t>Unemployment</a:t>
            </a:r>
            <a:r>
              <a:rPr lang="en-US" sz="2800"/>
              <a:t>: A condition where people at least 16 years old are without jobs and actively seeking work.</a:t>
            </a:r>
            <a:endParaRPr lang="en-US" sz="2400" i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1796-2B06-289F-8DCB-59DC8C4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Costs of Unemployment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CBBC-F4C0-ABAF-0180-491D86EA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is unemployment a problem for individuals and families?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People without jobs aren’t earning income and are unable to provide for themselves and their families.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Unemployment also presents challenges to peoples’ mental and physical well being.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HNVKUVHTHR6Q-1297957993-11995</_dlc_DocId>
    <_dlc_DocIdUrl xmlns="b7db504c-0fbc-451d-87a5-be053ab2b035">
      <Url>https://frbprod1.sharepoint.com/sites/8H-SEAALs/ResearchPMO/econlowdown2/_layouts/15/DocIdRedir.aspx?ID=HNVKUVHTHR6Q-1297957993-11995</Url>
      <Description>HNVKUVHTHR6Q-1297957993-11995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55D2065-EAA9-4790-A834-01A9821FA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b504c-0fbc-451d-87a5-be053ab2b035"/>
    <ds:schemaRef ds:uri="9dc92413-c097-4f39-b83c-a56d2fdc145d"/>
    <ds:schemaRef ds:uri="d64264fa-5603-4e4e-a2f4-32f4724a0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3F2A4-A1F2-42DC-9622-58B3DEDBEFEA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0a84864a-d371-4a71-bde3-948e3e19dc87"/>
    <ds:schemaRef ds:uri="169648a2-4016-4297-a2ed-f21706a50546"/>
    <ds:schemaRef ds:uri="http://schemas.microsoft.com/office/2006/metadata/properties"/>
    <ds:schemaRef ds:uri="http://purl.org/dc/dcmitype/"/>
    <ds:schemaRef ds:uri="9dc92413-c097-4f39-b83c-a56d2fdc145d"/>
    <ds:schemaRef ds:uri="d64264fa-5603-4e4e-a2f4-32f4724a08c4"/>
    <ds:schemaRef ds:uri="b7db504c-0fbc-451d-87a5-be053ab2b035"/>
  </ds:schemaRefs>
</ds:datastoreItem>
</file>

<file path=customXml/itemProps4.xml><?xml version="1.0" encoding="utf-8"?>
<ds:datastoreItem xmlns:ds="http://schemas.openxmlformats.org/officeDocument/2006/customXml" ds:itemID="{8C6CA29F-9040-4059-A869-93743E2114F5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Office Theme</vt:lpstr>
      <vt:lpstr>How Do We Measure Unemployment?</vt:lpstr>
      <vt:lpstr>Unemployment Activity (pt. 1)</vt:lpstr>
      <vt:lpstr>Unemployment Activity (pt. 2)</vt:lpstr>
      <vt:lpstr>Unemployment Activity (pt. 3)</vt:lpstr>
      <vt:lpstr>Labor Force</vt:lpstr>
      <vt:lpstr>Defining Unemployment </vt:lpstr>
      <vt:lpstr>Calculating the Unemployment Rate</vt:lpstr>
      <vt:lpstr>Labor Force Recap</vt:lpstr>
      <vt:lpstr>Costs of Unemployment </vt:lpstr>
      <vt:lpstr>Costs of Unemployment</vt:lpstr>
      <vt:lpstr>Closure</vt:lpstr>
      <vt:lpstr>How Do We Measure Unemployment?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Kaiman</cp:lastModifiedBy>
  <cp:revision>3</cp:revision>
  <dcterms:created xsi:type="dcterms:W3CDTF">2019-08-27T14:59:33Z</dcterms:created>
  <dcterms:modified xsi:type="dcterms:W3CDTF">2026-05-15T17:11:30Z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5e1544c3-0b31-4f7c-8474-4c5932dc3334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