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comments/modernComment_124_CE58695.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sldIdLst>
    <p:sldId id="301" r:id="rId6"/>
    <p:sldId id="290" r:id="rId7"/>
    <p:sldId id="291" r:id="rId8"/>
    <p:sldId id="292" r:id="rId9"/>
    <p:sldId id="293" r:id="rId10"/>
    <p:sldId id="300" r:id="rId11"/>
    <p:sldId id="295" r:id="rId12"/>
    <p:sldId id="296" r:id="rId13"/>
    <p:sldId id="297" r:id="rId14"/>
    <p:sldId id="298" r:id="rId15"/>
    <p:sldId id="299" r:id="rId16"/>
    <p:sldId id="30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A1A6A84-1CF1-A228-65F1-889C6F6DD4C2}" name="Kaiman, Mike" initials="KM" userId="S::mike.kaiman@stls.frb.org::744cce2d-5d35-448d-aa39-efac2b024be9" providerId="AD"/>
  <p188:author id="{33C8FD9E-5576-4EA8-F3FB-AF7AC9699431}" name="Tucker, Cameron R" initials="TC" userId="S::cameron.tucker@stls.frb.org::ae330759-a2ed-4345-aedb-b5944cd96cd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6D0F21-427D-8961-79E0-E372B5DA5862}" v="12" dt="2026-05-07T18:57:53.057"/>
    <p1510:client id="{0D1264EE-8D77-367D-63EE-421522613DB7}" v="2" dt="2026-05-07T16:24:44.974"/>
    <p1510:client id="{DE36496C-1A5D-43D9-8C0F-7761DEA12B31}" v="9" dt="2026-05-07T16:03:32.0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7" autoAdjust="0"/>
    <p:restoredTop sz="86441" autoAdjust="0"/>
  </p:normalViewPr>
  <p:slideViewPr>
    <p:cSldViewPr snapToGrid="0" snapToObjects="1">
      <p:cViewPr varScale="1">
        <p:scale>
          <a:sx n="78" d="100"/>
          <a:sy n="78" d="100"/>
        </p:scale>
        <p:origin x="120" y="48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iman, Mike" userId="S::mike.kaiman@stls.frb.org::744cce2d-5d35-448d-aa39-efac2b024be9" providerId="AD" clId="Web-{0C6D0F21-427D-8961-79E0-E372B5DA5862}"/>
    <pc:docChg chg="mod modSld">
      <pc:chgData name="Kaiman, Mike" userId="S::mike.kaiman@stls.frb.org::744cce2d-5d35-448d-aa39-efac2b024be9" providerId="AD" clId="Web-{0C6D0F21-427D-8961-79E0-E372B5DA5862}" dt="2026-05-07T18:57:32.432" v="9"/>
      <pc:docMkLst>
        <pc:docMk/>
      </pc:docMkLst>
      <pc:sldChg chg="addSp delSp modSp">
        <pc:chgData name="Kaiman, Mike" userId="S::mike.kaiman@stls.frb.org::744cce2d-5d35-448d-aa39-efac2b024be9" providerId="AD" clId="Web-{0C6D0F21-427D-8961-79E0-E372B5DA5862}" dt="2026-05-07T18:56:31.291" v="8" actId="20577"/>
        <pc:sldMkLst>
          <pc:docMk/>
          <pc:sldMk cId="216368789" sldId="292"/>
        </pc:sldMkLst>
        <pc:spChg chg="mod">
          <ac:chgData name="Kaiman, Mike" userId="S::mike.kaiman@stls.frb.org::744cce2d-5d35-448d-aa39-efac2b024be9" providerId="AD" clId="Web-{0C6D0F21-427D-8961-79E0-E372B5DA5862}" dt="2026-05-07T18:56:31.291" v="8" actId="20577"/>
          <ac:spMkLst>
            <pc:docMk/>
            <pc:sldMk cId="216368789" sldId="292"/>
            <ac:spMk id="2" creationId="{80353EC9-1716-12B9-21DB-B4915623073A}"/>
          </ac:spMkLst>
        </pc:spChg>
        <pc:spChg chg="del">
          <ac:chgData name="Kaiman, Mike" userId="S::mike.kaiman@stls.frb.org::744cce2d-5d35-448d-aa39-efac2b024be9" providerId="AD" clId="Web-{0C6D0F21-427D-8961-79E0-E372B5DA5862}" dt="2026-05-07T18:56:06.041" v="4"/>
          <ac:spMkLst>
            <pc:docMk/>
            <pc:sldMk cId="216368789" sldId="292"/>
            <ac:spMk id="3" creationId="{E69F54AA-6985-4CFC-8DB0-DFD30B19B201}"/>
          </ac:spMkLst>
        </pc:spChg>
        <pc:spChg chg="add del mod">
          <ac:chgData name="Kaiman, Mike" userId="S::mike.kaiman@stls.frb.org::744cce2d-5d35-448d-aa39-efac2b024be9" providerId="AD" clId="Web-{0C6D0F21-427D-8961-79E0-E372B5DA5862}" dt="2026-05-07T18:56:08.479" v="5"/>
          <ac:spMkLst>
            <pc:docMk/>
            <pc:sldMk cId="216368789" sldId="292"/>
            <ac:spMk id="6" creationId="{493414AC-C256-7843-6FA2-43D240741B88}"/>
          </ac:spMkLst>
        </pc:spChg>
        <pc:picChg chg="add mod">
          <ac:chgData name="Kaiman, Mike" userId="S::mike.kaiman@stls.frb.org::744cce2d-5d35-448d-aa39-efac2b024be9" providerId="AD" clId="Web-{0C6D0F21-427D-8961-79E0-E372B5DA5862}" dt="2026-05-07T18:56:01.775" v="3" actId="1076"/>
          <ac:picMkLst>
            <pc:docMk/>
            <pc:sldMk cId="216368789" sldId="292"/>
            <ac:picMk id="4" creationId="{1BD157BD-C423-2E2A-DB76-BA700E7B4D82}"/>
          </ac:picMkLst>
        </pc:picChg>
      </pc:sldChg>
    </pc:docChg>
  </pc:docChgLst>
  <pc:docChgLst>
    <pc:chgData name="Tucker, Cameron R" userId="S::cameron.tucker@stls.frb.org::ae330759-a2ed-4345-aedb-b5944cd96cda" providerId="AD" clId="Web-{0D1264EE-8D77-367D-63EE-421522613DB7}"/>
    <pc:docChg chg="mod">
      <pc:chgData name="Tucker, Cameron R" userId="S::cameron.tucker@stls.frb.org::ae330759-a2ed-4345-aedb-b5944cd96cda" providerId="AD" clId="Web-{0D1264EE-8D77-367D-63EE-421522613DB7}" dt="2026-05-07T16:24:44.974" v="0"/>
      <pc:docMkLst>
        <pc:docMk/>
      </pc:docMkLst>
    </pc:docChg>
  </pc:docChgLst>
</pc:chgInfo>
</file>

<file path=ppt/comments/modernComment_124_CE58695.xml><?xml version="1.0" encoding="utf-8"?>
<p188:cmLst xmlns:a="http://schemas.openxmlformats.org/drawingml/2006/main" xmlns:r="http://schemas.openxmlformats.org/officeDocument/2006/relationships" xmlns:p188="http://schemas.microsoft.com/office/powerpoint/2018/8/main">
  <p188:cm id="{5A30D459-F84C-4643-8A3F-F55AFDF6A423}" authorId="{33C8FD9E-5576-4EA8-F3FB-AF7AC9699431}" created="2026-05-07T16:24:44.974">
    <ac:txMkLst xmlns:ac="http://schemas.microsoft.com/office/drawing/2013/main/command">
      <pc:docMk xmlns:pc="http://schemas.microsoft.com/office/powerpoint/2013/main/command"/>
      <pc:sldMk xmlns:pc="http://schemas.microsoft.com/office/powerpoint/2013/main/command" cId="216368789" sldId="292"/>
      <ac:spMk id="3" creationId="{E69F54AA-6985-4CFC-8DB0-DFD30B19B201}"/>
      <ac:txMk cp="1" len="22">
        <ac:context len="26" hash="946147012"/>
      </ac:txMk>
    </ac:txMkLst>
    <p188:pos x="3598333" y="762000"/>
    <p188:replyLst>
      <p188:reply id="{7B1F7DEE-18B4-4E9C-8D8D-EF068FD1FFB6}" authorId="{8A1A6A84-1CF1-A228-65F1-889C6F6DD4C2}" created="2026-05-07T18:57:32.432">
        <p188:txBody>
          <a:bodyPr/>
          <a:lstStyle/>
          <a:p>
            <a:r>
              <a:rPr lang="en-US"/>
              <a:t>Ok, here's what we'll do.  Instead of the list I added a video from the same website.  We'll just need to SLIGHTLY change the instructor procedure in the PDF.  However you want to make a note of that is fine by me.</a:t>
            </a:r>
          </a:p>
        </p188:txBody>
      </p188:reply>
    </p188:replyLst>
    <p188:txBody>
      <a:bodyPr/>
      <a:lstStyle/>
      <a:p>
        <a:r>
          <a:rPr lang="en-US"/>
          <a:t>[@Kaiman, Mike] Link broken</a:t>
        </a:r>
      </a:p>
    </p188:txBody>
  </p188:cm>
</p188:cmLst>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8C557B2-836E-6A42-AAD9-75CA58B9247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7CBD0A39-7E86-D442-9A90-105275A285FE}"/>
              </a:ext>
            </a:extLst>
          </p:cNvPr>
          <p:cNvSpPr/>
          <p:nvPr userDrawn="1"/>
        </p:nvSpPr>
        <p:spPr>
          <a:xfrm>
            <a:off x="0" y="0"/>
            <a:ext cx="12192000" cy="6858000"/>
          </a:xfrm>
          <a:prstGeom prst="rect">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A33BC13-95F3-A448-AD82-07806BBF5A74}"/>
              </a:ext>
            </a:extLst>
          </p:cNvPr>
          <p:cNvSpPr>
            <a:spLocks noGrp="1"/>
          </p:cNvSpPr>
          <p:nvPr>
            <p:ph type="ctrTitle" hasCustomPrompt="1"/>
          </p:nvPr>
        </p:nvSpPr>
        <p:spPr>
          <a:xfrm>
            <a:off x="1524000" y="2681415"/>
            <a:ext cx="9144000" cy="828547"/>
          </a:xfrm>
        </p:spPr>
        <p:txBody>
          <a:bodyPr anchor="b">
            <a:normAutofit/>
          </a:bodyPr>
          <a:lstStyle>
            <a:lvl1pPr algn="ctr">
              <a:defRPr sz="5400" b="0" i="0">
                <a:solidFill>
                  <a:schemeClr val="bg1"/>
                </a:solidFill>
                <a:latin typeface="Tw Cen MT" panose="020B0602020104020603" pitchFamily="34" charset="77"/>
                <a:cs typeface="Futura Medium" panose="020B0602020204020303" pitchFamily="34" charset="-79"/>
              </a:defRPr>
            </a:lvl1pPr>
          </a:lstStyle>
          <a:p>
            <a:r>
              <a:rPr lang="en-US" dirty="0"/>
              <a:t>Title Slide</a:t>
            </a:r>
          </a:p>
        </p:txBody>
      </p:sp>
      <p:sp>
        <p:nvSpPr>
          <p:cNvPr id="3" name="Subtitle 2">
            <a:extLst>
              <a:ext uri="{FF2B5EF4-FFF2-40B4-BE49-F238E27FC236}">
                <a16:creationId xmlns:a16="http://schemas.microsoft.com/office/drawing/2014/main" id="{D4BE844D-E586-AF44-BC03-3ACFC3330182}"/>
              </a:ext>
            </a:extLst>
          </p:cNvPr>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pic>
        <p:nvPicPr>
          <p:cNvPr id="11" name="Picture 10">
            <a:extLst>
              <a:ext uri="{FF2B5EF4-FFF2-40B4-BE49-F238E27FC236}">
                <a16:creationId xmlns:a16="http://schemas.microsoft.com/office/drawing/2014/main" id="{569FD27C-9B84-5345-9210-30540209E7D2}"/>
              </a:ext>
            </a:extLst>
          </p:cNvPr>
          <p:cNvPicPr>
            <a:picLocks noChangeAspect="1"/>
          </p:cNvPicPr>
          <p:nvPr userDrawn="1"/>
        </p:nvPicPr>
        <p:blipFill>
          <a:blip r:embed="rId3"/>
          <a:stretch>
            <a:fillRect/>
          </a:stretch>
        </p:blipFill>
        <p:spPr>
          <a:xfrm>
            <a:off x="353913" y="480141"/>
            <a:ext cx="3680957" cy="737888"/>
          </a:xfrm>
          <a:prstGeom prst="rect">
            <a:avLst/>
          </a:prstGeom>
        </p:spPr>
      </p:pic>
    </p:spTree>
    <p:extLst>
      <p:ext uri="{BB962C8B-B14F-4D97-AF65-F5344CB8AC3E}">
        <p14:creationId xmlns:p14="http://schemas.microsoft.com/office/powerpoint/2010/main" val="1200703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DBFC523-70C6-8E48-83E0-802F66F75AB2}"/>
              </a:ext>
            </a:extLst>
          </p:cNvPr>
          <p:cNvSpPr>
            <a:spLocks noGrp="1"/>
          </p:cNvSpPr>
          <p:nvPr>
            <p:ph type="pic" idx="1"/>
          </p:nvPr>
        </p:nvSpPr>
        <p:spPr>
          <a:xfrm>
            <a:off x="5611813" y="987425"/>
            <a:ext cx="574357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Slide Number Placeholder 6">
            <a:extLst>
              <a:ext uri="{FF2B5EF4-FFF2-40B4-BE49-F238E27FC236}">
                <a16:creationId xmlns:a16="http://schemas.microsoft.com/office/drawing/2014/main" id="{732364F2-4195-DD4F-B66F-ADFE0A7A091D}"/>
              </a:ext>
            </a:extLst>
          </p:cNvPr>
          <p:cNvSpPr>
            <a:spLocks noGrp="1"/>
          </p:cNvSpPr>
          <p:nvPr>
            <p:ph type="sldNum" sz="quarter" idx="12"/>
          </p:nvPr>
        </p:nvSpPr>
        <p:spPr/>
        <p:txBody>
          <a:bodyPr/>
          <a:lstStyle/>
          <a:p>
            <a:fld id="{1508D04E-6B7B-9F4E-8A1C-46AF2F32E5D8}" type="slidenum">
              <a:rPr lang="en-US" smtClean="0"/>
              <a:t>‹#›</a:t>
            </a:fld>
            <a:endParaRPr lang="en-US" dirty="0"/>
          </a:p>
        </p:txBody>
      </p:sp>
      <p:sp>
        <p:nvSpPr>
          <p:cNvPr id="8" name="Rectangle 7">
            <a:extLst>
              <a:ext uri="{FF2B5EF4-FFF2-40B4-BE49-F238E27FC236}">
                <a16:creationId xmlns:a16="http://schemas.microsoft.com/office/drawing/2014/main" id="{49069B31-04DA-6743-9B7D-4DFAA54AFD6D}"/>
              </a:ext>
            </a:extLst>
          </p:cNvPr>
          <p:cNvSpPr/>
          <p:nvPr userDrawn="1"/>
        </p:nvSpPr>
        <p:spPr>
          <a:xfrm>
            <a:off x="0" y="0"/>
            <a:ext cx="5076497" cy="67214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12FECC79-8310-3340-A847-B913E3F6CDC1}"/>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10" name="Text Placeholder 3">
            <a:extLst>
              <a:ext uri="{FF2B5EF4-FFF2-40B4-BE49-F238E27FC236}">
                <a16:creationId xmlns:a16="http://schemas.microsoft.com/office/drawing/2014/main" id="{0A78CB00-B11C-C948-AEB6-1A51A0E11C5A}"/>
              </a:ext>
            </a:extLst>
          </p:cNvPr>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3321376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Title (Lt. Purp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CBD0A39-7E86-D442-9A90-105275A285FE}"/>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A33BC13-95F3-A448-AD82-07806BBF5A74}"/>
              </a:ext>
            </a:extLst>
          </p:cNvPr>
          <p:cNvSpPr>
            <a:spLocks noGrp="1"/>
          </p:cNvSpPr>
          <p:nvPr>
            <p:ph type="ctrTitle" hasCustomPrompt="1"/>
          </p:nvPr>
        </p:nvSpPr>
        <p:spPr>
          <a:xfrm>
            <a:off x="1524000" y="2681415"/>
            <a:ext cx="9144000" cy="828547"/>
          </a:xfrm>
        </p:spPr>
        <p:txBody>
          <a:bodyPr anchor="b">
            <a:normAutofit/>
          </a:bodyPr>
          <a:lstStyle>
            <a:lvl1pPr algn="ctr">
              <a:defRPr sz="5400" b="0" i="0">
                <a:solidFill>
                  <a:schemeClr val="bg1"/>
                </a:solidFill>
                <a:latin typeface="Tw Cen MT" panose="020B0602020104020603" pitchFamily="34" charset="77"/>
                <a:cs typeface="Futura Medium" panose="020B0602020204020303" pitchFamily="34" charset="-79"/>
              </a:defRPr>
            </a:lvl1pPr>
          </a:lstStyle>
          <a:p>
            <a:r>
              <a:rPr lang="en-US" dirty="0"/>
              <a:t>Section Title</a:t>
            </a:r>
          </a:p>
        </p:txBody>
      </p:sp>
      <p:sp>
        <p:nvSpPr>
          <p:cNvPr id="3" name="Subtitle 2">
            <a:extLst>
              <a:ext uri="{FF2B5EF4-FFF2-40B4-BE49-F238E27FC236}">
                <a16:creationId xmlns:a16="http://schemas.microsoft.com/office/drawing/2014/main" id="{D4BE844D-E586-AF44-BC03-3ACFC3330182}"/>
              </a:ext>
            </a:extLst>
          </p:cNvPr>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pic>
        <p:nvPicPr>
          <p:cNvPr id="5" name="Picture 4">
            <a:extLst>
              <a:ext uri="{FF2B5EF4-FFF2-40B4-BE49-F238E27FC236}">
                <a16:creationId xmlns:a16="http://schemas.microsoft.com/office/drawing/2014/main" id="{7CA094F5-68DC-E049-9417-32C6E371590E}"/>
              </a:ext>
            </a:extLst>
          </p:cNvPr>
          <p:cNvPicPr>
            <a:picLocks noChangeAspect="1"/>
          </p:cNvPicPr>
          <p:nvPr userDrawn="1"/>
        </p:nvPicPr>
        <p:blipFill>
          <a:blip r:embed="rId2">
            <a:alphaModFix amt="12000"/>
          </a:blip>
          <a:stretch>
            <a:fillRect/>
          </a:stretch>
        </p:blipFill>
        <p:spPr>
          <a:xfrm>
            <a:off x="-219492" y="-731071"/>
            <a:ext cx="3636930" cy="3636930"/>
          </a:xfrm>
          <a:prstGeom prst="rect">
            <a:avLst/>
          </a:prstGeom>
        </p:spPr>
      </p:pic>
    </p:spTree>
    <p:extLst>
      <p:ext uri="{BB962C8B-B14F-4D97-AF65-F5344CB8AC3E}">
        <p14:creationId xmlns:p14="http://schemas.microsoft.com/office/powerpoint/2010/main" val="1605826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B9810-D3B6-CE46-9BE2-189EDF9BF831}"/>
              </a:ext>
            </a:extLst>
          </p:cNvPr>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CCE10631-E9EF-AA40-9612-879FB000FE09}"/>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063A36E-EC8F-4E4F-90AD-DF445F4B860B}"/>
              </a:ext>
            </a:extLst>
          </p:cNvPr>
          <p:cNvSpPr>
            <a:spLocks noGrp="1"/>
          </p:cNvSpPr>
          <p:nvPr>
            <p:ph type="sldNum" sz="quarter" idx="12"/>
          </p:nvPr>
        </p:nvSpPr>
        <p:spPr/>
        <p:txBody>
          <a:bodyPr/>
          <a:lstStyle/>
          <a:p>
            <a:fld id="{1508D04E-6B7B-9F4E-8A1C-46AF2F32E5D8}" type="slidenum">
              <a:rPr lang="en-US" smtClean="0"/>
              <a:t>‹#›</a:t>
            </a:fld>
            <a:endParaRPr lang="en-US" dirty="0"/>
          </a:p>
        </p:txBody>
      </p:sp>
    </p:spTree>
    <p:extLst>
      <p:ext uri="{BB962C8B-B14F-4D97-AF65-F5344CB8AC3E}">
        <p14:creationId xmlns:p14="http://schemas.microsoft.com/office/powerpoint/2010/main" val="2358960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2683E-F626-2945-B547-B0C3E5DCC6D7}"/>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53D4BAF-894C-314B-AF99-655D8CB0620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EB8A59-7395-C347-AD6D-4EA5485EE5D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AA1A09CD-09B2-5D40-BEF8-27E48FC566CA}"/>
              </a:ext>
            </a:extLst>
          </p:cNvPr>
          <p:cNvSpPr>
            <a:spLocks noGrp="1"/>
          </p:cNvSpPr>
          <p:nvPr>
            <p:ph type="sldNum" sz="quarter" idx="12"/>
          </p:nvPr>
        </p:nvSpPr>
        <p:spPr/>
        <p:txBody>
          <a:bodyPr/>
          <a:lstStyle/>
          <a:p>
            <a:fld id="{1508D04E-6B7B-9F4E-8A1C-46AF2F32E5D8}" type="slidenum">
              <a:rPr lang="en-US" smtClean="0"/>
              <a:t>‹#›</a:t>
            </a:fld>
            <a:endParaRPr lang="en-US" dirty="0"/>
          </a:p>
        </p:txBody>
      </p:sp>
    </p:spTree>
    <p:extLst>
      <p:ext uri="{BB962C8B-B14F-4D97-AF65-F5344CB8AC3E}">
        <p14:creationId xmlns:p14="http://schemas.microsoft.com/office/powerpoint/2010/main" val="3958740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6545808-06F6-4245-968C-50231E481D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97C96B88-8B52-3649-92BD-415E0007C0D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C4D74F-5B22-624E-935D-7B670AC3CD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42B57B1-7570-904F-A848-5569ADD030B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DD6F76C2-3ECD-DB4A-931E-8277847DE007}"/>
              </a:ext>
            </a:extLst>
          </p:cNvPr>
          <p:cNvSpPr>
            <a:spLocks noGrp="1"/>
          </p:cNvSpPr>
          <p:nvPr>
            <p:ph type="sldNum" sz="quarter" idx="12"/>
          </p:nvPr>
        </p:nvSpPr>
        <p:spPr/>
        <p:txBody>
          <a:bodyPr/>
          <a:lstStyle/>
          <a:p>
            <a:fld id="{1508D04E-6B7B-9F4E-8A1C-46AF2F32E5D8}" type="slidenum">
              <a:rPr lang="en-US" smtClean="0"/>
              <a:t>‹#›</a:t>
            </a:fld>
            <a:endParaRPr lang="en-US" dirty="0"/>
          </a:p>
        </p:txBody>
      </p:sp>
      <p:sp>
        <p:nvSpPr>
          <p:cNvPr id="8" name="Title 1">
            <a:extLst>
              <a:ext uri="{FF2B5EF4-FFF2-40B4-BE49-F238E27FC236}">
                <a16:creationId xmlns:a16="http://schemas.microsoft.com/office/drawing/2014/main" id="{6E1753E2-441E-3944-8D69-9E73468E23D6}"/>
              </a:ext>
            </a:extLst>
          </p:cNvPr>
          <p:cNvSpPr>
            <a:spLocks noGrp="1"/>
          </p:cNvSpPr>
          <p:nvPr>
            <p:ph type="title"/>
          </p:nvPr>
        </p:nvSpPr>
        <p:spPr>
          <a:xfrm>
            <a:off x="838200" y="812734"/>
            <a:ext cx="10515600" cy="606825"/>
          </a:xfrm>
        </p:spPr>
        <p:txBody>
          <a:bodyPr/>
          <a:lstStyle/>
          <a:p>
            <a:r>
              <a:rPr lang="en-US" dirty="0"/>
              <a:t>Click to edit Master title style</a:t>
            </a:r>
          </a:p>
        </p:txBody>
      </p:sp>
    </p:spTree>
    <p:extLst>
      <p:ext uri="{BB962C8B-B14F-4D97-AF65-F5344CB8AC3E}">
        <p14:creationId xmlns:p14="http://schemas.microsoft.com/office/powerpoint/2010/main" val="1163782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AF48C-12DF-B140-9BDB-66BDE31820BB}"/>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7A07CBB4-0969-C645-870F-FD166A7826A3}"/>
              </a:ext>
            </a:extLst>
          </p:cNvPr>
          <p:cNvSpPr>
            <a:spLocks noGrp="1"/>
          </p:cNvSpPr>
          <p:nvPr>
            <p:ph type="sldNum" sz="quarter" idx="12"/>
          </p:nvPr>
        </p:nvSpPr>
        <p:spPr/>
        <p:txBody>
          <a:bodyPr/>
          <a:lstStyle/>
          <a:p>
            <a:fld id="{1508D04E-6B7B-9F4E-8A1C-46AF2F32E5D8}" type="slidenum">
              <a:rPr lang="en-US" smtClean="0"/>
              <a:t>‹#›</a:t>
            </a:fld>
            <a:endParaRPr lang="en-US" dirty="0"/>
          </a:p>
        </p:txBody>
      </p:sp>
    </p:spTree>
    <p:extLst>
      <p:ext uri="{BB962C8B-B14F-4D97-AF65-F5344CB8AC3E}">
        <p14:creationId xmlns:p14="http://schemas.microsoft.com/office/powerpoint/2010/main" val="1483956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A5047E-9044-6748-B90F-D0BF284F14DC}"/>
              </a:ext>
            </a:extLst>
          </p:cNvPr>
          <p:cNvSpPr>
            <a:spLocks noGrp="1"/>
          </p:cNvSpPr>
          <p:nvPr>
            <p:ph type="sldNum" sz="quarter" idx="12"/>
          </p:nvPr>
        </p:nvSpPr>
        <p:spPr/>
        <p:txBody>
          <a:bodyPr/>
          <a:lstStyle/>
          <a:p>
            <a:fld id="{1508D04E-6B7B-9F4E-8A1C-46AF2F32E5D8}" type="slidenum">
              <a:rPr lang="en-US" smtClean="0"/>
              <a:t>‹#›</a:t>
            </a:fld>
            <a:endParaRPr lang="en-US" dirty="0"/>
          </a:p>
        </p:txBody>
      </p:sp>
    </p:spTree>
    <p:extLst>
      <p:ext uri="{BB962C8B-B14F-4D97-AF65-F5344CB8AC3E}">
        <p14:creationId xmlns:p14="http://schemas.microsoft.com/office/powerpoint/2010/main" val="3215180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CBD0A39-7E86-D442-9A90-105275A285FE}"/>
              </a:ext>
            </a:extLst>
          </p:cNvPr>
          <p:cNvSpPr/>
          <p:nvPr userDrawn="1"/>
        </p:nvSpPr>
        <p:spPr>
          <a:xfrm>
            <a:off x="0" y="113384"/>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D4BE844D-E586-AF44-BC03-3ACFC3330182}"/>
              </a:ext>
            </a:extLst>
          </p:cNvPr>
          <p:cNvSpPr>
            <a:spLocks noGrp="1"/>
          </p:cNvSpPr>
          <p:nvPr>
            <p:ph type="subTitle" idx="1" hasCustomPrompt="1"/>
          </p:nvPr>
        </p:nvSpPr>
        <p:spPr>
          <a:xfrm>
            <a:off x="3056409" y="2038930"/>
            <a:ext cx="6079183" cy="2419124"/>
          </a:xfrm>
        </p:spPr>
        <p:txBody>
          <a:bodyPr>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Sed</a:t>
            </a:r>
            <a:r>
              <a:rPr lang="en-US" dirty="0"/>
              <a:t>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 </a:t>
            </a:r>
            <a:r>
              <a:rPr lang="en-US" dirty="0" err="1"/>
              <a:t>laudantium</a:t>
            </a:r>
            <a:r>
              <a:rPr lang="en-US" dirty="0"/>
              <a:t> </a:t>
            </a:r>
            <a:r>
              <a:rPr lang="en-US" dirty="0" err="1"/>
              <a:t>totam</a:t>
            </a:r>
            <a:r>
              <a:rPr lang="en-US" dirty="0"/>
              <a:t> rem </a:t>
            </a:r>
            <a:r>
              <a:rPr lang="en-US" dirty="0" err="1"/>
              <a:t>aperiam</a:t>
            </a:r>
            <a:r>
              <a:rPr lang="en-US" dirty="0"/>
              <a:t>, </a:t>
            </a:r>
            <a:r>
              <a:rPr lang="en-US" dirty="0" err="1"/>
              <a:t>eaque</a:t>
            </a:r>
            <a:r>
              <a:rPr lang="en-US" dirty="0"/>
              <a:t> </a:t>
            </a:r>
            <a:r>
              <a:rPr lang="en-US" dirty="0" err="1"/>
              <a:t>ipsa</a:t>
            </a:r>
            <a:r>
              <a:rPr lang="en-US" dirty="0"/>
              <a:t> </a:t>
            </a:r>
            <a:r>
              <a:rPr lang="en-US" dirty="0" err="1"/>
              <a:t>quae</a:t>
            </a:r>
            <a:r>
              <a:rPr lang="en-US" dirty="0"/>
              <a:t> ab </a:t>
            </a:r>
            <a:r>
              <a:rPr lang="en-US" dirty="0" err="1"/>
              <a:t>illo</a:t>
            </a:r>
            <a:r>
              <a:rPr lang="en-US" dirty="0"/>
              <a:t> </a:t>
            </a:r>
            <a:r>
              <a:rPr lang="en-US" dirty="0" err="1"/>
              <a:t>inventore</a:t>
            </a:r>
            <a:r>
              <a:rPr lang="en-US" dirty="0"/>
              <a:t> </a:t>
            </a:r>
            <a:r>
              <a:rPr lang="en-US" dirty="0" err="1"/>
              <a:t>veritatis</a:t>
            </a:r>
            <a:r>
              <a:rPr lang="en-US" dirty="0"/>
              <a:t> et quasi architect </a:t>
            </a:r>
            <a:r>
              <a:rPr lang="en-US" dirty="0" err="1"/>
              <a:t>beatae</a:t>
            </a:r>
            <a:r>
              <a:rPr lang="en-US" dirty="0"/>
              <a:t> vitae dicta </a:t>
            </a:r>
            <a:r>
              <a:rPr lang="en-US" dirty="0" err="1"/>
              <a:t>sunt</a:t>
            </a:r>
            <a:r>
              <a:rPr lang="en-US" dirty="0"/>
              <a:t> </a:t>
            </a:r>
            <a:r>
              <a:rPr lang="en-US" dirty="0" err="1"/>
              <a:t>explicabo</a:t>
            </a:r>
            <a:r>
              <a:rPr lang="en-US" dirty="0"/>
              <a:t>. Nemo </a:t>
            </a:r>
            <a:r>
              <a:rPr lang="en-US" dirty="0" err="1"/>
              <a:t>enim</a:t>
            </a:r>
            <a:r>
              <a:rPr lang="en-US" dirty="0"/>
              <a:t> </a:t>
            </a:r>
            <a:r>
              <a:rPr lang="en-US" dirty="0" err="1"/>
              <a:t>ipsam</a:t>
            </a:r>
            <a:r>
              <a:rPr lang="en-US" dirty="0"/>
              <a:t> </a:t>
            </a:r>
            <a:r>
              <a:rPr lang="en-US" dirty="0" err="1"/>
              <a:t>volputatem</a:t>
            </a:r>
            <a:r>
              <a:rPr lang="en-US" dirty="0"/>
              <a:t> </a:t>
            </a:r>
            <a:r>
              <a:rPr lang="en-US" dirty="0" err="1"/>
              <a:t>quia</a:t>
            </a:r>
            <a:r>
              <a:rPr lang="en-US" dirty="0"/>
              <a:t> </a:t>
            </a:r>
            <a:r>
              <a:rPr lang="en-US" dirty="0" err="1"/>
              <a:t>voluptas</a:t>
            </a:r>
            <a:r>
              <a:rPr lang="en-US" dirty="0"/>
              <a:t> sit </a:t>
            </a:r>
            <a:r>
              <a:rPr lang="en-US" dirty="0" err="1"/>
              <a:t>aspernatur</a:t>
            </a:r>
            <a:r>
              <a:rPr lang="en-US" dirty="0"/>
              <a:t> </a:t>
            </a:r>
            <a:r>
              <a:rPr lang="en-US" dirty="0" err="1"/>
              <a:t>aut</a:t>
            </a:r>
            <a:r>
              <a:rPr lang="en-US" dirty="0"/>
              <a:t> </a:t>
            </a:r>
            <a:r>
              <a:rPr lang="en-US" dirty="0" err="1"/>
              <a:t>odit</a:t>
            </a:r>
            <a:r>
              <a:rPr lang="en-US" dirty="0"/>
              <a:t> </a:t>
            </a:r>
            <a:r>
              <a:rPr lang="en-US" dirty="0" err="1"/>
              <a:t>aut</a:t>
            </a:r>
            <a:r>
              <a:rPr lang="en-US" dirty="0"/>
              <a:t> fugit, </a:t>
            </a:r>
            <a:r>
              <a:rPr lang="en-US" dirty="0" err="1"/>
              <a:t>sed</a:t>
            </a:r>
            <a:r>
              <a:rPr lang="en-US" dirty="0"/>
              <a:t> </a:t>
            </a:r>
            <a:r>
              <a:rPr lang="en-US" dirty="0" err="1"/>
              <a:t>quia</a:t>
            </a:r>
            <a:r>
              <a:rPr lang="en-US" dirty="0"/>
              <a:t> </a:t>
            </a:r>
            <a:r>
              <a:rPr lang="en-US" dirty="0" err="1"/>
              <a:t>consequuntur</a:t>
            </a:r>
            <a:r>
              <a:rPr lang="en-US" dirty="0"/>
              <a:t> </a:t>
            </a:r>
            <a:r>
              <a:rPr lang="en-US" dirty="0" err="1"/>
              <a:t>magni</a:t>
            </a:r>
            <a:r>
              <a:rPr lang="en-US" dirty="0"/>
              <a:t> </a:t>
            </a:r>
            <a:r>
              <a:rPr lang="en-US" dirty="0" err="1"/>
              <a:t>dolores</a:t>
            </a:r>
            <a:r>
              <a:rPr lang="en-US" dirty="0"/>
              <a:t>.”</a:t>
            </a:r>
          </a:p>
        </p:txBody>
      </p:sp>
      <p:sp>
        <p:nvSpPr>
          <p:cNvPr id="6" name="Subtitle 2">
            <a:extLst>
              <a:ext uri="{FF2B5EF4-FFF2-40B4-BE49-F238E27FC236}">
                <a16:creationId xmlns:a16="http://schemas.microsoft.com/office/drawing/2014/main" id="{A99B5F0B-803B-5240-9ABB-15B1F537BFB1}"/>
              </a:ext>
            </a:extLst>
          </p:cNvPr>
          <p:cNvSpPr txBox="1">
            <a:spLocks/>
          </p:cNvSpPr>
          <p:nvPr userDrawn="1"/>
        </p:nvSpPr>
        <p:spPr>
          <a:xfrm>
            <a:off x="2951304" y="5529992"/>
            <a:ext cx="6079183" cy="29353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Tw Cen MT" panose="020B0602020104020603"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w Cen MT" panose="020B0602020104020603" pitchFamily="34"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w Cen MT" panose="020B0602020104020603" pitchFamily="34"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w Cen MT" panose="020B0602020104020603"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w Cen MT" panose="020B0602020104020603"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1600" dirty="0"/>
          </a:p>
        </p:txBody>
      </p:sp>
      <p:sp>
        <p:nvSpPr>
          <p:cNvPr id="9" name="Text Placeholder 8">
            <a:extLst>
              <a:ext uri="{FF2B5EF4-FFF2-40B4-BE49-F238E27FC236}">
                <a16:creationId xmlns:a16="http://schemas.microsoft.com/office/drawing/2014/main" id="{D300E2E7-6C2A-3343-8E80-1F39056C2CB5}"/>
              </a:ext>
            </a:extLst>
          </p:cNvPr>
          <p:cNvSpPr>
            <a:spLocks noGrp="1"/>
          </p:cNvSpPr>
          <p:nvPr>
            <p:ph type="body" sz="quarter" idx="10" hasCustomPrompt="1"/>
          </p:nvPr>
        </p:nvSpPr>
        <p:spPr>
          <a:xfrm>
            <a:off x="3091263" y="4547338"/>
            <a:ext cx="6009474" cy="286232"/>
          </a:xfrm>
        </p:spPr>
        <p:txBody>
          <a:bodyPr>
            <a:spAutoFit/>
          </a:bodyPr>
          <a:lstStyle>
            <a:lvl1pPr marL="0" indent="0">
              <a:buNone/>
              <a:defRPr sz="1400">
                <a:solidFill>
                  <a:schemeClr val="bg1"/>
                </a:solidFill>
              </a:defRPr>
            </a:lvl1pPr>
          </a:lstStyle>
          <a:p>
            <a:pPr lvl="0"/>
            <a:r>
              <a:rPr lang="en-US" dirty="0"/>
              <a:t>ATTRIBUTION</a:t>
            </a:r>
          </a:p>
        </p:txBody>
      </p:sp>
      <p:sp>
        <p:nvSpPr>
          <p:cNvPr id="12" name="Text Placeholder 11">
            <a:extLst>
              <a:ext uri="{FF2B5EF4-FFF2-40B4-BE49-F238E27FC236}">
                <a16:creationId xmlns:a16="http://schemas.microsoft.com/office/drawing/2014/main" id="{13E29BD2-E4C5-094C-9946-EA5A171CCDD8}"/>
              </a:ext>
            </a:extLst>
          </p:cNvPr>
          <p:cNvSpPr>
            <a:spLocks noGrp="1"/>
          </p:cNvSpPr>
          <p:nvPr>
            <p:ph type="body" sz="quarter" idx="11" hasCustomPrompt="1"/>
          </p:nvPr>
        </p:nvSpPr>
        <p:spPr>
          <a:xfrm>
            <a:off x="3091657" y="4783810"/>
            <a:ext cx="6008687" cy="286232"/>
          </a:xfrm>
        </p:spPr>
        <p:txBody>
          <a:bodyPr>
            <a:spAutoFit/>
          </a:bodyPr>
          <a:lstStyle>
            <a:lvl1pPr marL="0" indent="0">
              <a:buNone/>
              <a:defRPr sz="1400">
                <a:solidFill>
                  <a:schemeClr val="bg1"/>
                </a:solidFill>
              </a:defRPr>
            </a:lvl1pPr>
          </a:lstStyle>
          <a:p>
            <a:pPr lvl="0"/>
            <a:r>
              <a:rPr lang="en-US" dirty="0"/>
              <a:t>Byline</a:t>
            </a:r>
          </a:p>
        </p:txBody>
      </p:sp>
      <p:sp>
        <p:nvSpPr>
          <p:cNvPr id="13" name="TextBox 12">
            <a:extLst>
              <a:ext uri="{FF2B5EF4-FFF2-40B4-BE49-F238E27FC236}">
                <a16:creationId xmlns:a16="http://schemas.microsoft.com/office/drawing/2014/main" id="{AB409FB3-7988-BF4A-80ED-88187A01D2B8}"/>
              </a:ext>
            </a:extLst>
          </p:cNvPr>
          <p:cNvSpPr txBox="1"/>
          <p:nvPr userDrawn="1"/>
        </p:nvSpPr>
        <p:spPr>
          <a:xfrm>
            <a:off x="2730924" y="1602188"/>
            <a:ext cx="416209" cy="1323439"/>
          </a:xfrm>
          <a:prstGeom prst="rect">
            <a:avLst/>
          </a:prstGeom>
          <a:noFill/>
        </p:spPr>
        <p:txBody>
          <a:bodyPr wrap="square" rtlCol="0">
            <a:spAutoFit/>
          </a:bodyPr>
          <a:lstStyle/>
          <a:p>
            <a:r>
              <a:rPr lang="en-US" sz="8000" dirty="0">
                <a:solidFill>
                  <a:schemeClr val="bg1">
                    <a:alpha val="12000"/>
                  </a:schemeClr>
                </a:solidFill>
                <a:latin typeface="Tw Cen MT" panose="020B0602020104020603" pitchFamily="34" charset="77"/>
              </a:rPr>
              <a:t>“</a:t>
            </a:r>
          </a:p>
        </p:txBody>
      </p:sp>
    </p:spTree>
    <p:extLst>
      <p:ext uri="{BB962C8B-B14F-4D97-AF65-F5344CB8AC3E}">
        <p14:creationId xmlns:p14="http://schemas.microsoft.com/office/powerpoint/2010/main" val="401079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1ED8FB-29FE-F648-9A74-07EEBF188565}"/>
              </a:ext>
            </a:extLst>
          </p:cNvPr>
          <p:cNvSpPr/>
          <p:nvPr userDrawn="1"/>
        </p:nvSpPr>
        <p:spPr>
          <a:xfrm>
            <a:off x="0" y="0"/>
            <a:ext cx="5076497" cy="67214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4173B0F-291D-CB44-BF96-F1B813907D58}"/>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FE6A93F-EC38-7B46-A69A-652414171EF9}"/>
              </a:ext>
            </a:extLst>
          </p:cNvPr>
          <p:cNvSpPr>
            <a:spLocks noGrp="1"/>
          </p:cNvSpPr>
          <p:nvPr>
            <p:ph idx="1"/>
          </p:nvPr>
        </p:nvSpPr>
        <p:spPr>
          <a:xfrm>
            <a:off x="5674875" y="987425"/>
            <a:ext cx="56805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1CFADB0-FE25-8C49-BA7E-5F26D390C41A}"/>
              </a:ext>
            </a:extLst>
          </p:cNvPr>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Slide Number Placeholder 6">
            <a:extLst>
              <a:ext uri="{FF2B5EF4-FFF2-40B4-BE49-F238E27FC236}">
                <a16:creationId xmlns:a16="http://schemas.microsoft.com/office/drawing/2014/main" id="{2F24A973-D631-AC49-9B92-F7C8BE3F9B77}"/>
              </a:ext>
            </a:extLst>
          </p:cNvPr>
          <p:cNvSpPr>
            <a:spLocks noGrp="1"/>
          </p:cNvSpPr>
          <p:nvPr>
            <p:ph type="sldNum" sz="quarter" idx="12"/>
          </p:nvPr>
        </p:nvSpPr>
        <p:spPr/>
        <p:txBody>
          <a:bodyPr/>
          <a:lstStyle/>
          <a:p>
            <a:fld id="{1508D04E-6B7B-9F4E-8A1C-46AF2F32E5D8}" type="slidenum">
              <a:rPr lang="en-US" smtClean="0"/>
              <a:t>‹#›</a:t>
            </a:fld>
            <a:endParaRPr lang="en-US" dirty="0"/>
          </a:p>
        </p:txBody>
      </p:sp>
    </p:spTree>
    <p:extLst>
      <p:ext uri="{BB962C8B-B14F-4D97-AF65-F5344CB8AC3E}">
        <p14:creationId xmlns:p14="http://schemas.microsoft.com/office/powerpoint/2010/main" val="2948014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6D54E5-FB22-1041-A9A5-D036494EC415}"/>
              </a:ext>
            </a:extLst>
          </p:cNvPr>
          <p:cNvSpPr>
            <a:spLocks noGrp="1"/>
          </p:cNvSpPr>
          <p:nvPr>
            <p:ph type="title"/>
          </p:nvPr>
        </p:nvSpPr>
        <p:spPr>
          <a:xfrm>
            <a:off x="838200" y="812734"/>
            <a:ext cx="10515600" cy="60682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9FE9892-DDF6-6C4A-94D0-6FA4E2E9D3A3}"/>
              </a:ext>
            </a:extLst>
          </p:cNvPr>
          <p:cNvSpPr>
            <a:spLocks noGrp="1"/>
          </p:cNvSpPr>
          <p:nvPr>
            <p:ph type="body" idx="1"/>
          </p:nvPr>
        </p:nvSpPr>
        <p:spPr>
          <a:xfrm>
            <a:off x="838200" y="1677138"/>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5721911-9919-0443-B8EB-96A54E2E88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0" i="0">
                <a:solidFill>
                  <a:schemeClr val="tx1">
                    <a:tint val="75000"/>
                  </a:schemeClr>
                </a:solidFill>
                <a:latin typeface="Tw Cen MT" panose="020B0602020104020603" pitchFamily="34" charset="77"/>
              </a:defRPr>
            </a:lvl1pPr>
          </a:lstStyle>
          <a:p>
            <a:fld id="{1508D04E-6B7B-9F4E-8A1C-46AF2F32E5D8}" type="slidenum">
              <a:rPr lang="en-US" smtClean="0"/>
              <a:pPr/>
              <a:t>‹#›</a:t>
            </a:fld>
            <a:endParaRPr lang="en-US" dirty="0"/>
          </a:p>
        </p:txBody>
      </p:sp>
      <p:sp>
        <p:nvSpPr>
          <p:cNvPr id="13" name="Rectangle 12">
            <a:extLst>
              <a:ext uri="{FF2B5EF4-FFF2-40B4-BE49-F238E27FC236}">
                <a16:creationId xmlns:a16="http://schemas.microsoft.com/office/drawing/2014/main" id="{2198B47E-FE55-7F4E-9D1B-8B024B3506A8}"/>
              </a:ext>
            </a:extLst>
          </p:cNvPr>
          <p:cNvSpPr/>
          <p:nvPr userDrawn="1"/>
        </p:nvSpPr>
        <p:spPr>
          <a:xfrm>
            <a:off x="0" y="6721475"/>
            <a:ext cx="12192000" cy="136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8775144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65" r:id="rId3"/>
    <p:sldLayoutId id="2147483652" r:id="rId4"/>
    <p:sldLayoutId id="2147483653" r:id="rId5"/>
    <p:sldLayoutId id="2147483654" r:id="rId6"/>
    <p:sldLayoutId id="2147483655" r:id="rId7"/>
    <p:sldLayoutId id="2147483660" r:id="rId8"/>
    <p:sldLayoutId id="2147483656" r:id="rId9"/>
    <p:sldLayoutId id="2147483657" r:id="rId10"/>
  </p:sldLayoutIdLst>
  <p:txStyles>
    <p:titleStyle>
      <a:lvl1pPr algn="l" defTabSz="914400" rtl="0" eaLnBrk="1" latinLnBrk="0" hangingPunct="1">
        <a:lnSpc>
          <a:spcPct val="90000"/>
        </a:lnSpc>
        <a:spcBef>
          <a:spcPct val="0"/>
        </a:spcBef>
        <a:buNone/>
        <a:defRPr sz="4000" kern="1200">
          <a:solidFill>
            <a:schemeClr val="accent1"/>
          </a:solidFill>
          <a:latin typeface="Tw Cen MT" panose="020B06020201040206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24_CE58695.xml"/><Relationship Id="rId2" Type="http://schemas.openxmlformats.org/officeDocument/2006/relationships/slideLayout" Target="../slideLayouts/slideLayout3.xml"/><Relationship Id="rId1" Type="http://schemas.openxmlformats.org/officeDocument/2006/relationships/video" Target="https://player.vimeo.com/video/135871291?app_id=122963" TargetMode="Externa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hyperlink" Target="https://www.aeaweb.org/resources/students/careers"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youtu.be/uOrwKqEtRQ0"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Federal Reserve Economic Fundamentals">
            <a:extLst>
              <a:ext uri="{FF2B5EF4-FFF2-40B4-BE49-F238E27FC236}">
                <a16:creationId xmlns:a16="http://schemas.microsoft.com/office/drawing/2014/main" id="{2E1B0382-B419-7E49-AAF9-0F1E6B8A6827}"/>
              </a:ext>
            </a:extLst>
          </p:cNvPr>
          <p:cNvPicPr>
            <a:picLocks noChangeAspect="1"/>
          </p:cNvPicPr>
          <p:nvPr/>
        </p:nvPicPr>
        <p:blipFill>
          <a:blip r:embed="rId2"/>
          <a:stretch>
            <a:fillRect/>
          </a:stretch>
        </p:blipFill>
        <p:spPr>
          <a:xfrm>
            <a:off x="1289303" y="1300644"/>
            <a:ext cx="9613397" cy="1850578"/>
          </a:xfrm>
          <a:prstGeom prst="rect">
            <a:avLst/>
          </a:prstGeom>
        </p:spPr>
      </p:pic>
      <p:sp>
        <p:nvSpPr>
          <p:cNvPr id="6" name="Title 5">
            <a:extLst>
              <a:ext uri="{FF2B5EF4-FFF2-40B4-BE49-F238E27FC236}">
                <a16:creationId xmlns:a16="http://schemas.microsoft.com/office/drawing/2014/main" id="{E84D8C48-B3C9-BA1B-3CF5-5EA3992E94C4}"/>
              </a:ext>
            </a:extLst>
          </p:cNvPr>
          <p:cNvSpPr txBox="1">
            <a:spLocks noGrp="1"/>
          </p:cNvSpPr>
          <p:nvPr>
            <p:ph type="title" idx="4294967295"/>
          </p:nvPr>
        </p:nvSpPr>
        <p:spPr>
          <a:xfrm>
            <a:off x="3278233" y="3335867"/>
            <a:ext cx="7093609" cy="76944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7C61A5"/>
                </a:solidFill>
                <a:effectLst/>
                <a:uLnTx/>
                <a:uFillTx/>
                <a:latin typeface="Tw Cen MT" panose="020B0602020104020603" pitchFamily="34" charset="0"/>
                <a:ea typeface="+mn-ea"/>
                <a:cs typeface="+mn-cs"/>
              </a:rPr>
              <a:t>Exploring Careers in Economics</a:t>
            </a:r>
          </a:p>
        </p:txBody>
      </p:sp>
      <p:sp>
        <p:nvSpPr>
          <p:cNvPr id="12"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1412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B38B1-30DF-9759-6CB6-4785480A1DFC}"/>
              </a:ext>
            </a:extLst>
          </p:cNvPr>
          <p:cNvSpPr>
            <a:spLocks noGrp="1"/>
          </p:cNvSpPr>
          <p:nvPr>
            <p:ph type="title"/>
          </p:nvPr>
        </p:nvSpPr>
        <p:spPr/>
        <p:txBody>
          <a:bodyPr>
            <a:normAutofit fontScale="90000"/>
          </a:bodyPr>
          <a:lstStyle/>
          <a:p>
            <a:r>
              <a:rPr lang="en-US" dirty="0"/>
              <a:t>Closure</a:t>
            </a:r>
          </a:p>
        </p:txBody>
      </p:sp>
      <p:sp>
        <p:nvSpPr>
          <p:cNvPr id="3" name="Content Placeholder 2">
            <a:extLst>
              <a:ext uri="{FF2B5EF4-FFF2-40B4-BE49-F238E27FC236}">
                <a16:creationId xmlns:a16="http://schemas.microsoft.com/office/drawing/2014/main" id="{8AA38638-F11B-8A6F-2411-BFB8411A51B4}"/>
              </a:ext>
            </a:extLst>
          </p:cNvPr>
          <p:cNvSpPr>
            <a:spLocks noGrp="1"/>
          </p:cNvSpPr>
          <p:nvPr>
            <p:ph idx="1"/>
          </p:nvPr>
        </p:nvSpPr>
        <p:spPr/>
        <p:txBody>
          <a:bodyPr>
            <a:normAutofit fontScale="25000" lnSpcReduction="20000"/>
          </a:bodyPr>
          <a:lstStyle/>
          <a:p>
            <a:r>
              <a:rPr lang="en-US" sz="11200" dirty="0"/>
              <a:t>What is economics?</a:t>
            </a:r>
          </a:p>
          <a:p>
            <a:endParaRPr lang="en-US" sz="7000" dirty="0"/>
          </a:p>
          <a:p>
            <a:r>
              <a:rPr lang="en-US" sz="11200" dirty="0"/>
              <a:t>What is an economist?</a:t>
            </a:r>
          </a:p>
          <a:p>
            <a:endParaRPr lang="en-US" sz="7000" dirty="0"/>
          </a:p>
          <a:p>
            <a:r>
              <a:rPr lang="en-US" sz="11200" dirty="0"/>
              <a:t>What does it mean to have a career?</a:t>
            </a:r>
          </a:p>
          <a:p>
            <a:endParaRPr lang="en-US" sz="7000" dirty="0"/>
          </a:p>
          <a:p>
            <a:r>
              <a:rPr lang="en-US" sz="11200" dirty="0"/>
              <a:t>What are some fields related to economics?</a:t>
            </a:r>
          </a:p>
          <a:p>
            <a:endParaRPr lang="en-US" sz="7000" dirty="0"/>
          </a:p>
          <a:p>
            <a:r>
              <a:rPr lang="en-US" sz="11200" dirty="0"/>
              <a:t>What are some potential career paths for those with a background in economics? </a:t>
            </a:r>
          </a:p>
          <a:p>
            <a:pPr marL="0" indent="0">
              <a:buNone/>
            </a:pPr>
            <a:endParaRPr lang="en-US" sz="7000" dirty="0"/>
          </a:p>
          <a:p>
            <a:endParaRPr lang="en-US" sz="7000" dirty="0"/>
          </a:p>
          <a:p>
            <a:pPr marL="457200" marR="0" lvl="1" indent="0">
              <a:spcBef>
                <a:spcPts val="0"/>
              </a:spcBef>
              <a:spcAft>
                <a:spcPts val="0"/>
              </a:spcAft>
              <a:buClr>
                <a:srgbClr val="231F20"/>
              </a:buClr>
              <a:buSzPts val="1000"/>
              <a:buNone/>
              <a:tabLst>
                <a:tab pos="228600" algn="l"/>
                <a:tab pos="380365" algn="l"/>
                <a:tab pos="381635" algn="l"/>
                <a:tab pos="457200" algn="l"/>
              </a:tabLst>
            </a:pPr>
            <a:endParaRPr lang="en-US" sz="7000" dirty="0">
              <a:solidFill>
                <a:srgbClr val="231F20"/>
              </a:solidFill>
              <a:effectLst/>
              <a:latin typeface="Graphik Regular"/>
              <a:ea typeface="Myriad Pro"/>
              <a:cs typeface="Myriad Pro"/>
            </a:endParaRPr>
          </a:p>
          <a:p>
            <a:pPr marL="457200" marR="0" lvl="1" indent="0">
              <a:spcBef>
                <a:spcPts val="0"/>
              </a:spcBef>
              <a:spcAft>
                <a:spcPts val="0"/>
              </a:spcAft>
              <a:buClr>
                <a:srgbClr val="231F20"/>
              </a:buClr>
              <a:buSzPts val="1000"/>
              <a:buNone/>
              <a:tabLst>
                <a:tab pos="228600" algn="l"/>
                <a:tab pos="380365" algn="l"/>
                <a:tab pos="381635" algn="l"/>
                <a:tab pos="457200" algn="l"/>
              </a:tabLst>
            </a:pPr>
            <a:endParaRPr lang="en-US" sz="7000" dirty="0">
              <a:solidFill>
                <a:srgbClr val="231F20"/>
              </a:solidFill>
              <a:effectLst/>
              <a:latin typeface="Graphik Regular"/>
              <a:ea typeface="Myriad Pro"/>
              <a:cs typeface="Myriad Pro"/>
            </a:endParaRPr>
          </a:p>
          <a:p>
            <a:pPr marL="742950" marR="0" lvl="1" indent="-285750">
              <a:spcBef>
                <a:spcPts val="0"/>
              </a:spcBef>
              <a:spcAft>
                <a:spcPts val="0"/>
              </a:spcAft>
              <a:buClr>
                <a:srgbClr val="231F20"/>
              </a:buClr>
              <a:buSzPts val="1000"/>
              <a:buFont typeface="Graphik Regular"/>
              <a:buAutoNum type="alphaLcPeriod"/>
              <a:tabLst>
                <a:tab pos="228600" algn="l"/>
                <a:tab pos="380365" algn="l"/>
                <a:tab pos="381635" algn="l"/>
                <a:tab pos="457200" algn="l"/>
              </a:tabLst>
            </a:pPr>
            <a:endParaRPr lang="en-US" sz="7000" dirty="0">
              <a:solidFill>
                <a:srgbClr val="231F20"/>
              </a:solidFill>
              <a:effectLst/>
              <a:latin typeface="Graphik Regular"/>
              <a:ea typeface="Myriad Pro"/>
              <a:cs typeface="Myriad Pro"/>
            </a:endParaRPr>
          </a:p>
          <a:p>
            <a:pPr marL="228600" marR="0" indent="0">
              <a:spcBef>
                <a:spcPts val="0"/>
              </a:spcBef>
              <a:spcAft>
                <a:spcPts val="0"/>
              </a:spcAft>
              <a:tabLst>
                <a:tab pos="228600" algn="l"/>
                <a:tab pos="380365" algn="l"/>
                <a:tab pos="381635" algn="l"/>
                <a:tab pos="457200" algn="l"/>
              </a:tabLst>
            </a:pPr>
            <a:r>
              <a:rPr lang="en-US" sz="7000" b="1" dirty="0">
                <a:solidFill>
                  <a:srgbClr val="231F20"/>
                </a:solidFill>
                <a:effectLst/>
                <a:latin typeface="Arial" panose="020B0604020202020204" pitchFamily="34" charset="0"/>
                <a:ea typeface="Myriad Pro"/>
                <a:cs typeface="Calibri" panose="020F0502020204030204" pitchFamily="34" charset="0"/>
              </a:rPr>
              <a:t> </a:t>
            </a:r>
            <a:endParaRPr lang="en-US" sz="7000" dirty="0">
              <a:solidFill>
                <a:srgbClr val="231F20"/>
              </a:solidFill>
              <a:effectLst/>
              <a:latin typeface="Graphik Regular"/>
              <a:ea typeface="Myriad Pro"/>
              <a:cs typeface="Calibri" panose="020F0502020204030204" pitchFamily="34" charset="0"/>
            </a:endParaRPr>
          </a:p>
          <a:p>
            <a:endParaRPr lang="en-US" dirty="0"/>
          </a:p>
        </p:txBody>
      </p:sp>
    </p:spTree>
    <p:extLst>
      <p:ext uri="{BB962C8B-B14F-4D97-AF65-F5344CB8AC3E}">
        <p14:creationId xmlns:p14="http://schemas.microsoft.com/office/powerpoint/2010/main" val="2173840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EE676-EC99-452D-093C-604154F6D370}"/>
              </a:ext>
            </a:extLst>
          </p:cNvPr>
          <p:cNvSpPr>
            <a:spLocks noGrp="1"/>
          </p:cNvSpPr>
          <p:nvPr>
            <p:ph type="title"/>
          </p:nvPr>
        </p:nvSpPr>
        <p:spPr/>
        <p:txBody>
          <a:bodyPr>
            <a:normAutofit fontScale="90000"/>
          </a:bodyPr>
          <a:lstStyle/>
          <a:p>
            <a:r>
              <a:rPr lang="en-US" dirty="0"/>
              <a:t>Closure (cont.)</a:t>
            </a:r>
          </a:p>
        </p:txBody>
      </p:sp>
      <p:sp>
        <p:nvSpPr>
          <p:cNvPr id="3" name="Content Placeholder 2">
            <a:extLst>
              <a:ext uri="{FF2B5EF4-FFF2-40B4-BE49-F238E27FC236}">
                <a16:creationId xmlns:a16="http://schemas.microsoft.com/office/drawing/2014/main" id="{389AC7E3-DB81-BFD8-C7B0-BFB573C0D181}"/>
              </a:ext>
            </a:extLst>
          </p:cNvPr>
          <p:cNvSpPr>
            <a:spLocks noGrp="1"/>
          </p:cNvSpPr>
          <p:nvPr>
            <p:ph idx="1"/>
          </p:nvPr>
        </p:nvSpPr>
        <p:spPr/>
        <p:txBody>
          <a:bodyPr>
            <a:normAutofit/>
          </a:bodyPr>
          <a:lstStyle/>
          <a:p>
            <a:r>
              <a:rPr lang="en-US" dirty="0"/>
              <a:t>Describe the work of an economist.</a:t>
            </a:r>
          </a:p>
          <a:p>
            <a:endParaRPr lang="en-US" dirty="0"/>
          </a:p>
          <a:p>
            <a:r>
              <a:rPr lang="en-US" dirty="0"/>
              <a:t>Why is a background in economics useful when choosing a career?</a:t>
            </a:r>
          </a:p>
          <a:p>
            <a:endParaRPr lang="en-US" dirty="0"/>
          </a:p>
          <a:p>
            <a:r>
              <a:rPr lang="en-US" dirty="0"/>
              <a:t>What education is needed to be an economist?</a:t>
            </a:r>
          </a:p>
          <a:p>
            <a:endParaRPr lang="en-US" dirty="0"/>
          </a:p>
          <a:p>
            <a:r>
              <a:rPr lang="en-US" dirty="0"/>
              <a:t>What is the median pay for someone with </a:t>
            </a:r>
            <a:r>
              <a:rPr lang="en-US"/>
              <a:t>a master’s </a:t>
            </a:r>
            <a:r>
              <a:rPr lang="en-US" dirty="0"/>
              <a:t>degree in economics?</a:t>
            </a:r>
          </a:p>
          <a:p>
            <a:pPr marL="0" indent="0">
              <a:buNone/>
            </a:pPr>
            <a:endParaRPr lang="en-US" dirty="0"/>
          </a:p>
        </p:txBody>
      </p:sp>
    </p:spTree>
    <p:extLst>
      <p:ext uri="{BB962C8B-B14F-4D97-AF65-F5344CB8AC3E}">
        <p14:creationId xmlns:p14="http://schemas.microsoft.com/office/powerpoint/2010/main" val="436601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C92360A-149D-356D-BBF6-7C3E44F5923C}"/>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EB161D-341D-909C-779C-D65B715B5E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Federal Reserve Economic Fundamentals">
            <a:extLst>
              <a:ext uri="{FF2B5EF4-FFF2-40B4-BE49-F238E27FC236}">
                <a16:creationId xmlns:a16="http://schemas.microsoft.com/office/drawing/2014/main" id="{1C70F006-692A-C0FD-C534-FFE7F6895CA6}"/>
              </a:ext>
            </a:extLst>
          </p:cNvPr>
          <p:cNvPicPr>
            <a:picLocks noChangeAspect="1"/>
          </p:cNvPicPr>
          <p:nvPr/>
        </p:nvPicPr>
        <p:blipFill>
          <a:blip r:embed="rId2"/>
          <a:stretch>
            <a:fillRect/>
          </a:stretch>
        </p:blipFill>
        <p:spPr>
          <a:xfrm>
            <a:off x="1289303" y="1300644"/>
            <a:ext cx="9613397" cy="1850578"/>
          </a:xfrm>
          <a:prstGeom prst="rect">
            <a:avLst/>
          </a:prstGeom>
        </p:spPr>
      </p:pic>
      <p:sp>
        <p:nvSpPr>
          <p:cNvPr id="6" name="Title 5">
            <a:extLst>
              <a:ext uri="{FF2B5EF4-FFF2-40B4-BE49-F238E27FC236}">
                <a16:creationId xmlns:a16="http://schemas.microsoft.com/office/drawing/2014/main" id="{2670B0E7-DBE1-16BB-6886-A90D209F6039}"/>
              </a:ext>
            </a:extLst>
          </p:cNvPr>
          <p:cNvSpPr txBox="1">
            <a:spLocks noGrp="1"/>
          </p:cNvSpPr>
          <p:nvPr>
            <p:ph type="title" idx="4294967295"/>
          </p:nvPr>
        </p:nvSpPr>
        <p:spPr>
          <a:xfrm>
            <a:off x="2250973" y="3322058"/>
            <a:ext cx="8651727" cy="76944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7C61A5"/>
                </a:solidFill>
                <a:effectLst/>
                <a:uLnTx/>
                <a:uFillTx/>
                <a:latin typeface="Tw Cen MT" panose="020B0602020104020603" pitchFamily="34" charset="0"/>
                <a:ea typeface="+mn-ea"/>
                <a:cs typeface="+mn-cs"/>
              </a:rPr>
              <a:t>Exploring Careers in Economics Lesson</a:t>
            </a:r>
          </a:p>
        </p:txBody>
      </p:sp>
      <p:sp>
        <p:nvSpPr>
          <p:cNvPr id="12" name="Right Triangle 11">
            <a:extLst>
              <a:ext uri="{FF2B5EF4-FFF2-40B4-BE49-F238E27FC236}">
                <a16:creationId xmlns:a16="http://schemas.microsoft.com/office/drawing/2014/main" id="{66850B4C-18B0-7EA0-6423-4FAE627D7E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51024105-AD0D-947F-2B47-EB5451492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0214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068A9-84C5-15B9-EF92-937F68D351DA}"/>
              </a:ext>
            </a:extLst>
          </p:cNvPr>
          <p:cNvSpPr>
            <a:spLocks noGrp="1"/>
          </p:cNvSpPr>
          <p:nvPr>
            <p:ph type="title"/>
          </p:nvPr>
        </p:nvSpPr>
        <p:spPr/>
        <p:txBody>
          <a:bodyPr>
            <a:normAutofit fontScale="90000"/>
          </a:bodyPr>
          <a:lstStyle/>
          <a:p>
            <a:r>
              <a:rPr lang="en-US" dirty="0"/>
              <a:t>Click to </a:t>
            </a:r>
            <a:r>
              <a:rPr lang="en-US"/>
              <a:t>add title</a:t>
            </a:r>
            <a:endParaRPr lang="en-US" dirty="0"/>
          </a:p>
        </p:txBody>
      </p:sp>
      <p:sp>
        <p:nvSpPr>
          <p:cNvPr id="3" name="Content Placeholder 2">
            <a:extLst>
              <a:ext uri="{FF2B5EF4-FFF2-40B4-BE49-F238E27FC236}">
                <a16:creationId xmlns:a16="http://schemas.microsoft.com/office/drawing/2014/main" id="{7B8E7EA4-6859-7D10-68A8-A49A52FCB0C6}"/>
              </a:ext>
            </a:extLst>
          </p:cNvPr>
          <p:cNvSpPr>
            <a:spLocks noGrp="1"/>
          </p:cNvSpPr>
          <p:nvPr>
            <p:ph idx="1"/>
          </p:nvPr>
        </p:nvSpPr>
        <p:spPr/>
        <p:txBody>
          <a:bodyPr>
            <a:normAutofit/>
          </a:bodyPr>
          <a:lstStyle/>
          <a:p>
            <a:r>
              <a:rPr lang="en-US" dirty="0"/>
              <a:t>What comes to mind when you think of an economist?</a:t>
            </a:r>
          </a:p>
          <a:p>
            <a:endParaRPr lang="en-US" dirty="0"/>
          </a:p>
          <a:p>
            <a:r>
              <a:rPr lang="en-US" dirty="0"/>
              <a:t>What do Ted Turner, the former CEO of Microsoft and current owner of the LA Clippers, the former CEO of Hewlett Packard, Warren Buffett, former presidents Ford, Reagan, and George H.W. Bush, and Treasury Secretary Janet Yellen have in common with Mick Jagger, Arnold Schwarzenegger, and Karina Smirnoff from Daning with the Stars? </a:t>
            </a:r>
          </a:p>
          <a:p>
            <a:endParaRPr lang="en-US" dirty="0"/>
          </a:p>
          <a:p>
            <a:endParaRPr lang="en-US" dirty="0"/>
          </a:p>
          <a:p>
            <a:endParaRPr lang="en-US" dirty="0"/>
          </a:p>
        </p:txBody>
      </p:sp>
    </p:spTree>
    <p:extLst>
      <p:ext uri="{BB962C8B-B14F-4D97-AF65-F5344CB8AC3E}">
        <p14:creationId xmlns:p14="http://schemas.microsoft.com/office/powerpoint/2010/main" val="989488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C5584-378B-2352-B273-9A179FECAC58}"/>
              </a:ext>
            </a:extLst>
          </p:cNvPr>
          <p:cNvSpPr>
            <a:spLocks noGrp="1"/>
          </p:cNvSpPr>
          <p:nvPr>
            <p:ph type="title"/>
          </p:nvPr>
        </p:nvSpPr>
        <p:spPr/>
        <p:txBody>
          <a:bodyPr>
            <a:normAutofit fontScale="90000"/>
          </a:bodyPr>
          <a:lstStyle/>
          <a:p>
            <a:r>
              <a:rPr lang="en-US" dirty="0"/>
              <a:t>Vocabulary: Economics	</a:t>
            </a:r>
          </a:p>
        </p:txBody>
      </p:sp>
      <p:sp>
        <p:nvSpPr>
          <p:cNvPr id="3" name="Content Placeholder 2">
            <a:extLst>
              <a:ext uri="{FF2B5EF4-FFF2-40B4-BE49-F238E27FC236}">
                <a16:creationId xmlns:a16="http://schemas.microsoft.com/office/drawing/2014/main" id="{65C2D82F-A343-BC68-089D-A84D1E02B94B}"/>
              </a:ext>
            </a:extLst>
          </p:cNvPr>
          <p:cNvSpPr>
            <a:spLocks noGrp="1"/>
          </p:cNvSpPr>
          <p:nvPr>
            <p:ph idx="1"/>
          </p:nvPr>
        </p:nvSpPr>
        <p:spPr/>
        <p:txBody>
          <a:bodyPr/>
          <a:lstStyle/>
          <a:p>
            <a:r>
              <a:rPr lang="en-US" dirty="0"/>
              <a:t>Economics is the study of the decisions people make when faced with scarce resources.</a:t>
            </a:r>
          </a:p>
          <a:p>
            <a:endParaRPr lang="en-US" dirty="0"/>
          </a:p>
          <a:p>
            <a:pPr marL="0" indent="0">
              <a:buNone/>
            </a:pPr>
            <a:endParaRPr lang="en-US" dirty="0"/>
          </a:p>
        </p:txBody>
      </p:sp>
    </p:spTree>
    <p:extLst>
      <p:ext uri="{BB962C8B-B14F-4D97-AF65-F5344CB8AC3E}">
        <p14:creationId xmlns:p14="http://schemas.microsoft.com/office/powerpoint/2010/main" val="435279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53EC9-1716-12B9-21DB-B4915623073A}"/>
              </a:ext>
            </a:extLst>
          </p:cNvPr>
          <p:cNvSpPr>
            <a:spLocks noGrp="1"/>
          </p:cNvSpPr>
          <p:nvPr>
            <p:ph type="title"/>
          </p:nvPr>
        </p:nvSpPr>
        <p:spPr/>
        <p:txBody>
          <a:bodyPr>
            <a:normAutofit fontScale="90000"/>
          </a:bodyPr>
          <a:lstStyle/>
          <a:p>
            <a:r>
              <a:rPr lang="en-US">
                <a:latin typeface="Tw Cen MT"/>
              </a:rPr>
              <a:t>Fraser Valley’s Video "A Career in Economics"</a:t>
            </a:r>
            <a:endParaRPr lang="en-US"/>
          </a:p>
        </p:txBody>
      </p:sp>
      <p:pic>
        <p:nvPicPr>
          <p:cNvPr id="4" name="Online Media 3" descr="Economics…it’s much more than you think.&#10;&#10;Much more than finance, banking, business and government, a degree in economics is useful to all individuals and can lead to many interesting career choices. These four diverse individuals offer their insights on how a background in economics can be a tool for solving very human problems.&#10;&#10;------&#10;Marcella Alsan, a physician of infectious disease, discusses why she needed to pursue a degree in economics to improve the lives of her patients.&#10;Randall Lewis, a research scientist at Google, uses economics and “big data” as tools to improve the functioning of markets.&#10;Britni Wilcher, a PhD student of economics, offers insight on some misconceptions about economists and factors influencing her career path decision.&#10;Peter Henry, dean at the NYU Stern School of Business, points to the true nature of economics and the importance of diverse voices informing the field." title="A career in Economics...it's much more than you think">
            <a:hlinkClick r:id="" action="ppaction://noaction"/>
            <a:extLst>
              <a:ext uri="{FF2B5EF4-FFF2-40B4-BE49-F238E27FC236}">
                <a16:creationId xmlns:a16="http://schemas.microsoft.com/office/drawing/2014/main" id="{1BD157BD-C423-2E2A-DB76-BA700E7B4D82}"/>
              </a:ext>
            </a:extLst>
          </p:cNvPr>
          <p:cNvPicPr>
            <a:picLocks noRot="1" noChangeAspect="1"/>
          </p:cNvPicPr>
          <p:nvPr>
            <a:videoFile r:link="rId1"/>
          </p:nvPr>
        </p:nvPicPr>
        <p:blipFill>
          <a:blip r:embed="rId4"/>
          <a:stretch>
            <a:fillRect/>
          </a:stretch>
        </p:blipFill>
        <p:spPr>
          <a:xfrm>
            <a:off x="3177117" y="2760133"/>
            <a:ext cx="5837767" cy="3285067"/>
          </a:xfrm>
          <a:prstGeom prst="rect">
            <a:avLst/>
          </a:prstGeom>
        </p:spPr>
      </p:pic>
    </p:spTree>
    <p:extLst>
      <p:ext uri="{BB962C8B-B14F-4D97-AF65-F5344CB8AC3E}">
        <p14:creationId xmlns:p14="http://schemas.microsoft.com/office/powerpoint/2010/main" val="216368789"/>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5BAA8-4313-A83B-6F4F-2CB29449D23F}"/>
              </a:ext>
            </a:extLst>
          </p:cNvPr>
          <p:cNvSpPr>
            <a:spLocks noGrp="1"/>
          </p:cNvSpPr>
          <p:nvPr>
            <p:ph type="title"/>
          </p:nvPr>
        </p:nvSpPr>
        <p:spPr/>
        <p:txBody>
          <a:bodyPr>
            <a:normAutofit fontScale="90000"/>
          </a:bodyPr>
          <a:lstStyle/>
          <a:p>
            <a:r>
              <a:rPr lang="en-US" dirty="0"/>
              <a:t>American Economics Association: Careers in Economics</a:t>
            </a:r>
          </a:p>
        </p:txBody>
      </p:sp>
      <p:sp>
        <p:nvSpPr>
          <p:cNvPr id="3" name="Content Placeholder 2">
            <a:extLst>
              <a:ext uri="{FF2B5EF4-FFF2-40B4-BE49-F238E27FC236}">
                <a16:creationId xmlns:a16="http://schemas.microsoft.com/office/drawing/2014/main" id="{B94A53EB-D891-8970-EB2A-425B4CB2643D}"/>
              </a:ext>
            </a:extLst>
          </p:cNvPr>
          <p:cNvSpPr>
            <a:spLocks noGrp="1"/>
          </p:cNvSpPr>
          <p:nvPr>
            <p:ph idx="1"/>
          </p:nvPr>
        </p:nvSpPr>
        <p:spPr/>
        <p:txBody>
          <a:bodyPr/>
          <a:lstStyle/>
          <a:p>
            <a:pPr marL="0" indent="0">
              <a:buNone/>
            </a:pPr>
            <a:r>
              <a:rPr lang="en-US" sz="1800" u="sng" dirty="0">
                <a:solidFill>
                  <a:srgbClr val="0000FF"/>
                </a:solidFill>
                <a:effectLst/>
                <a:latin typeface="Arial" panose="020B0604020202020204" pitchFamily="34" charset="0"/>
                <a:ea typeface="Arial" panose="020B0604020202020204" pitchFamily="34" charset="0"/>
                <a:hlinkClick r:id="rId2"/>
              </a:rPr>
              <a:t>https://www.aeaweb.org/resources/students/careers</a:t>
            </a:r>
            <a:endParaRPr lang="en-US" dirty="0"/>
          </a:p>
        </p:txBody>
      </p:sp>
    </p:spTree>
    <p:extLst>
      <p:ext uri="{BB962C8B-B14F-4D97-AF65-F5344CB8AC3E}">
        <p14:creationId xmlns:p14="http://schemas.microsoft.com/office/powerpoint/2010/main" val="3127758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1AFCB-718F-741E-E48C-25688A0943C1}"/>
              </a:ext>
            </a:extLst>
          </p:cNvPr>
          <p:cNvSpPr>
            <a:spLocks noGrp="1"/>
          </p:cNvSpPr>
          <p:nvPr>
            <p:ph type="title"/>
          </p:nvPr>
        </p:nvSpPr>
        <p:spPr>
          <a:xfrm>
            <a:off x="760378" y="211247"/>
            <a:ext cx="10515600" cy="606825"/>
          </a:xfrm>
        </p:spPr>
        <p:txBody>
          <a:bodyPr>
            <a:normAutofit fontScale="90000"/>
          </a:bodyPr>
          <a:lstStyle/>
          <a:p>
            <a:pPr algn="ctr"/>
            <a:r>
              <a:rPr lang="en-US" dirty="0"/>
              <a:t>Careers in Economics</a:t>
            </a:r>
          </a:p>
        </p:txBody>
      </p:sp>
      <p:graphicFrame>
        <p:nvGraphicFramePr>
          <p:cNvPr id="3" name="Table 2">
            <a:extLst>
              <a:ext uri="{FF2B5EF4-FFF2-40B4-BE49-F238E27FC236}">
                <a16:creationId xmlns:a16="http://schemas.microsoft.com/office/drawing/2014/main" id="{B9E92570-A770-E7B4-D351-3266D6FFB440}"/>
              </a:ext>
            </a:extLst>
          </p:cNvPr>
          <p:cNvGraphicFramePr>
            <a:graphicFrameLocks noGrp="1"/>
          </p:cNvGraphicFramePr>
          <p:nvPr>
            <p:extLst>
              <p:ext uri="{D42A27DB-BD31-4B8C-83A1-F6EECF244321}">
                <p14:modId xmlns:p14="http://schemas.microsoft.com/office/powerpoint/2010/main" val="937615017"/>
              </p:ext>
            </p:extLst>
          </p:nvPr>
        </p:nvGraphicFramePr>
        <p:xfrm>
          <a:off x="2354094" y="818072"/>
          <a:ext cx="7023370" cy="5728642"/>
        </p:xfrm>
        <a:graphic>
          <a:graphicData uri="http://schemas.openxmlformats.org/drawingml/2006/table">
            <a:tbl>
              <a:tblPr firstRow="1" firstCol="1" bandRow="1"/>
              <a:tblGrid>
                <a:gridCol w="3237149">
                  <a:extLst>
                    <a:ext uri="{9D8B030D-6E8A-4147-A177-3AD203B41FA5}">
                      <a16:colId xmlns:a16="http://schemas.microsoft.com/office/drawing/2014/main" val="965787642"/>
                    </a:ext>
                  </a:extLst>
                </a:gridCol>
                <a:gridCol w="3786221">
                  <a:extLst>
                    <a:ext uri="{9D8B030D-6E8A-4147-A177-3AD203B41FA5}">
                      <a16:colId xmlns:a16="http://schemas.microsoft.com/office/drawing/2014/main" val="1360435141"/>
                    </a:ext>
                  </a:extLst>
                </a:gridCol>
              </a:tblGrid>
              <a:tr h="2015117">
                <a:tc>
                  <a:txBody>
                    <a:bodyPr/>
                    <a:lstStyle/>
                    <a:p>
                      <a:pPr marL="0" marR="0" algn="ctr" fontAlgn="t">
                        <a:spcBef>
                          <a:spcPts val="0"/>
                        </a:spcBef>
                        <a:spcAft>
                          <a:spcPts val="0"/>
                        </a:spcAft>
                      </a:pPr>
                      <a:r>
                        <a:rPr lang="en-US" sz="1800" b="1" i="0" u="none" strike="noStrike" dirty="0">
                          <a:effectLst/>
                          <a:latin typeface="Graphik Regular"/>
                          <a:ea typeface="Arial" panose="020B0604020202020204" pitchFamily="34" charset="0"/>
                          <a:cs typeface="Calibri" panose="020F0502020204030204" pitchFamily="34" charset="0"/>
                        </a:rPr>
                        <a:t>Corporate</a:t>
                      </a:r>
                      <a:endParaRPr lang="en-US" sz="1800" b="0" i="0" u="none" strike="noStrike" dirty="0">
                        <a:effectLst/>
                        <a:latin typeface="Arial" panose="020B0604020202020204" pitchFamily="34" charset="0"/>
                      </a:endParaRPr>
                    </a:p>
                    <a:p>
                      <a:pPr marL="0" marR="0" algn="ctr" fontAlgn="t">
                        <a:spcBef>
                          <a:spcPts val="0"/>
                        </a:spcBef>
                        <a:spcAft>
                          <a:spcPts val="0"/>
                        </a:spcAft>
                      </a:pPr>
                      <a:r>
                        <a:rPr lang="en-US" sz="1800" b="1" i="0" u="none" strike="noStrike" dirty="0">
                          <a:effectLst/>
                          <a:latin typeface="Graphik Regular"/>
                          <a:ea typeface="Arial" panose="020B0604020202020204" pitchFamily="34" charset="0"/>
                          <a:cs typeface="Calibri" panose="020F0502020204030204" pitchFamily="34" charset="0"/>
                        </a:rPr>
                        <a:t> </a:t>
                      </a:r>
                      <a:endParaRPr lang="en-US" sz="1800" b="0" i="0" u="none" strike="noStrike" dirty="0">
                        <a:effectLst/>
                        <a:latin typeface="Arial" panose="020B0604020202020204" pitchFamily="34" charset="0"/>
                      </a:endParaRPr>
                    </a:p>
                    <a:p>
                      <a:pPr marL="0" marR="0" algn="ctr" fontAlgn="t">
                        <a:spcBef>
                          <a:spcPts val="0"/>
                        </a:spcBef>
                        <a:spcAft>
                          <a:spcPts val="0"/>
                        </a:spcAft>
                      </a:pPr>
                      <a:r>
                        <a:rPr lang="en-US" sz="1800" b="1" i="0" u="none" strike="noStrike" dirty="0">
                          <a:effectLst/>
                          <a:latin typeface="Graphik Regular"/>
                          <a:ea typeface="Arial" panose="020B0604020202020204" pitchFamily="34" charset="0"/>
                          <a:cs typeface="Calibri" panose="020F0502020204030204" pitchFamily="34" charset="0"/>
                        </a:rPr>
                        <a:t> </a:t>
                      </a:r>
                      <a:endParaRPr lang="en-US" sz="1800" b="0" i="0" u="none" strike="noStrike" dirty="0">
                        <a:effectLst/>
                        <a:latin typeface="Arial" panose="020B0604020202020204" pitchFamily="34" charset="0"/>
                      </a:endParaRPr>
                    </a:p>
                    <a:p>
                      <a:pPr marL="0" marR="0" algn="ctr" fontAlgn="t">
                        <a:spcBef>
                          <a:spcPts val="0"/>
                        </a:spcBef>
                        <a:spcAft>
                          <a:spcPts val="0"/>
                        </a:spcAft>
                      </a:pPr>
                      <a:r>
                        <a:rPr lang="en-US" sz="700" b="1" i="0" u="none" strike="noStrike" dirty="0">
                          <a:effectLst/>
                          <a:latin typeface="Graphik Regular"/>
                          <a:ea typeface="Arial" panose="020B0604020202020204" pitchFamily="34" charset="0"/>
                          <a:cs typeface="Calibri" panose="020F0502020204030204" pitchFamily="34" charset="0"/>
                        </a:rPr>
                        <a:t> </a:t>
                      </a:r>
                      <a:endParaRPr lang="en-US" sz="1100" b="0" i="0" u="none" strike="noStrike" dirty="0">
                        <a:effectLst/>
                        <a:latin typeface="Arial" panose="020B0604020202020204" pitchFamily="34" charset="0"/>
                      </a:endParaRPr>
                    </a:p>
                    <a:p>
                      <a:pPr marL="0" marR="0" algn="ctr" fontAlgn="t">
                        <a:spcBef>
                          <a:spcPts val="0"/>
                        </a:spcBef>
                        <a:spcAft>
                          <a:spcPts val="0"/>
                        </a:spcAft>
                      </a:pPr>
                      <a:r>
                        <a:rPr lang="en-US" sz="700" b="1" i="0" u="none" strike="noStrike" dirty="0">
                          <a:effectLst/>
                          <a:latin typeface="Graphik Regular"/>
                          <a:ea typeface="Arial" panose="020B0604020202020204" pitchFamily="34" charset="0"/>
                          <a:cs typeface="Calibri" panose="020F0502020204030204" pitchFamily="34" charset="0"/>
                        </a:rPr>
                        <a:t> </a:t>
                      </a:r>
                      <a:endParaRPr lang="en-US" sz="1100" b="0" i="0" u="none" strike="noStrike" dirty="0">
                        <a:effectLst/>
                        <a:latin typeface="Arial" panose="020B0604020202020204" pitchFamily="34" charset="0"/>
                      </a:endParaRPr>
                    </a:p>
                    <a:p>
                      <a:pPr marL="0" marR="0" algn="ctr" fontAlgn="t">
                        <a:spcBef>
                          <a:spcPts val="0"/>
                        </a:spcBef>
                        <a:spcAft>
                          <a:spcPts val="0"/>
                        </a:spcAft>
                      </a:pPr>
                      <a:r>
                        <a:rPr lang="en-US" sz="700" b="1" i="0" u="none" strike="noStrike" dirty="0">
                          <a:effectLst/>
                          <a:latin typeface="Graphik Regular"/>
                          <a:ea typeface="Arial" panose="020B0604020202020204" pitchFamily="34" charset="0"/>
                          <a:cs typeface="Calibri" panose="020F0502020204030204" pitchFamily="34" charset="0"/>
                        </a:rPr>
                        <a:t> </a:t>
                      </a:r>
                      <a:endParaRPr lang="en-US" sz="1100" b="0" i="0" u="none" strike="noStrike" dirty="0">
                        <a:effectLst/>
                        <a:latin typeface="Arial" panose="020B0604020202020204" pitchFamily="34" charset="0"/>
                      </a:endParaRPr>
                    </a:p>
                    <a:p>
                      <a:pPr marL="0" marR="0" algn="ctr" fontAlgn="t">
                        <a:spcBef>
                          <a:spcPts val="0"/>
                        </a:spcBef>
                        <a:spcAft>
                          <a:spcPts val="0"/>
                        </a:spcAft>
                      </a:pPr>
                      <a:r>
                        <a:rPr lang="en-US" sz="700" b="1" i="0" u="none" strike="noStrike" dirty="0">
                          <a:effectLst/>
                          <a:latin typeface="Graphik Regular"/>
                          <a:ea typeface="Arial" panose="020B0604020202020204" pitchFamily="34" charset="0"/>
                          <a:cs typeface="Calibri" panose="020F0502020204030204" pitchFamily="34" charset="0"/>
                        </a:rPr>
                        <a:t> </a:t>
                      </a:r>
                      <a:endParaRPr lang="en-US" sz="1100" b="0" i="0" u="none" strike="noStrike" dirty="0">
                        <a:effectLst/>
                        <a:latin typeface="Arial" panose="020B0604020202020204" pitchFamily="34" charset="0"/>
                      </a:endParaRPr>
                    </a:p>
                    <a:p>
                      <a:pPr marL="0" marR="0" algn="ctr" fontAlgn="t">
                        <a:spcBef>
                          <a:spcPts val="0"/>
                        </a:spcBef>
                        <a:spcAft>
                          <a:spcPts val="0"/>
                        </a:spcAft>
                      </a:pPr>
                      <a:r>
                        <a:rPr lang="en-US" sz="700" b="1" i="0" u="none" strike="noStrike" dirty="0">
                          <a:effectLst/>
                          <a:latin typeface="Graphik Regular"/>
                          <a:ea typeface="Arial" panose="020B0604020202020204" pitchFamily="34" charset="0"/>
                          <a:cs typeface="Calibri" panose="020F0502020204030204" pitchFamily="34" charset="0"/>
                        </a:rPr>
                        <a:t> </a:t>
                      </a:r>
                      <a:endParaRPr lang="en-US" sz="1100" b="0" i="0" u="none" strike="noStrike" dirty="0">
                        <a:effectLst/>
                        <a:latin typeface="Arial" panose="020B0604020202020204" pitchFamily="34" charset="0"/>
                      </a:endParaRPr>
                    </a:p>
                    <a:p>
                      <a:pPr marL="0" marR="0" algn="ctr" fontAlgn="t">
                        <a:spcBef>
                          <a:spcPts val="0"/>
                        </a:spcBef>
                        <a:spcAft>
                          <a:spcPts val="0"/>
                        </a:spcAft>
                      </a:pPr>
                      <a:r>
                        <a:rPr lang="en-US" sz="700" b="1" i="0" u="none" strike="noStrike" dirty="0">
                          <a:effectLst/>
                          <a:latin typeface="Graphik Regular"/>
                          <a:ea typeface="Arial" panose="020B0604020202020204" pitchFamily="34" charset="0"/>
                          <a:cs typeface="Calibri" panose="020F0502020204030204" pitchFamily="34" charset="0"/>
                        </a:rPr>
                        <a:t> </a:t>
                      </a:r>
                      <a:endParaRPr lang="en-US" sz="1100" b="0" i="0" u="none" strike="noStrike" dirty="0">
                        <a:effectLst/>
                        <a:latin typeface="Arial" panose="020B0604020202020204" pitchFamily="34" charset="0"/>
                      </a:endParaRPr>
                    </a:p>
                    <a:p>
                      <a:pPr marL="0" marR="0" algn="ctr" fontAlgn="t">
                        <a:spcBef>
                          <a:spcPts val="0"/>
                        </a:spcBef>
                        <a:spcAft>
                          <a:spcPts val="0"/>
                        </a:spcAft>
                      </a:pPr>
                      <a:r>
                        <a:rPr lang="en-US" sz="700" b="1" i="0" u="none" strike="noStrike" dirty="0">
                          <a:effectLst/>
                          <a:latin typeface="Graphik Regular"/>
                          <a:ea typeface="Arial" panose="020B0604020202020204" pitchFamily="34" charset="0"/>
                          <a:cs typeface="Calibri" panose="020F0502020204030204" pitchFamily="34" charset="0"/>
                        </a:rPr>
                        <a:t> </a:t>
                      </a:r>
                      <a:endParaRPr lang="en-US" sz="1100" b="0" i="0" u="none" strike="noStrike" dirty="0">
                        <a:effectLst/>
                        <a:latin typeface="Arial" panose="020B0604020202020204" pitchFamily="34" charset="0"/>
                      </a:endParaRPr>
                    </a:p>
                    <a:p>
                      <a:pPr marL="0" marR="0" algn="ctr" fontAlgn="t">
                        <a:spcBef>
                          <a:spcPts val="0"/>
                        </a:spcBef>
                        <a:spcAft>
                          <a:spcPts val="0"/>
                        </a:spcAft>
                      </a:pPr>
                      <a:r>
                        <a:rPr lang="en-US" sz="700" b="1" i="0" u="none" strike="noStrike" dirty="0">
                          <a:effectLst/>
                          <a:latin typeface="Graphik Regular"/>
                          <a:ea typeface="Arial" panose="020B0604020202020204" pitchFamily="34" charset="0"/>
                          <a:cs typeface="Calibri" panose="020F0502020204030204" pitchFamily="34" charset="0"/>
                        </a:rPr>
                        <a:t> </a:t>
                      </a:r>
                      <a:endParaRPr lang="en-US" sz="1100" b="0" i="0" u="none" strike="noStrike" dirty="0">
                        <a:effectLst/>
                        <a:latin typeface="Arial" panose="020B0604020202020204" pitchFamily="34" charset="0"/>
                      </a:endParaRPr>
                    </a:p>
                    <a:p>
                      <a:pPr marL="0" marR="0" algn="ctr" fontAlgn="t">
                        <a:spcBef>
                          <a:spcPts val="0"/>
                        </a:spcBef>
                        <a:spcAft>
                          <a:spcPts val="0"/>
                        </a:spcAft>
                      </a:pPr>
                      <a:r>
                        <a:rPr lang="en-US" sz="700" b="1" i="0" u="none" strike="noStrike" dirty="0">
                          <a:effectLst/>
                          <a:latin typeface="Graphik Regular"/>
                          <a:ea typeface="Arial" panose="020B0604020202020204" pitchFamily="34" charset="0"/>
                          <a:cs typeface="Calibri" panose="020F0502020204030204" pitchFamily="34" charset="0"/>
                        </a:rPr>
                        <a:t> </a:t>
                      </a:r>
                      <a:endParaRPr lang="en-US" sz="1100" b="0" i="0" u="none" strike="noStrike" dirty="0">
                        <a:effectLst/>
                        <a:latin typeface="Arial" panose="020B0604020202020204" pitchFamily="34" charset="0"/>
                      </a:endParaRPr>
                    </a:p>
                    <a:p>
                      <a:pPr marL="0" marR="0" algn="ctr" fontAlgn="t">
                        <a:spcBef>
                          <a:spcPts val="0"/>
                        </a:spcBef>
                        <a:spcAft>
                          <a:spcPts val="0"/>
                        </a:spcAft>
                      </a:pPr>
                      <a:r>
                        <a:rPr lang="en-US" sz="700" b="1" i="0" u="none" strike="noStrike" dirty="0">
                          <a:effectLst/>
                          <a:latin typeface="Graphik Regular"/>
                          <a:ea typeface="Arial" panose="020B0604020202020204" pitchFamily="34" charset="0"/>
                          <a:cs typeface="Calibri" panose="020F0502020204030204" pitchFamily="34" charset="0"/>
                        </a:rPr>
                        <a:t> </a:t>
                      </a:r>
                      <a:endParaRPr lang="en-US" sz="1100" b="0" i="0" u="none" strike="noStrike" dirty="0">
                        <a:effectLst/>
                        <a:latin typeface="Arial" panose="020B0604020202020204" pitchFamily="34" charset="0"/>
                      </a:endParaRPr>
                    </a:p>
                  </a:txBody>
                  <a:tcPr marL="42032" marR="42032" marT="58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800" b="1" i="0" u="none" strike="noStrike" dirty="0">
                          <a:effectLst/>
                          <a:latin typeface="Graphik Regular"/>
                          <a:ea typeface="Arial" panose="020B0604020202020204" pitchFamily="34" charset="0"/>
                          <a:cs typeface="Calibri" panose="020F0502020204030204" pitchFamily="34" charset="0"/>
                        </a:rPr>
                        <a:t>Economic Consulting</a:t>
                      </a:r>
                      <a:endParaRPr lang="en-US" sz="1800" b="0" i="0" u="none" strike="noStrike" dirty="0">
                        <a:effectLst/>
                        <a:latin typeface="Arial" panose="020B0604020202020204" pitchFamily="34" charset="0"/>
                      </a:endParaRPr>
                    </a:p>
                  </a:txBody>
                  <a:tcPr marL="42032" marR="42032" marT="58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829700"/>
                  </a:ext>
                </a:extLst>
              </a:tr>
              <a:tr h="2193327">
                <a:tc>
                  <a:txBody>
                    <a:bodyPr/>
                    <a:lstStyle/>
                    <a:p>
                      <a:pPr marL="0" marR="0" algn="ctr" fontAlgn="t">
                        <a:spcBef>
                          <a:spcPts val="0"/>
                        </a:spcBef>
                        <a:spcAft>
                          <a:spcPts val="0"/>
                        </a:spcAft>
                      </a:pPr>
                      <a:r>
                        <a:rPr lang="en-US" sz="1800" b="1" i="0" u="none" strike="noStrike" dirty="0">
                          <a:effectLst/>
                          <a:latin typeface="Graphik Regular"/>
                          <a:ea typeface="Arial" panose="020B0604020202020204" pitchFamily="34" charset="0"/>
                          <a:cs typeface="Calibri" panose="020F0502020204030204" pitchFamily="34" charset="0"/>
                        </a:rPr>
                        <a:t>Law (The Legal Profession)</a:t>
                      </a:r>
                      <a:endParaRPr lang="en-US" sz="1800" b="0" i="0" u="none" strike="noStrike" dirty="0">
                        <a:effectLst/>
                        <a:latin typeface="Arial" panose="020B0604020202020204" pitchFamily="34" charset="0"/>
                      </a:endParaRPr>
                    </a:p>
                    <a:p>
                      <a:pPr marL="0" marR="0" algn="ctr" fontAlgn="t">
                        <a:spcBef>
                          <a:spcPts val="0"/>
                        </a:spcBef>
                        <a:spcAft>
                          <a:spcPts val="0"/>
                        </a:spcAft>
                      </a:pPr>
                      <a:r>
                        <a:rPr lang="en-US" sz="1800" b="1" i="0" u="none" strike="noStrike" dirty="0">
                          <a:effectLst/>
                          <a:latin typeface="Graphik Regular"/>
                          <a:ea typeface="Arial" panose="020B0604020202020204" pitchFamily="34" charset="0"/>
                          <a:cs typeface="Calibri" panose="020F0502020204030204" pitchFamily="34" charset="0"/>
                        </a:rPr>
                        <a:t> </a:t>
                      </a:r>
                      <a:endParaRPr lang="en-US" sz="1800" b="0" i="0" u="none" strike="noStrike" dirty="0">
                        <a:effectLst/>
                        <a:latin typeface="Arial" panose="020B0604020202020204" pitchFamily="34" charset="0"/>
                      </a:endParaRPr>
                    </a:p>
                    <a:p>
                      <a:pPr marL="0" marR="0" algn="ctr" fontAlgn="t">
                        <a:spcBef>
                          <a:spcPts val="0"/>
                        </a:spcBef>
                        <a:spcAft>
                          <a:spcPts val="0"/>
                        </a:spcAft>
                      </a:pPr>
                      <a:r>
                        <a:rPr lang="en-US" sz="1800" b="1" i="0" u="none" strike="noStrike" dirty="0">
                          <a:effectLst/>
                          <a:latin typeface="Graphik Regular"/>
                          <a:ea typeface="Arial" panose="020B0604020202020204" pitchFamily="34" charset="0"/>
                          <a:cs typeface="Calibri" panose="020F0502020204030204" pitchFamily="34" charset="0"/>
                        </a:rPr>
                        <a:t> </a:t>
                      </a:r>
                      <a:endParaRPr lang="en-US" sz="1800" b="0" i="0" u="none" strike="noStrike" dirty="0">
                        <a:effectLst/>
                        <a:latin typeface="Arial" panose="020B0604020202020204" pitchFamily="34" charset="0"/>
                      </a:endParaRPr>
                    </a:p>
                    <a:p>
                      <a:pPr marL="0" marR="0" algn="ctr" fontAlgn="t">
                        <a:spcBef>
                          <a:spcPts val="0"/>
                        </a:spcBef>
                        <a:spcAft>
                          <a:spcPts val="0"/>
                        </a:spcAft>
                      </a:pPr>
                      <a:r>
                        <a:rPr lang="en-US" sz="1800" b="1" i="0" u="none" strike="noStrike" dirty="0">
                          <a:effectLst/>
                          <a:latin typeface="Graphik Regular"/>
                          <a:ea typeface="Arial" panose="020B0604020202020204" pitchFamily="34" charset="0"/>
                          <a:cs typeface="Calibri" panose="020F0502020204030204" pitchFamily="34" charset="0"/>
                        </a:rPr>
                        <a:t> </a:t>
                      </a:r>
                      <a:endParaRPr lang="en-US" sz="1800" b="0" i="0" u="none" strike="noStrike" dirty="0">
                        <a:effectLst/>
                        <a:latin typeface="Arial" panose="020B0604020202020204" pitchFamily="34" charset="0"/>
                      </a:endParaRPr>
                    </a:p>
                    <a:p>
                      <a:pPr marL="0" marR="0" algn="ctr" fontAlgn="t">
                        <a:spcBef>
                          <a:spcPts val="0"/>
                        </a:spcBef>
                        <a:spcAft>
                          <a:spcPts val="0"/>
                        </a:spcAft>
                      </a:pPr>
                      <a:r>
                        <a:rPr lang="en-US" sz="700" b="1" i="0" u="none" strike="noStrike" dirty="0">
                          <a:effectLst/>
                          <a:latin typeface="Graphik Regular"/>
                          <a:ea typeface="Arial" panose="020B0604020202020204" pitchFamily="34" charset="0"/>
                          <a:cs typeface="Calibri" panose="020F0502020204030204" pitchFamily="34" charset="0"/>
                        </a:rPr>
                        <a:t> </a:t>
                      </a:r>
                      <a:endParaRPr lang="en-US" sz="1100" b="0" i="0" u="none" strike="noStrike" dirty="0">
                        <a:effectLst/>
                        <a:latin typeface="Arial" panose="020B0604020202020204" pitchFamily="34" charset="0"/>
                      </a:endParaRPr>
                    </a:p>
                    <a:p>
                      <a:pPr marL="0" marR="0" algn="ctr" fontAlgn="t">
                        <a:spcBef>
                          <a:spcPts val="0"/>
                        </a:spcBef>
                        <a:spcAft>
                          <a:spcPts val="0"/>
                        </a:spcAft>
                      </a:pPr>
                      <a:r>
                        <a:rPr lang="en-US" sz="700" b="1" i="0" u="none" strike="noStrike" dirty="0">
                          <a:effectLst/>
                          <a:latin typeface="Graphik Regular"/>
                          <a:ea typeface="Arial" panose="020B0604020202020204" pitchFamily="34" charset="0"/>
                          <a:cs typeface="Calibri" panose="020F0502020204030204" pitchFamily="34" charset="0"/>
                        </a:rPr>
                        <a:t> </a:t>
                      </a:r>
                      <a:endParaRPr lang="en-US" sz="1100" b="0" i="0" u="none" strike="noStrike" dirty="0">
                        <a:effectLst/>
                        <a:latin typeface="Arial" panose="020B0604020202020204" pitchFamily="34" charset="0"/>
                      </a:endParaRPr>
                    </a:p>
                    <a:p>
                      <a:pPr marL="0" marR="0" algn="ctr" fontAlgn="t">
                        <a:spcBef>
                          <a:spcPts val="0"/>
                        </a:spcBef>
                        <a:spcAft>
                          <a:spcPts val="0"/>
                        </a:spcAft>
                      </a:pPr>
                      <a:r>
                        <a:rPr lang="en-US" sz="700" b="1" i="0" u="none" strike="noStrike" dirty="0">
                          <a:effectLst/>
                          <a:latin typeface="Graphik Regular"/>
                          <a:ea typeface="Arial" panose="020B0604020202020204" pitchFamily="34" charset="0"/>
                          <a:cs typeface="Calibri" panose="020F0502020204030204" pitchFamily="34" charset="0"/>
                        </a:rPr>
                        <a:t> </a:t>
                      </a:r>
                      <a:endParaRPr lang="en-US" sz="1100" b="0" i="0" u="none" strike="noStrike" dirty="0">
                        <a:effectLst/>
                        <a:latin typeface="Arial" panose="020B0604020202020204" pitchFamily="34" charset="0"/>
                      </a:endParaRPr>
                    </a:p>
                    <a:p>
                      <a:pPr marL="0" marR="0" algn="ctr" fontAlgn="t">
                        <a:spcBef>
                          <a:spcPts val="0"/>
                        </a:spcBef>
                        <a:spcAft>
                          <a:spcPts val="0"/>
                        </a:spcAft>
                      </a:pPr>
                      <a:r>
                        <a:rPr lang="en-US" sz="700" b="1" i="0" u="none" strike="noStrike" dirty="0">
                          <a:effectLst/>
                          <a:latin typeface="Graphik Regular"/>
                          <a:ea typeface="Arial" panose="020B0604020202020204" pitchFamily="34" charset="0"/>
                          <a:cs typeface="Calibri" panose="020F0502020204030204" pitchFamily="34" charset="0"/>
                        </a:rPr>
                        <a:t> </a:t>
                      </a:r>
                      <a:endParaRPr lang="en-US" sz="1100" b="0" i="0" u="none" strike="noStrike" dirty="0">
                        <a:effectLst/>
                        <a:latin typeface="Arial" panose="020B0604020202020204" pitchFamily="34" charset="0"/>
                      </a:endParaRPr>
                    </a:p>
                    <a:p>
                      <a:pPr marL="0" marR="0" algn="ctr" fontAlgn="t">
                        <a:spcBef>
                          <a:spcPts val="0"/>
                        </a:spcBef>
                        <a:spcAft>
                          <a:spcPts val="0"/>
                        </a:spcAft>
                      </a:pPr>
                      <a:r>
                        <a:rPr lang="en-US" sz="700" b="1" i="0" u="none" strike="noStrike" dirty="0">
                          <a:effectLst/>
                          <a:latin typeface="Graphik Regular"/>
                          <a:ea typeface="Arial" panose="020B0604020202020204" pitchFamily="34" charset="0"/>
                          <a:cs typeface="Calibri" panose="020F0502020204030204" pitchFamily="34" charset="0"/>
                        </a:rPr>
                        <a:t> </a:t>
                      </a:r>
                      <a:endParaRPr lang="en-US" sz="1100" b="0" i="0" u="none" strike="noStrike" dirty="0">
                        <a:effectLst/>
                        <a:latin typeface="Arial" panose="020B0604020202020204" pitchFamily="34" charset="0"/>
                      </a:endParaRPr>
                    </a:p>
                    <a:p>
                      <a:pPr marL="0" marR="0" algn="ctr" fontAlgn="t">
                        <a:spcBef>
                          <a:spcPts val="0"/>
                        </a:spcBef>
                        <a:spcAft>
                          <a:spcPts val="0"/>
                        </a:spcAft>
                      </a:pPr>
                      <a:r>
                        <a:rPr lang="en-US" sz="700" b="1" i="0" u="none" strike="noStrike" dirty="0">
                          <a:effectLst/>
                          <a:latin typeface="Graphik Regular"/>
                          <a:ea typeface="Arial" panose="020B0604020202020204" pitchFamily="34" charset="0"/>
                          <a:cs typeface="Calibri" panose="020F0502020204030204" pitchFamily="34" charset="0"/>
                        </a:rPr>
                        <a:t> </a:t>
                      </a:r>
                      <a:endParaRPr lang="en-US" sz="1100" b="0" i="0" u="none" strike="noStrike" dirty="0">
                        <a:effectLst/>
                        <a:latin typeface="Arial" panose="020B0604020202020204" pitchFamily="34" charset="0"/>
                      </a:endParaRPr>
                    </a:p>
                    <a:p>
                      <a:pPr marL="0" marR="0" algn="ctr" fontAlgn="t">
                        <a:spcBef>
                          <a:spcPts val="0"/>
                        </a:spcBef>
                        <a:spcAft>
                          <a:spcPts val="0"/>
                        </a:spcAft>
                      </a:pPr>
                      <a:r>
                        <a:rPr lang="en-US" sz="700" b="1" i="0" u="none" strike="noStrike" dirty="0">
                          <a:effectLst/>
                          <a:latin typeface="Graphik Regular"/>
                          <a:ea typeface="Arial" panose="020B0604020202020204" pitchFamily="34" charset="0"/>
                          <a:cs typeface="Calibri" panose="020F0502020204030204" pitchFamily="34" charset="0"/>
                        </a:rPr>
                        <a:t> </a:t>
                      </a:r>
                      <a:endParaRPr lang="en-US" sz="1100" b="0" i="0" u="none" strike="noStrike" dirty="0">
                        <a:effectLst/>
                        <a:latin typeface="Arial" panose="020B0604020202020204" pitchFamily="34" charset="0"/>
                      </a:endParaRPr>
                    </a:p>
                    <a:p>
                      <a:pPr marL="0" marR="0" algn="ctr" fontAlgn="t">
                        <a:spcBef>
                          <a:spcPts val="0"/>
                        </a:spcBef>
                        <a:spcAft>
                          <a:spcPts val="0"/>
                        </a:spcAft>
                      </a:pPr>
                      <a:r>
                        <a:rPr lang="en-US" sz="700" b="1" i="0" u="none" strike="noStrike" dirty="0">
                          <a:effectLst/>
                          <a:latin typeface="Graphik Regular"/>
                          <a:ea typeface="Arial" panose="020B0604020202020204" pitchFamily="34" charset="0"/>
                          <a:cs typeface="Calibri" panose="020F0502020204030204" pitchFamily="34" charset="0"/>
                        </a:rPr>
                        <a:t> </a:t>
                      </a:r>
                      <a:endParaRPr lang="en-US" sz="1100" b="0" i="0" u="none" strike="noStrike" dirty="0">
                        <a:effectLst/>
                        <a:latin typeface="Arial" panose="020B0604020202020204" pitchFamily="34" charset="0"/>
                      </a:endParaRPr>
                    </a:p>
                    <a:p>
                      <a:pPr marL="0" marR="0" algn="ctr" fontAlgn="t">
                        <a:spcBef>
                          <a:spcPts val="0"/>
                        </a:spcBef>
                        <a:spcAft>
                          <a:spcPts val="0"/>
                        </a:spcAft>
                      </a:pPr>
                      <a:r>
                        <a:rPr lang="en-US" sz="700" b="1" i="0" u="none" strike="noStrike" dirty="0">
                          <a:effectLst/>
                          <a:latin typeface="Graphik Regular"/>
                          <a:ea typeface="Arial" panose="020B0604020202020204" pitchFamily="34" charset="0"/>
                          <a:cs typeface="Calibri" panose="020F0502020204030204" pitchFamily="34" charset="0"/>
                        </a:rPr>
                        <a:t> </a:t>
                      </a:r>
                      <a:endParaRPr lang="en-US" sz="1100" b="0" i="0" u="none" strike="noStrike" dirty="0">
                        <a:effectLst/>
                        <a:latin typeface="Arial" panose="020B0604020202020204" pitchFamily="34" charset="0"/>
                      </a:endParaRPr>
                    </a:p>
                  </a:txBody>
                  <a:tcPr marL="42032" marR="42032" marT="58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800" b="1" i="0" u="none" strike="noStrike" dirty="0">
                          <a:effectLst/>
                          <a:latin typeface="Graphik Regular"/>
                          <a:ea typeface="Arial" panose="020B0604020202020204" pitchFamily="34" charset="0"/>
                          <a:cs typeface="Calibri" panose="020F0502020204030204" pitchFamily="34" charset="0"/>
                        </a:rPr>
                        <a:t>Government and nonprofits</a:t>
                      </a:r>
                      <a:endParaRPr lang="en-US" sz="1800" b="0" i="0" u="none" strike="noStrike" dirty="0">
                        <a:effectLst/>
                        <a:latin typeface="Arial" panose="020B0604020202020204" pitchFamily="34" charset="0"/>
                      </a:endParaRPr>
                    </a:p>
                  </a:txBody>
                  <a:tcPr marL="42032" marR="42032" marT="58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29728547"/>
                  </a:ext>
                </a:extLst>
              </a:tr>
              <a:tr h="1520198">
                <a:tc gridSpan="2">
                  <a:txBody>
                    <a:bodyPr/>
                    <a:lstStyle/>
                    <a:p>
                      <a:pPr marL="0" marR="0" algn="ctr" fontAlgn="t">
                        <a:spcBef>
                          <a:spcPts val="0"/>
                        </a:spcBef>
                        <a:spcAft>
                          <a:spcPts val="0"/>
                        </a:spcAft>
                      </a:pPr>
                      <a:r>
                        <a:rPr lang="en-US" sz="1800" b="1" i="0" u="none" strike="noStrike" dirty="0">
                          <a:effectLst/>
                          <a:latin typeface="Graphik Regular"/>
                          <a:ea typeface="Arial" panose="020B0604020202020204" pitchFamily="34" charset="0"/>
                          <a:cs typeface="Calibri" panose="020F0502020204030204" pitchFamily="34" charset="0"/>
                        </a:rPr>
                        <a:t>Economics Profession (Academics, Research)</a:t>
                      </a:r>
                      <a:endParaRPr lang="en-US" sz="1800" b="0" i="0" u="none" strike="noStrike" dirty="0">
                        <a:effectLst/>
                        <a:latin typeface="Arial" panose="020B0604020202020204" pitchFamily="34" charset="0"/>
                      </a:endParaRPr>
                    </a:p>
                    <a:p>
                      <a:pPr marL="0" marR="0" algn="ctr" fontAlgn="t">
                        <a:spcBef>
                          <a:spcPts val="0"/>
                        </a:spcBef>
                        <a:spcAft>
                          <a:spcPts val="0"/>
                        </a:spcAft>
                      </a:pPr>
                      <a:r>
                        <a:rPr lang="en-US" sz="700" b="1" i="0" u="none" strike="noStrike" dirty="0">
                          <a:effectLst/>
                          <a:latin typeface="Graphik Regular"/>
                          <a:ea typeface="Arial" panose="020B0604020202020204" pitchFamily="34" charset="0"/>
                          <a:cs typeface="Calibri" panose="020F0502020204030204" pitchFamily="34" charset="0"/>
                        </a:rPr>
                        <a:t> </a:t>
                      </a:r>
                      <a:endParaRPr lang="en-US" sz="1100" b="0" i="0" u="none" strike="noStrike" dirty="0">
                        <a:effectLst/>
                        <a:latin typeface="Arial" panose="020B0604020202020204" pitchFamily="34" charset="0"/>
                      </a:endParaRPr>
                    </a:p>
                    <a:p>
                      <a:pPr marL="0" marR="0" algn="ctr" fontAlgn="t">
                        <a:spcBef>
                          <a:spcPts val="0"/>
                        </a:spcBef>
                        <a:spcAft>
                          <a:spcPts val="0"/>
                        </a:spcAft>
                      </a:pPr>
                      <a:r>
                        <a:rPr lang="en-US" sz="700" b="1" i="0" u="none" strike="noStrike" dirty="0">
                          <a:effectLst/>
                          <a:latin typeface="Graphik Regular"/>
                          <a:ea typeface="Arial" panose="020B0604020202020204" pitchFamily="34" charset="0"/>
                          <a:cs typeface="Calibri" panose="020F0502020204030204" pitchFamily="34" charset="0"/>
                        </a:rPr>
                        <a:t> </a:t>
                      </a:r>
                      <a:endParaRPr lang="en-US" sz="1100" b="0" i="0" u="none" strike="noStrike" dirty="0">
                        <a:effectLst/>
                        <a:latin typeface="Arial" panose="020B0604020202020204" pitchFamily="34" charset="0"/>
                      </a:endParaRPr>
                    </a:p>
                    <a:p>
                      <a:pPr marL="0" marR="0" algn="ctr" fontAlgn="t">
                        <a:spcBef>
                          <a:spcPts val="0"/>
                        </a:spcBef>
                        <a:spcAft>
                          <a:spcPts val="0"/>
                        </a:spcAft>
                      </a:pPr>
                      <a:r>
                        <a:rPr lang="en-US" sz="700" b="1" i="0" u="none" strike="noStrike" dirty="0">
                          <a:effectLst/>
                          <a:latin typeface="Graphik Regular"/>
                          <a:ea typeface="Arial" panose="020B0604020202020204" pitchFamily="34" charset="0"/>
                          <a:cs typeface="Calibri" panose="020F0502020204030204" pitchFamily="34" charset="0"/>
                        </a:rPr>
                        <a:t> </a:t>
                      </a:r>
                      <a:endParaRPr lang="en-US" sz="1100" b="0" i="0" u="none" strike="noStrike" dirty="0">
                        <a:effectLst/>
                        <a:latin typeface="Arial" panose="020B0604020202020204" pitchFamily="34" charset="0"/>
                      </a:endParaRPr>
                    </a:p>
                    <a:p>
                      <a:pPr marL="0" marR="0" algn="ctr" fontAlgn="t">
                        <a:spcBef>
                          <a:spcPts val="0"/>
                        </a:spcBef>
                        <a:spcAft>
                          <a:spcPts val="0"/>
                        </a:spcAft>
                      </a:pPr>
                      <a:r>
                        <a:rPr lang="en-US" sz="700" b="1" i="0" u="none" strike="noStrike" dirty="0">
                          <a:effectLst/>
                          <a:latin typeface="Graphik Regular"/>
                          <a:ea typeface="Arial" panose="020B0604020202020204" pitchFamily="34" charset="0"/>
                          <a:cs typeface="Calibri" panose="020F0502020204030204" pitchFamily="34" charset="0"/>
                        </a:rPr>
                        <a:t> </a:t>
                      </a:r>
                      <a:endParaRPr lang="en-US" sz="1100" b="0" i="0" u="none" strike="noStrike" dirty="0">
                        <a:effectLst/>
                        <a:latin typeface="Arial" panose="020B0604020202020204" pitchFamily="34" charset="0"/>
                      </a:endParaRPr>
                    </a:p>
                    <a:p>
                      <a:pPr marL="0" marR="0" algn="ctr" fontAlgn="t">
                        <a:spcBef>
                          <a:spcPts val="0"/>
                        </a:spcBef>
                        <a:spcAft>
                          <a:spcPts val="0"/>
                        </a:spcAft>
                      </a:pPr>
                      <a:r>
                        <a:rPr lang="en-US" sz="700" b="1" i="0" u="none" strike="noStrike" dirty="0">
                          <a:effectLst/>
                          <a:latin typeface="Graphik Regular"/>
                          <a:ea typeface="Arial" panose="020B0604020202020204" pitchFamily="34" charset="0"/>
                          <a:cs typeface="Calibri" panose="020F0502020204030204" pitchFamily="34" charset="0"/>
                        </a:rPr>
                        <a:t> </a:t>
                      </a:r>
                      <a:endParaRPr lang="en-US" sz="1100" b="0" i="0" u="none" strike="noStrike" dirty="0">
                        <a:effectLst/>
                        <a:latin typeface="Arial" panose="020B0604020202020204" pitchFamily="34" charset="0"/>
                      </a:endParaRPr>
                    </a:p>
                    <a:p>
                      <a:pPr marL="0" marR="0" algn="ctr" fontAlgn="t">
                        <a:spcBef>
                          <a:spcPts val="0"/>
                        </a:spcBef>
                        <a:spcAft>
                          <a:spcPts val="0"/>
                        </a:spcAft>
                      </a:pPr>
                      <a:r>
                        <a:rPr lang="en-US" sz="700" b="1" i="0" u="none" strike="noStrike" dirty="0">
                          <a:effectLst/>
                          <a:latin typeface="Graphik Regular"/>
                          <a:ea typeface="Arial" panose="020B0604020202020204" pitchFamily="34" charset="0"/>
                          <a:cs typeface="Calibri" panose="020F0502020204030204" pitchFamily="34" charset="0"/>
                        </a:rPr>
                        <a:t> </a:t>
                      </a:r>
                      <a:endParaRPr lang="en-US" sz="1100" b="0" i="0" u="none" strike="noStrike" dirty="0">
                        <a:effectLst/>
                        <a:latin typeface="Arial" panose="020B0604020202020204" pitchFamily="34" charset="0"/>
                      </a:endParaRPr>
                    </a:p>
                    <a:p>
                      <a:pPr marL="0" marR="0" algn="ctr" fontAlgn="t">
                        <a:spcBef>
                          <a:spcPts val="0"/>
                        </a:spcBef>
                        <a:spcAft>
                          <a:spcPts val="0"/>
                        </a:spcAft>
                      </a:pPr>
                      <a:r>
                        <a:rPr lang="en-US" sz="700" b="1" i="0" u="none" strike="noStrike" dirty="0">
                          <a:effectLst/>
                          <a:latin typeface="Graphik Regular"/>
                          <a:ea typeface="Arial" panose="020B0604020202020204" pitchFamily="34" charset="0"/>
                          <a:cs typeface="Calibri" panose="020F0502020204030204" pitchFamily="34" charset="0"/>
                        </a:rPr>
                        <a:t> </a:t>
                      </a:r>
                      <a:endParaRPr lang="en-US" sz="1100" b="0" i="0" u="none" strike="noStrike" dirty="0">
                        <a:effectLst/>
                        <a:latin typeface="Arial" panose="020B0604020202020204" pitchFamily="34" charset="0"/>
                      </a:endParaRPr>
                    </a:p>
                    <a:p>
                      <a:pPr marL="0" marR="0" algn="ctr" fontAlgn="t">
                        <a:spcBef>
                          <a:spcPts val="0"/>
                        </a:spcBef>
                        <a:spcAft>
                          <a:spcPts val="0"/>
                        </a:spcAft>
                      </a:pPr>
                      <a:r>
                        <a:rPr lang="en-US" sz="700" b="1" i="0" u="none" strike="noStrike" dirty="0">
                          <a:effectLst/>
                          <a:latin typeface="Graphik Regular"/>
                          <a:ea typeface="Arial" panose="020B0604020202020204" pitchFamily="34" charset="0"/>
                          <a:cs typeface="Calibri" panose="020F0502020204030204" pitchFamily="34" charset="0"/>
                        </a:rPr>
                        <a:t> </a:t>
                      </a:r>
                      <a:endParaRPr lang="en-US" sz="1100" b="0" i="0" u="none" strike="noStrike" dirty="0">
                        <a:effectLst/>
                        <a:latin typeface="Arial" panose="020B0604020202020204" pitchFamily="34" charset="0"/>
                      </a:endParaRPr>
                    </a:p>
                  </a:txBody>
                  <a:tcPr marL="56042" marR="56042" marT="28021" marB="280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774468192"/>
                  </a:ext>
                </a:extLst>
              </a:tr>
            </a:tbl>
          </a:graphicData>
        </a:graphic>
      </p:graphicFrame>
    </p:spTree>
    <p:extLst>
      <p:ext uri="{BB962C8B-B14F-4D97-AF65-F5344CB8AC3E}">
        <p14:creationId xmlns:p14="http://schemas.microsoft.com/office/powerpoint/2010/main" val="2249529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1BFC9-FD50-5FAC-F241-05CF1C96A277}"/>
              </a:ext>
            </a:extLst>
          </p:cNvPr>
          <p:cNvSpPr>
            <a:spLocks noGrp="1"/>
          </p:cNvSpPr>
          <p:nvPr>
            <p:ph type="title"/>
          </p:nvPr>
        </p:nvSpPr>
        <p:spPr/>
        <p:txBody>
          <a:bodyPr>
            <a:normAutofit fontScale="90000"/>
          </a:bodyPr>
          <a:lstStyle/>
          <a:p>
            <a:r>
              <a:rPr lang="en-US" dirty="0"/>
              <a:t>Vocabulary: Economist</a:t>
            </a:r>
          </a:p>
        </p:txBody>
      </p:sp>
      <p:sp>
        <p:nvSpPr>
          <p:cNvPr id="3" name="Content Placeholder 2">
            <a:extLst>
              <a:ext uri="{FF2B5EF4-FFF2-40B4-BE49-F238E27FC236}">
                <a16:creationId xmlns:a16="http://schemas.microsoft.com/office/drawing/2014/main" id="{6DD6A04F-8D3A-F8AE-392E-6BD739E08E63}"/>
              </a:ext>
            </a:extLst>
          </p:cNvPr>
          <p:cNvSpPr>
            <a:spLocks noGrp="1"/>
          </p:cNvSpPr>
          <p:nvPr>
            <p:ph idx="1"/>
          </p:nvPr>
        </p:nvSpPr>
        <p:spPr/>
        <p:txBody>
          <a:bodyPr/>
          <a:lstStyle/>
          <a:p>
            <a:r>
              <a:rPr lang="en-US" dirty="0"/>
              <a:t>Careers are based on working at jobs in the same occupation or profession for many years. Different careers require different education and training.</a:t>
            </a:r>
          </a:p>
          <a:p>
            <a:pPr marL="0" indent="0">
              <a:buNone/>
            </a:pPr>
            <a:endParaRPr lang="en-US" dirty="0"/>
          </a:p>
          <a:p>
            <a:r>
              <a:rPr lang="en-US" dirty="0"/>
              <a:t>An economist is an expert who studies economics. Economist is one career path for someone who studies economics. </a:t>
            </a:r>
          </a:p>
          <a:p>
            <a:endParaRPr lang="en-US" dirty="0"/>
          </a:p>
          <a:p>
            <a:pPr marL="0" indent="0">
              <a:buNone/>
            </a:pPr>
            <a:endParaRPr lang="en-US" dirty="0"/>
          </a:p>
        </p:txBody>
      </p:sp>
    </p:spTree>
    <p:extLst>
      <p:ext uri="{BB962C8B-B14F-4D97-AF65-F5344CB8AC3E}">
        <p14:creationId xmlns:p14="http://schemas.microsoft.com/office/powerpoint/2010/main" val="1307772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026E6-D28D-81E4-D2A7-06F335A76B9F}"/>
              </a:ext>
            </a:extLst>
          </p:cNvPr>
          <p:cNvSpPr>
            <a:spLocks noGrp="1"/>
          </p:cNvSpPr>
          <p:nvPr>
            <p:ph type="title"/>
          </p:nvPr>
        </p:nvSpPr>
        <p:spPr/>
        <p:txBody>
          <a:bodyPr>
            <a:normAutofit fontScale="90000"/>
          </a:bodyPr>
          <a:lstStyle/>
          <a:p>
            <a:r>
              <a:rPr lang="en-US" dirty="0"/>
              <a:t>What Career Paths Are Available in Economics </a:t>
            </a:r>
          </a:p>
        </p:txBody>
      </p:sp>
      <p:sp>
        <p:nvSpPr>
          <p:cNvPr id="3" name="Content Placeholder 2">
            <a:extLst>
              <a:ext uri="{FF2B5EF4-FFF2-40B4-BE49-F238E27FC236}">
                <a16:creationId xmlns:a16="http://schemas.microsoft.com/office/drawing/2014/main" id="{45819C05-580E-7A26-9DA7-BC24BB7C62CF}"/>
              </a:ext>
            </a:extLst>
          </p:cNvPr>
          <p:cNvSpPr>
            <a:spLocks noGrp="1"/>
          </p:cNvSpPr>
          <p:nvPr>
            <p:ph idx="1"/>
          </p:nvPr>
        </p:nvSpPr>
        <p:spPr/>
        <p:txBody>
          <a:bodyPr/>
          <a:lstStyle/>
          <a:p>
            <a:pPr marL="0" indent="0">
              <a:buNone/>
            </a:pPr>
            <a:r>
              <a:rPr lang="en-US" sz="1800" u="sng" dirty="0">
                <a:solidFill>
                  <a:srgbClr val="231F20"/>
                </a:solidFill>
                <a:effectLst/>
                <a:latin typeface="Arial" panose="020B0604020202020204" pitchFamily="34" charset="0"/>
                <a:ea typeface="Myriad Pro"/>
                <a:cs typeface="Calibri" panose="020F0502020204030204" pitchFamily="34" charset="0"/>
                <a:hlinkClick r:id="rId2"/>
              </a:rPr>
              <a:t>https://youtu.be/uOrwKqEtRQ0</a:t>
            </a:r>
            <a:r>
              <a:rPr lang="en-US" sz="1800" dirty="0">
                <a:solidFill>
                  <a:srgbClr val="231F20"/>
                </a:solidFill>
                <a:effectLst/>
                <a:latin typeface="Arial" panose="020B0604020202020204" pitchFamily="34" charset="0"/>
                <a:ea typeface="Myriad Pro"/>
                <a:cs typeface="Calibri" panose="020F0502020204030204" pitchFamily="34" charset="0"/>
              </a:rPr>
              <a:t>.</a:t>
            </a:r>
            <a:endParaRPr lang="en-US" sz="1800" dirty="0">
              <a:solidFill>
                <a:srgbClr val="231F20"/>
              </a:solidFill>
              <a:effectLst/>
              <a:latin typeface="Graphik Regular"/>
              <a:ea typeface="Myriad Pro"/>
              <a:cs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908776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21BBE-A090-8FB4-0BE7-8275FB770702}"/>
              </a:ext>
            </a:extLst>
          </p:cNvPr>
          <p:cNvSpPr>
            <a:spLocks noGrp="1"/>
          </p:cNvSpPr>
          <p:nvPr>
            <p:ph type="title"/>
          </p:nvPr>
        </p:nvSpPr>
        <p:spPr/>
        <p:txBody>
          <a:bodyPr>
            <a:normAutofit fontScale="90000"/>
          </a:bodyPr>
          <a:lstStyle/>
          <a:p>
            <a:r>
              <a:rPr lang="en-US" dirty="0"/>
              <a:t>Video Discussion</a:t>
            </a:r>
          </a:p>
        </p:txBody>
      </p:sp>
      <p:sp>
        <p:nvSpPr>
          <p:cNvPr id="3" name="Content Placeholder 2">
            <a:extLst>
              <a:ext uri="{FF2B5EF4-FFF2-40B4-BE49-F238E27FC236}">
                <a16:creationId xmlns:a16="http://schemas.microsoft.com/office/drawing/2014/main" id="{768FFD49-6586-A4DB-19E7-EF3D8C9DAA7D}"/>
              </a:ext>
            </a:extLst>
          </p:cNvPr>
          <p:cNvSpPr>
            <a:spLocks noGrp="1"/>
          </p:cNvSpPr>
          <p:nvPr>
            <p:ph idx="1"/>
          </p:nvPr>
        </p:nvSpPr>
        <p:spPr/>
        <p:txBody>
          <a:bodyPr>
            <a:normAutofit fontScale="92500" lnSpcReduction="10000"/>
          </a:bodyPr>
          <a:lstStyle/>
          <a:p>
            <a:r>
              <a:rPr lang="en-US" dirty="0"/>
              <a:t>What are some important factors to consider when choosing a career?</a:t>
            </a:r>
          </a:p>
          <a:p>
            <a:endParaRPr lang="en-US" dirty="0"/>
          </a:p>
          <a:p>
            <a:r>
              <a:rPr lang="en-US" dirty="0"/>
              <a:t>What are some fields in which people with undergraduate degrees in economics are hired?</a:t>
            </a:r>
          </a:p>
          <a:p>
            <a:endParaRPr lang="en-US" dirty="0"/>
          </a:p>
          <a:p>
            <a:r>
              <a:rPr lang="en-US" dirty="0"/>
              <a:t>What are some examples of jobs available to those with economics degrees? </a:t>
            </a:r>
          </a:p>
          <a:p>
            <a:endParaRPr lang="en-US" dirty="0"/>
          </a:p>
          <a:p>
            <a:r>
              <a:rPr lang="en-US" dirty="0"/>
              <a:t>What is one thing you learned about careers in economics that you did not know before watching the video? </a:t>
            </a:r>
          </a:p>
          <a:p>
            <a:pPr marL="0" marR="0" lvl="0" indent="0">
              <a:spcBef>
                <a:spcPts val="0"/>
              </a:spcBef>
              <a:spcAft>
                <a:spcPts val="0"/>
              </a:spcAft>
              <a:buClr>
                <a:srgbClr val="231F20"/>
              </a:buClr>
              <a:buSzPts val="1000"/>
              <a:buNone/>
              <a:tabLst>
                <a:tab pos="228600" algn="l"/>
                <a:tab pos="380365" algn="l"/>
                <a:tab pos="381635" algn="l"/>
                <a:tab pos="457200" algn="l"/>
              </a:tabLst>
            </a:pPr>
            <a:endParaRPr lang="en-US" sz="1800" dirty="0">
              <a:solidFill>
                <a:srgbClr val="231F20"/>
              </a:solidFill>
              <a:effectLst/>
              <a:latin typeface="Graphik Regular"/>
              <a:ea typeface="Myriad Pro"/>
              <a:cs typeface="Calibri" panose="020F0502020204030204" pitchFamily="34" charset="0"/>
            </a:endParaRPr>
          </a:p>
          <a:p>
            <a:endParaRPr lang="en-US" dirty="0"/>
          </a:p>
        </p:txBody>
      </p:sp>
    </p:spTree>
    <p:extLst>
      <p:ext uri="{BB962C8B-B14F-4D97-AF65-F5344CB8AC3E}">
        <p14:creationId xmlns:p14="http://schemas.microsoft.com/office/powerpoint/2010/main" val="325154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FREF">
      <a:dk1>
        <a:srgbClr val="000000"/>
      </a:dk1>
      <a:lt1>
        <a:srgbClr val="FFFFFF"/>
      </a:lt1>
      <a:dk2>
        <a:srgbClr val="44546A"/>
      </a:dk2>
      <a:lt2>
        <a:srgbClr val="E7E6E6"/>
      </a:lt2>
      <a:accent1>
        <a:srgbClr val="69C3D1"/>
      </a:accent1>
      <a:accent2>
        <a:srgbClr val="5795CD"/>
      </a:accent2>
      <a:accent3>
        <a:srgbClr val="383C49"/>
      </a:accent3>
      <a:accent4>
        <a:srgbClr val="382C4E"/>
      </a:accent4>
      <a:accent5>
        <a:srgbClr val="7C61A5"/>
      </a:accent5>
      <a:accent6>
        <a:srgbClr val="C8C8C8"/>
      </a:accent6>
      <a:hlink>
        <a:srgbClr val="7C61A5"/>
      </a:hlink>
      <a:folHlink>
        <a:srgbClr val="7C61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dc92413-c097-4f39-b83c-a56d2fdc145d">
      <Terms xmlns="http://schemas.microsoft.com/office/infopath/2007/PartnerControls"/>
    </lcf76f155ced4ddcb4097134ff3c332f>
    <TaxCatchAll xmlns="d64264fa-5603-4e4e-a2f4-32f4724a08c4" xsi:nil="true"/>
    <Notes xmlns="9dc92413-c097-4f39-b83c-a56d2fdc145d" xsi:nil="true"/>
    <_dlc_DocId xmlns="b7db504c-0fbc-451d-87a5-be053ab2b035">HNVKUVHTHR6Q-1297957993-11993</_dlc_DocId>
    <_dlc_DocIdUrl xmlns="b7db504c-0fbc-451d-87a5-be053ab2b035">
      <Url>https://frbprod1.sharepoint.com/sites/8H-SEAALs/ResearchPMO/econlowdown2/_layouts/15/DocIdRedir.aspx?ID=HNVKUVHTHR6Q-1297957993-11993</Url>
      <Description>HNVKUVHTHR6Q-1297957993-11993</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D523E7D315B7547931FA5FF60C4B2C4" ma:contentTypeVersion="15" ma:contentTypeDescription="Create a new document." ma:contentTypeScope="" ma:versionID="693f117edcdba418f789b99ee6ce6a36">
  <xsd:schema xmlns:xsd="http://www.w3.org/2001/XMLSchema" xmlns:xs="http://www.w3.org/2001/XMLSchema" xmlns:p="http://schemas.microsoft.com/office/2006/metadata/properties" xmlns:ns2="b7db504c-0fbc-451d-87a5-be053ab2b035" xmlns:ns3="9dc92413-c097-4f39-b83c-a56d2fdc145d" xmlns:ns4="d64264fa-5603-4e4e-a2f4-32f4724a08c4" targetNamespace="http://schemas.microsoft.com/office/2006/metadata/properties" ma:root="true" ma:fieldsID="b85b2fbfa70e0c525514eaa3fab4abe4" ns2:_="" ns3:_="" ns4:_="">
    <xsd:import namespace="b7db504c-0fbc-451d-87a5-be053ab2b035"/>
    <xsd:import namespace="9dc92413-c097-4f39-b83c-a56d2fdc145d"/>
    <xsd:import namespace="d64264fa-5603-4e4e-a2f4-32f4724a08c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element ref="ns3:lcf76f155ced4ddcb4097134ff3c332f" minOccurs="0"/>
                <xsd:element ref="ns4:TaxCatchAll" minOccurs="0"/>
                <xsd:element ref="ns3:MediaServiceDateTaken" minOccurs="0"/>
                <xsd:element ref="ns3:MediaServiceOCR" minOccurs="0"/>
                <xsd:element ref="ns3:MediaServiceGenerationTime" minOccurs="0"/>
                <xsd:element ref="ns3:MediaServiceEventHashCode" minOccurs="0"/>
                <xsd:element ref="ns2:SharedWithUsers" minOccurs="0"/>
                <xsd:element ref="ns2:SharedWithDetails" minOccurs="0"/>
                <xsd:element ref="ns3:Note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db504c-0fbc-451d-87a5-be053ab2b03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c92413-c097-4f39-b83c-a56d2fdc145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b94cc3ae-357c-4eb4-84e8-520ab3b4f5d4"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Notes" ma:index="24" nillable="true" ma:displayName="Notes" ma:format="Dropdown" ma:internalName="Notes">
      <xsd:simpleType>
        <xsd:restriction base="dms:Text">
          <xsd:maxLength value="255"/>
        </xsd:restriction>
      </xsd:simpleType>
    </xsd:element>
    <xsd:element name="MediaLengthInSeconds" ma:index="2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64264fa-5603-4e4e-a2f4-32f4724a08c4"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4c0d51c7-0df4-4dc2-8a32-1af4c3d06417}" ma:internalName="TaxCatchAll" ma:showField="CatchAllData" ma:web="b7db504c-0fbc-451d-87a5-be053ab2b0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A246DEF-EF8C-4C49-9A55-197AB92345A0}">
  <ds:schemaRefs>
    <ds:schemaRef ds:uri="http://schemas.microsoft.com/sharepoint/v3/contenttype/forms"/>
  </ds:schemaRefs>
</ds:datastoreItem>
</file>

<file path=customXml/itemProps2.xml><?xml version="1.0" encoding="utf-8"?>
<ds:datastoreItem xmlns:ds="http://schemas.openxmlformats.org/officeDocument/2006/customXml" ds:itemID="{AB43F2A4-A1F2-42DC-9622-58B3DEDBEFEA}">
  <ds:schemaRefs>
    <ds:schemaRef ds:uri="http://purl.org/dc/elements/1.1/"/>
    <ds:schemaRef ds:uri="http://schemas.microsoft.com/office/2006/metadata/propertie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purl.org/dc/terms/"/>
    <ds:schemaRef ds:uri="169648a2-4016-4297-a2ed-f21706a50546"/>
    <ds:schemaRef ds:uri="0a84864a-d371-4a71-bde3-948e3e19dc87"/>
    <ds:schemaRef ds:uri="http://www.w3.org/XML/1998/namespace"/>
    <ds:schemaRef ds:uri="9dc92413-c097-4f39-b83c-a56d2fdc145d"/>
    <ds:schemaRef ds:uri="d64264fa-5603-4e4e-a2f4-32f4724a08c4"/>
    <ds:schemaRef ds:uri="b7db504c-0fbc-451d-87a5-be053ab2b035"/>
  </ds:schemaRefs>
</ds:datastoreItem>
</file>

<file path=customXml/itemProps3.xml><?xml version="1.0" encoding="utf-8"?>
<ds:datastoreItem xmlns:ds="http://schemas.openxmlformats.org/officeDocument/2006/customXml" ds:itemID="{FCFA30F0-F522-4B64-A064-FD73662124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db504c-0fbc-451d-87a5-be053ab2b035"/>
    <ds:schemaRef ds:uri="9dc92413-c097-4f39-b83c-a56d2fdc145d"/>
    <ds:schemaRef ds:uri="d64264fa-5603-4e4e-a2f4-32f4724a08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595E5F1-DEBA-4BCA-B1C5-7FC17470B160}">
  <ds:schemaRefs>
    <ds:schemaRef ds:uri="http://schemas.microsoft.com/sharepoint/events"/>
  </ds:schemaRefs>
</ds:datastoreItem>
</file>

<file path=docMetadata/LabelInfo.xml><?xml version="1.0" encoding="utf-8"?>
<clbl:labelList xmlns:clbl="http://schemas.microsoft.com/office/2020/mipLabelMetadata">
  <clbl:label id="{65269c60-0483-4c57-9e8c-3779d6900235}" enabled="1" method="Privileged" siteId="{b397c653-5b19-463f-b9fc-af658ded9128}" removed="0"/>
</clbl:labelList>
</file>

<file path=docProps/app.xml><?xml version="1.0" encoding="utf-8"?>
<Properties xmlns="http://schemas.openxmlformats.org/officeDocument/2006/extended-properties" xmlns:vt="http://schemas.openxmlformats.org/officeDocument/2006/docPropsVTypes">
  <TotalTime>2002</TotalTime>
  <Words>412</Words>
  <Application>Microsoft Office PowerPoint</Application>
  <PresentationFormat>Widescreen</PresentationFormat>
  <Paragraphs>90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Exploring Careers in Economics</vt:lpstr>
      <vt:lpstr>Click to add title</vt:lpstr>
      <vt:lpstr>Vocabulary: Economics </vt:lpstr>
      <vt:lpstr>Fraser Valley’s Video "A Career in Economics"</vt:lpstr>
      <vt:lpstr>American Economics Association: Careers in Economics</vt:lpstr>
      <vt:lpstr>Careers in Economics</vt:lpstr>
      <vt:lpstr>Vocabulary: Economist</vt:lpstr>
      <vt:lpstr>What Career Paths Are Available in Economics </vt:lpstr>
      <vt:lpstr>Video Discussion</vt:lpstr>
      <vt:lpstr>Closure</vt:lpstr>
      <vt:lpstr>Closure (cont.)</vt:lpstr>
      <vt:lpstr>Exploring Careers in Economics Lesson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Tucker, Cameron R</cp:lastModifiedBy>
  <cp:revision>36</cp:revision>
  <dcterms:created xsi:type="dcterms:W3CDTF">2019-08-27T14:59:33Z</dcterms:created>
  <dcterms:modified xsi:type="dcterms:W3CDTF">2026-05-07T18:57:58Z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0x0101006D523E7D315B7547931FA5FF60C4B2C4</vt:lpwstr>
  </property>
  <property fmtid="{D5CDD505-2E9C-101B-9397-08002B2CF9AE}" pid="3" name="_dlc_DocIdItemGuid">
    <vt:lpwstr>e8712336-cda7-4d8a-b13b-7acafa28da95</vt:lpwstr>
  </property>
  <property fmtid="{D5CDD505-2E9C-101B-9397-08002B2CF9AE}" pid="4" name="Tags">
    <vt:lpwstr/>
  </property>
  <property fmtid="{D5CDD505-2E9C-101B-9397-08002B2CF9AE}" pid="5" name="TitusGUID">
    <vt:lpwstr>c3ceed15-b1cd-4a42-89d8-724a16976a9e</vt:lpwstr>
  </property>
  <property fmtid="{D5CDD505-2E9C-101B-9397-08002B2CF9AE}" pid="6" name="MSIP_Label_65269c60-0483-4c57-9e8c-3779d6900235_Enabled">
    <vt:lpwstr>true</vt:lpwstr>
  </property>
  <property fmtid="{D5CDD505-2E9C-101B-9397-08002B2CF9AE}" pid="7" name="MSIP_Label_65269c60-0483-4c57-9e8c-3779d6900235_SetDate">
    <vt:lpwstr>2022-05-02T19:28:35Z</vt:lpwstr>
  </property>
  <property fmtid="{D5CDD505-2E9C-101B-9397-08002B2CF9AE}" pid="8" name="MSIP_Label_65269c60-0483-4c57-9e8c-3779d6900235_Method">
    <vt:lpwstr>Privileged</vt:lpwstr>
  </property>
  <property fmtid="{D5CDD505-2E9C-101B-9397-08002B2CF9AE}" pid="9" name="MSIP_Label_65269c60-0483-4c57-9e8c-3779d6900235_Name">
    <vt:lpwstr>65269c60-0483-4c57-9e8c-3779d6900235</vt:lpwstr>
  </property>
  <property fmtid="{D5CDD505-2E9C-101B-9397-08002B2CF9AE}" pid="10" name="MSIP_Label_65269c60-0483-4c57-9e8c-3779d6900235_SiteId">
    <vt:lpwstr>b397c653-5b19-463f-b9fc-af658ded9128</vt:lpwstr>
  </property>
  <property fmtid="{D5CDD505-2E9C-101B-9397-08002B2CF9AE}" pid="11" name="MSIP_Label_65269c60-0483-4c57-9e8c-3779d6900235_ActionId">
    <vt:lpwstr>346f8ff7-618b-4038-9cb8-91489eef4f07</vt:lpwstr>
  </property>
  <property fmtid="{D5CDD505-2E9C-101B-9397-08002B2CF9AE}" pid="12" name="MSIP_Label_65269c60-0483-4c57-9e8c-3779d6900235_ContentBits">
    <vt:lpwstr>0</vt:lpwstr>
  </property>
  <property fmtid="{D5CDD505-2E9C-101B-9397-08002B2CF9AE}" pid="13" name="MediaServiceImageTags">
    <vt:lpwstr/>
  </property>
</Properties>
</file>