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3"/>
  </p:notesMasterIdLst>
  <p:sldIdLst>
    <p:sldId id="307" r:id="rId5"/>
    <p:sldId id="258" r:id="rId6"/>
    <p:sldId id="259" r:id="rId7"/>
    <p:sldId id="290" r:id="rId8"/>
    <p:sldId id="292" r:id="rId9"/>
    <p:sldId id="294" r:id="rId10"/>
    <p:sldId id="295" r:id="rId11"/>
    <p:sldId id="296" r:id="rId12"/>
    <p:sldId id="297" r:id="rId13"/>
    <p:sldId id="301" r:id="rId14"/>
    <p:sldId id="303" r:id="rId15"/>
    <p:sldId id="306" r:id="rId16"/>
    <p:sldId id="304" r:id="rId17"/>
    <p:sldId id="305" r:id="rId18"/>
    <p:sldId id="298" r:id="rId19"/>
    <p:sldId id="299" r:id="rId20"/>
    <p:sldId id="300" r:id="rId21"/>
    <p:sldId id="30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7559C7-CFC3-4147-8433-81B5AAFBA754}" v="2" dt="2026-06-23T14:43:33.8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436"/>
    <p:restoredTop sz="94629"/>
  </p:normalViewPr>
  <p:slideViewPr>
    <p:cSldViewPr snapToGrid="0" snapToObjects="1">
      <p:cViewPr varScale="1">
        <p:scale>
          <a:sx n="39" d="100"/>
          <a:sy n="39" d="100"/>
        </p:scale>
        <p:origin x="52" y="4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EF5B0A-ECB7-46D1-9FFD-53D84ABC7D75}" type="datetimeFigureOut">
              <a:rPr lang="en-US" smtClean="0"/>
              <a:t>6/23/2026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5F94B6-E3EE-405B-ABA7-AA87ACFC1C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540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b35990156b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b35990156b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b35990156b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b35990156b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8C557B2-836E-6A42-AAD9-75CA58B924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CBD0A39-7E86-D442-9A90-105275A285F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33BC13-95F3-A448-AD82-07806BBF5A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681415"/>
            <a:ext cx="9144000" cy="828547"/>
          </a:xfrm>
        </p:spPr>
        <p:txBody>
          <a:bodyPr anchor="b">
            <a:normAutofit/>
          </a:bodyPr>
          <a:lstStyle>
            <a:lvl1pPr algn="ctr">
              <a:defRPr sz="5400" b="0" i="0">
                <a:solidFill>
                  <a:schemeClr val="bg1"/>
                </a:solidFill>
                <a:latin typeface="Tw Cen MT" panose="020B0602020104020603" pitchFamily="34" charset="77"/>
                <a:cs typeface="Futura Medium" panose="020B0602020204020303" pitchFamily="34" charset="-79"/>
              </a:defRPr>
            </a:lvl1pPr>
          </a:lstStyle>
          <a:p>
            <a:r>
              <a:rPr lang="en-US" dirty="0"/>
              <a:t>Title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BE844D-E586-AF44-BC03-3ACFC333018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69FD27C-9B84-5345-9210-30540209E7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3913" y="480141"/>
            <a:ext cx="3680957" cy="73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703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BFC523-70C6-8E48-83E0-802F66F75A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11813" y="987425"/>
            <a:ext cx="5743574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2364F2-4195-DD4F-B66F-ADFE0A7A0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8D04E-6B7B-9F4E-8A1C-46AF2F32E5D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9069B31-04DA-6743-9B7D-4DFAA54AFD6D}"/>
              </a:ext>
            </a:extLst>
          </p:cNvPr>
          <p:cNvSpPr/>
          <p:nvPr userDrawn="1"/>
        </p:nvSpPr>
        <p:spPr>
          <a:xfrm>
            <a:off x="0" y="0"/>
            <a:ext cx="5076497" cy="67214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2FECC79-8310-3340-A847-B913E3F6C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0A78CB00-B11C-C948-AEB6-1A51A0E11C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1376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66303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Title (Lt. 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CBD0A39-7E86-D442-9A90-105275A285F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33BC13-95F3-A448-AD82-07806BBF5A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681415"/>
            <a:ext cx="9144000" cy="828547"/>
          </a:xfrm>
        </p:spPr>
        <p:txBody>
          <a:bodyPr anchor="b">
            <a:normAutofit/>
          </a:bodyPr>
          <a:lstStyle>
            <a:lvl1pPr algn="ctr">
              <a:defRPr sz="5400" b="0" i="0">
                <a:solidFill>
                  <a:schemeClr val="bg1"/>
                </a:solidFill>
                <a:latin typeface="Tw Cen MT" panose="020B0602020104020603" pitchFamily="34" charset="77"/>
                <a:cs typeface="Futura Medium" panose="020B0602020204020303" pitchFamily="34" charset="-79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BE844D-E586-AF44-BC03-3ACFC333018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A094F5-68DC-E049-9417-32C6E37159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2000"/>
          </a:blip>
          <a:stretch>
            <a:fillRect/>
          </a:stretch>
        </p:blipFill>
        <p:spPr>
          <a:xfrm>
            <a:off x="-219492" y="-731071"/>
            <a:ext cx="3636930" cy="3636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826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B9810-D3B6-CE46-9BE2-189EDF9BF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E10631-E9EF-AA40-9612-879FB000FE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63A36E-EC8F-4E4F-90AD-DF445F4B8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8D04E-6B7B-9F4E-8A1C-46AF2F32E5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960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2683E-F626-2945-B547-B0C3E5DCC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D4BAF-894C-314B-AF99-655D8CB062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EB8A59-7395-C347-AD6D-4EA5485EE5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1A09CD-09B2-5D40-BEF8-27E48FC56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8D04E-6B7B-9F4E-8A1C-46AF2F32E5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740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545808-06F6-4245-968C-50231E481D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C96B88-8B52-3649-92BD-415E0007C0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C4D74F-5B22-624E-935D-7B670AC3CD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2B57B1-7570-904F-A848-5569ADD030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6F76C2-3ECD-DB4A-931E-8277847DE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8D04E-6B7B-9F4E-8A1C-46AF2F32E5D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E1753E2-441E-3944-8D69-9E73468E2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2734"/>
            <a:ext cx="10515600" cy="6068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63782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AF48C-12DF-B140-9BDB-66BDE3182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07CBB4-0969-C645-870F-FD166A782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8D04E-6B7B-9F4E-8A1C-46AF2F32E5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956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A5047E-9044-6748-B90F-D0BF284F1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8D04E-6B7B-9F4E-8A1C-46AF2F32E5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180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CBD0A39-7E86-D442-9A90-105275A285FE}"/>
              </a:ext>
            </a:extLst>
          </p:cNvPr>
          <p:cNvSpPr/>
          <p:nvPr userDrawn="1"/>
        </p:nvSpPr>
        <p:spPr>
          <a:xfrm>
            <a:off x="0" y="113384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BE844D-E586-AF44-BC03-3ACFC333018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56409" y="2038930"/>
            <a:ext cx="6079183" cy="2419124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dirty="0" err="1"/>
              <a:t>omnis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</a:t>
            </a:r>
            <a:r>
              <a:rPr lang="en-US" dirty="0" err="1"/>
              <a:t>laudantium</a:t>
            </a:r>
            <a:r>
              <a:rPr lang="en-US" dirty="0"/>
              <a:t> </a:t>
            </a:r>
            <a:r>
              <a:rPr lang="en-US" dirty="0" err="1"/>
              <a:t>totam</a:t>
            </a:r>
            <a:r>
              <a:rPr lang="en-US" dirty="0"/>
              <a:t> rem </a:t>
            </a:r>
            <a:r>
              <a:rPr lang="en-US" dirty="0" err="1"/>
              <a:t>aperiam</a:t>
            </a:r>
            <a:r>
              <a:rPr lang="en-US" dirty="0"/>
              <a:t>, </a:t>
            </a:r>
            <a:r>
              <a:rPr lang="en-US" dirty="0" err="1"/>
              <a:t>eaque</a:t>
            </a:r>
            <a:r>
              <a:rPr lang="en-US" dirty="0"/>
              <a:t> </a:t>
            </a:r>
            <a:r>
              <a:rPr lang="en-US" dirty="0" err="1"/>
              <a:t>ipsa</a:t>
            </a:r>
            <a:r>
              <a:rPr lang="en-US" dirty="0"/>
              <a:t> </a:t>
            </a:r>
            <a:r>
              <a:rPr lang="en-US" dirty="0" err="1"/>
              <a:t>quae</a:t>
            </a:r>
            <a:r>
              <a:rPr lang="en-US" dirty="0"/>
              <a:t> ab </a:t>
            </a:r>
            <a:r>
              <a:rPr lang="en-US" dirty="0" err="1"/>
              <a:t>illo</a:t>
            </a:r>
            <a:r>
              <a:rPr lang="en-US" dirty="0"/>
              <a:t> </a:t>
            </a:r>
            <a:r>
              <a:rPr lang="en-US" dirty="0" err="1"/>
              <a:t>inventore</a:t>
            </a:r>
            <a:r>
              <a:rPr lang="en-US" dirty="0"/>
              <a:t> </a:t>
            </a:r>
            <a:r>
              <a:rPr lang="en-US" dirty="0" err="1"/>
              <a:t>veritatis</a:t>
            </a:r>
            <a:r>
              <a:rPr lang="en-US" dirty="0"/>
              <a:t> et quasi architect </a:t>
            </a:r>
            <a:r>
              <a:rPr lang="en-US" dirty="0" err="1"/>
              <a:t>beatae</a:t>
            </a:r>
            <a:r>
              <a:rPr lang="en-US" dirty="0"/>
              <a:t> vitae dicta </a:t>
            </a:r>
            <a:r>
              <a:rPr lang="en-US" dirty="0" err="1"/>
              <a:t>sunt</a:t>
            </a:r>
            <a:r>
              <a:rPr lang="en-US" dirty="0"/>
              <a:t> </a:t>
            </a:r>
            <a:r>
              <a:rPr lang="en-US" dirty="0" err="1"/>
              <a:t>explicabo</a:t>
            </a:r>
            <a:r>
              <a:rPr lang="en-US" dirty="0"/>
              <a:t>. Nemo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ipsam</a:t>
            </a:r>
            <a:r>
              <a:rPr lang="en-US" dirty="0"/>
              <a:t> </a:t>
            </a:r>
            <a:r>
              <a:rPr lang="en-US" dirty="0" err="1"/>
              <a:t>volputatem</a:t>
            </a:r>
            <a:r>
              <a:rPr lang="en-US" dirty="0"/>
              <a:t>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voluptas</a:t>
            </a:r>
            <a:r>
              <a:rPr lang="en-US" dirty="0"/>
              <a:t> sit </a:t>
            </a:r>
            <a:r>
              <a:rPr lang="en-US" dirty="0" err="1"/>
              <a:t>aspernatur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odit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fugit,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consequuntur</a:t>
            </a:r>
            <a:r>
              <a:rPr lang="en-US" dirty="0"/>
              <a:t> </a:t>
            </a:r>
            <a:r>
              <a:rPr lang="en-US" dirty="0" err="1"/>
              <a:t>magni</a:t>
            </a:r>
            <a:r>
              <a:rPr lang="en-US" dirty="0"/>
              <a:t> </a:t>
            </a:r>
            <a:r>
              <a:rPr lang="en-US" dirty="0" err="1"/>
              <a:t>dolores</a:t>
            </a:r>
            <a:r>
              <a:rPr lang="en-US" dirty="0"/>
              <a:t>.”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A99B5F0B-803B-5240-9ABB-15B1F537BFB1}"/>
              </a:ext>
            </a:extLst>
          </p:cNvPr>
          <p:cNvSpPr txBox="1">
            <a:spLocks/>
          </p:cNvSpPr>
          <p:nvPr userDrawn="1"/>
        </p:nvSpPr>
        <p:spPr>
          <a:xfrm>
            <a:off x="2951304" y="5529992"/>
            <a:ext cx="6079183" cy="29353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Tw Cen MT" panose="020B0602020104020603" pitchFamily="34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Tw Cen MT" panose="020B0602020104020603" pitchFamily="34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Tw Cen MT" panose="020B0602020104020603" pitchFamily="34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w Cen MT" panose="020B0602020104020603" pitchFamily="34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w Cen MT" panose="020B0602020104020603" pitchFamily="34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60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300E2E7-6C2A-3343-8E80-1F39056C2C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91263" y="4547338"/>
            <a:ext cx="6009474" cy="286232"/>
          </a:xfrm>
        </p:spPr>
        <p:txBody>
          <a:bodyPr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ATTRIBUTION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3E29BD2-E4C5-094C-9946-EA5A171CCDD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91657" y="4783810"/>
            <a:ext cx="6008687" cy="286232"/>
          </a:xfrm>
        </p:spPr>
        <p:txBody>
          <a:bodyPr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Byline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409FB3-7988-BF4A-80ED-88187A01D2B8}"/>
              </a:ext>
            </a:extLst>
          </p:cNvPr>
          <p:cNvSpPr txBox="1"/>
          <p:nvPr userDrawn="1"/>
        </p:nvSpPr>
        <p:spPr>
          <a:xfrm>
            <a:off x="2730924" y="1602188"/>
            <a:ext cx="4162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bg1">
                    <a:alpha val="12000"/>
                  </a:schemeClr>
                </a:solidFill>
                <a:latin typeface="Tw Cen MT" panose="020B0602020104020603" pitchFamily="34" charset="77"/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401079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51ED8FB-29FE-F648-9A74-07EEBF188565}"/>
              </a:ext>
            </a:extLst>
          </p:cNvPr>
          <p:cNvSpPr/>
          <p:nvPr userDrawn="1"/>
        </p:nvSpPr>
        <p:spPr>
          <a:xfrm>
            <a:off x="0" y="0"/>
            <a:ext cx="5076497" cy="67214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173B0F-291D-CB44-BF96-F1B813907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6A93F-EC38-7B46-A69A-652414171E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4875" y="987425"/>
            <a:ext cx="56805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CFADB0-FE25-8C49-BA7E-5F26D390C4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24A973-D631-AC49-9B92-F7C8BE3F9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8D04E-6B7B-9F4E-8A1C-46AF2F32E5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014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6D54E5-FB22-1041-A9A5-D036494EC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2734"/>
            <a:ext cx="10515600" cy="606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FE9892-DDF6-6C4A-94D0-6FA4E2E9D3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7713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21911-9919-0443-B8EB-96A54E2E88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77"/>
              </a:defRPr>
            </a:lvl1pPr>
          </a:lstStyle>
          <a:p>
            <a:fld id="{1508D04E-6B7B-9F4E-8A1C-46AF2F32E5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198B47E-FE55-7F4E-9D1B-8B024B3506A8}"/>
              </a:ext>
            </a:extLst>
          </p:cNvPr>
          <p:cNvSpPr/>
          <p:nvPr userDrawn="1"/>
        </p:nvSpPr>
        <p:spPr>
          <a:xfrm>
            <a:off x="0" y="6721475"/>
            <a:ext cx="12192000" cy="1365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751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65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6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Tw Cen MT" panose="020B06020201040206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w Cen MT" panose="020B0602020104020603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w Cen MT" panose="020B0602020104020603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w Cen MT" panose="020B0602020104020603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Federal Reserve Economic Fundamentals">
            <a:extLst>
              <a:ext uri="{FF2B5EF4-FFF2-40B4-BE49-F238E27FC236}">
                <a16:creationId xmlns:a16="http://schemas.microsoft.com/office/drawing/2014/main" id="{2E1B0382-B419-7E49-AAF9-0F1E6B8A68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9304" y="1300644"/>
            <a:ext cx="9613397" cy="1850578"/>
          </a:xfrm>
          <a:prstGeom prst="rect">
            <a:avLst/>
          </a:prstGeom>
        </p:spPr>
      </p:pic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84D8C48-B3C9-BA1B-3CF5-5EA3992E94C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255552" y="3335867"/>
            <a:ext cx="4307526" cy="76944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7C61A5"/>
                </a:solidFill>
                <a:effectLst/>
                <a:uLnTx/>
                <a:uFillTx/>
                <a:latin typeface="Tw Cen MT"/>
                <a:ea typeface="+mn-ea"/>
                <a:cs typeface="Futura Medium"/>
              </a:rPr>
              <a:t>CPI Market Basket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7C61A5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77661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D5848-FE8C-4124-A46E-50B742DF7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Vocabulary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F50D06-F68C-5ADA-65D0-6B15F6C7AE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Inflation – a general, sustained upward movement of prices for goods and services in an economy.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If we have inflation, what goes up?</a:t>
            </a:r>
          </a:p>
          <a:p>
            <a:endParaRPr lang="en-US" dirty="0"/>
          </a:p>
          <a:p>
            <a:r>
              <a:rPr lang="en-US" dirty="0"/>
              <a:t>And, when we have inflation, what power goes down?</a:t>
            </a:r>
          </a:p>
          <a:p>
            <a:endParaRPr lang="en-US" dirty="0"/>
          </a:p>
          <a:p>
            <a:r>
              <a:rPr lang="en-US" dirty="0"/>
              <a:t>Why do we care about purchasing power?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503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D5848-FE8C-4124-A46E-50B742DF7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Role-Play Scenarios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F50D06-F68C-5ADA-65D0-6B15F6C7AE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Scenario 1: Gas Prices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What happened to gas prices?</a:t>
            </a:r>
          </a:p>
          <a:p>
            <a:endParaRPr lang="en-US" dirty="0"/>
          </a:p>
          <a:p>
            <a:r>
              <a:rPr lang="en-US" dirty="0"/>
              <a:t>What was happening to the price of other goods and services?</a:t>
            </a:r>
          </a:p>
          <a:p>
            <a:endParaRPr lang="en-US" dirty="0"/>
          </a:p>
          <a:p>
            <a:r>
              <a:rPr lang="en-US" dirty="0"/>
              <a:t>What is an increase in prices like this a sign of?</a:t>
            </a:r>
          </a:p>
          <a:p>
            <a:endParaRPr lang="en-US" dirty="0"/>
          </a:p>
          <a:p>
            <a:r>
              <a:rPr lang="en-US" dirty="0"/>
              <a:t>How did the change in price affect the behavior of the friends?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868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D5848-FE8C-4124-A46E-50B742DF7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Role-Play Scenarios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F50D06-F68C-5ADA-65D0-6B15F6C7AE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Scenario 2: Movie Theater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What happened to the price of tickets?</a:t>
            </a:r>
          </a:p>
          <a:p>
            <a:endParaRPr lang="en-US" dirty="0"/>
          </a:p>
          <a:p>
            <a:r>
              <a:rPr lang="en-US" dirty="0"/>
              <a:t>How did this affect the customers’ purchasing power?</a:t>
            </a:r>
          </a:p>
          <a:p>
            <a:endParaRPr lang="en-US" dirty="0"/>
          </a:p>
          <a:p>
            <a:r>
              <a:rPr lang="en-US" dirty="0"/>
              <a:t>How did customers change their behaviors as a result?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231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D5848-FE8C-4124-A46E-50B742DF7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Role-Play Scenarios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F50D06-F68C-5ADA-65D0-6B15F6C7AE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Scenario 3: Grocery Store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What happened to the price of blueberries?</a:t>
            </a:r>
          </a:p>
          <a:p>
            <a:endParaRPr lang="en-US" dirty="0"/>
          </a:p>
          <a:p>
            <a:r>
              <a:rPr lang="en-US" dirty="0"/>
              <a:t>How did this change the customer’s behavior?</a:t>
            </a:r>
          </a:p>
          <a:p>
            <a:endParaRPr lang="en-US" dirty="0"/>
          </a:p>
          <a:p>
            <a:r>
              <a:rPr lang="en-US" dirty="0"/>
              <a:t>Substitution for a less-expensive option is common when prices increase.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263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D5848-FE8C-4124-A46E-50B742DF7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Role-Play Scenarios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F50D06-F68C-5ADA-65D0-6B15F6C7AE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Scenario 4: Restaurant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Why did the sandwich shop owner raise the prices on the menu?</a:t>
            </a:r>
          </a:p>
          <a:p>
            <a:endParaRPr lang="en-US" dirty="0"/>
          </a:p>
          <a:p>
            <a:r>
              <a:rPr lang="en-US" dirty="0"/>
              <a:t>What does “There’s no such thing as a free lunch” mean?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472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1FD72-344B-6059-FC0F-7DB93637E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Closure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E28D2F-4258-0938-0163-474D4045A3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a consumer?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What is a price?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What is an index as we used the term today?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What is a measure of the average change over time in prices paid by consumers called?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58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B682F-7732-E46F-55C0-5E1AB6812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Closure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354ACE-0827-65F1-592F-0562CE5D96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What government agency collects information each month about the change in prices of thousands of items?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Why are BLS shoppers checking to see if there has been a change in prices for items?</a:t>
            </a:r>
          </a:p>
          <a:p>
            <a:endParaRPr lang="en-US" dirty="0"/>
          </a:p>
          <a:p>
            <a:r>
              <a:rPr lang="en-US" dirty="0"/>
              <a:t>What is inflation?</a:t>
            </a:r>
          </a:p>
          <a:p>
            <a:endParaRPr lang="en-US" dirty="0"/>
          </a:p>
          <a:p>
            <a:r>
              <a:rPr lang="en-US" dirty="0"/>
              <a:t>What is purchasing power?</a:t>
            </a:r>
          </a:p>
          <a:p>
            <a:endParaRPr lang="en-US" dirty="0"/>
          </a:p>
          <a:p>
            <a:r>
              <a:rPr lang="en-US" dirty="0"/>
              <a:t>Why do people care about inflation?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13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535DE-9CD5-FB2B-456C-6CA195425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Closure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9835E9-5544-84E9-C01C-551B4ECAA9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What is the connection between inflation and purchasing power? </a:t>
            </a:r>
          </a:p>
          <a:p>
            <a:endParaRPr lang="en-US" dirty="0"/>
          </a:p>
          <a:p>
            <a:r>
              <a:rPr lang="en-US" dirty="0"/>
              <a:t>Give an example of the relationship between inflation and purchasing power.</a:t>
            </a:r>
          </a:p>
          <a:p>
            <a:endParaRPr lang="en-US" dirty="0"/>
          </a:p>
          <a:p>
            <a:r>
              <a:rPr lang="en-US" dirty="0"/>
              <a:t>How does inflation change people’s behavior?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354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CB2E8ED-4180-47A7-8033-B7D7A01EDA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C5D45BA-D985-819F-6DD5-A1EF4A57E7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Federal Reserve Economic Fundamentals">
            <a:extLst>
              <a:ext uri="{FF2B5EF4-FFF2-40B4-BE49-F238E27FC236}">
                <a16:creationId xmlns:a16="http://schemas.microsoft.com/office/drawing/2014/main" id="{481F0AB3-DF97-EA1B-4124-6CCE5B0936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9304" y="1300644"/>
            <a:ext cx="9613397" cy="1850578"/>
          </a:xfrm>
          <a:prstGeom prst="rect">
            <a:avLst/>
          </a:prstGeom>
        </p:spPr>
      </p:pic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99D4BB94-F1CB-7F67-3DD3-2221D3E089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EE7362C-E93C-81ED-7332-6D181DBB7B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AE7FF1C-F929-02FC-A949-5BBDF923DE6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255552" y="3335867"/>
            <a:ext cx="4307526" cy="76944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7C61A5"/>
                </a:solidFill>
                <a:effectLst/>
                <a:uLnTx/>
                <a:uFillTx/>
                <a:latin typeface="Tw Cen MT"/>
                <a:ea typeface="+mn-ea"/>
                <a:cs typeface="Futura Medium"/>
              </a:rPr>
              <a:t>CPI Market Basket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7C61A5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5175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Bureau of Labor Statistics (BLS)</a:t>
            </a:r>
            <a:endParaRPr dirty="0"/>
          </a:p>
        </p:txBody>
      </p:sp>
      <p:sp>
        <p:nvSpPr>
          <p:cNvPr id="72" name="Google Shape;72;p1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en" dirty="0">
                <a:solidFill>
                  <a:srgbClr val="000000"/>
                </a:solidFill>
              </a:rPr>
              <a:t>Bureau of Labor Statistics (BLS) data collectors shop; that is, visit and call stores and doctors’ offices to collect prices on thousands of items. </a:t>
            </a:r>
            <a:endParaRPr dirty="0">
              <a:solidFill>
                <a:srgbClr val="000000"/>
              </a:solidFill>
            </a:endParaRPr>
          </a:p>
          <a:p>
            <a:pPr marL="0" indent="0">
              <a:spcBef>
                <a:spcPts val="2133"/>
              </a:spcBef>
              <a:buNone/>
            </a:pPr>
            <a:r>
              <a:rPr lang="en" dirty="0">
                <a:solidFill>
                  <a:srgbClr val="000000"/>
                </a:solidFill>
              </a:rPr>
              <a:t>They check prices of the same items each month and record the prices.</a:t>
            </a:r>
            <a:endParaRPr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/>
              <a:t>What Does CPI Stand For?</a:t>
            </a:r>
            <a:endParaRPr dirty="0"/>
          </a:p>
        </p:txBody>
      </p:sp>
      <p:sp>
        <p:nvSpPr>
          <p:cNvPr id="78" name="Google Shape;78;p16"/>
          <p:cNvSpPr txBox="1">
            <a:spLocks noGrp="1"/>
          </p:cNvSpPr>
          <p:nvPr>
            <p:ph type="body" idx="1"/>
          </p:nvPr>
        </p:nvSpPr>
        <p:spPr>
          <a:xfrm>
            <a:off x="5470800" y="1955633"/>
            <a:ext cx="6305600" cy="4528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en" b="1" dirty="0">
                <a:solidFill>
                  <a:srgbClr val="000000"/>
                </a:solidFill>
              </a:rPr>
              <a:t>CPI</a:t>
            </a:r>
            <a:r>
              <a:rPr lang="en" dirty="0"/>
              <a:t>     </a:t>
            </a:r>
            <a:r>
              <a:rPr lang="en" b="1" dirty="0">
                <a:solidFill>
                  <a:srgbClr val="000000"/>
                </a:solidFill>
              </a:rPr>
              <a:t>C</a:t>
            </a:r>
            <a:r>
              <a:rPr lang="en" dirty="0">
                <a:solidFill>
                  <a:srgbClr val="000000"/>
                </a:solidFill>
              </a:rPr>
              <a:t>onsumer </a:t>
            </a:r>
            <a:r>
              <a:rPr lang="en" b="1" dirty="0">
                <a:solidFill>
                  <a:srgbClr val="000000"/>
                </a:solidFill>
              </a:rPr>
              <a:t>P</a:t>
            </a:r>
            <a:r>
              <a:rPr lang="en" dirty="0">
                <a:solidFill>
                  <a:srgbClr val="000000"/>
                </a:solidFill>
              </a:rPr>
              <a:t>rice </a:t>
            </a:r>
            <a:r>
              <a:rPr lang="en" b="1" dirty="0">
                <a:solidFill>
                  <a:srgbClr val="000000"/>
                </a:solidFill>
              </a:rPr>
              <a:t>I</a:t>
            </a:r>
            <a:r>
              <a:rPr lang="en" dirty="0">
                <a:solidFill>
                  <a:srgbClr val="000000"/>
                </a:solidFill>
              </a:rPr>
              <a:t>ndex</a:t>
            </a:r>
            <a:endParaRPr dirty="0">
              <a:solidFill>
                <a:srgbClr val="000000"/>
              </a:solidFill>
            </a:endParaRPr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9967" y="1646603"/>
            <a:ext cx="4203667" cy="4035501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6"/>
          <p:cNvSpPr txBox="1"/>
          <p:nvPr/>
        </p:nvSpPr>
        <p:spPr>
          <a:xfrm>
            <a:off x="1759400" y="4048200"/>
            <a:ext cx="2044800" cy="115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6400"/>
              <a:t>CPI</a:t>
            </a:r>
            <a:endParaRPr sz="6400" dirty="0"/>
          </a:p>
        </p:txBody>
      </p:sp>
      <p:sp>
        <p:nvSpPr>
          <p:cNvPr id="81" name="Google Shape;81;p16"/>
          <p:cNvSpPr/>
          <p:nvPr/>
        </p:nvSpPr>
        <p:spPr>
          <a:xfrm>
            <a:off x="6214600" y="2134800"/>
            <a:ext cx="252800" cy="232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CFA4C-F272-3F79-89CF-F507ECE37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Vocabulary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784217-99BB-AAB0-252A-7FAFAB6A6F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does it mean to be a consumer?</a:t>
            </a:r>
          </a:p>
          <a:p>
            <a:endParaRPr lang="en-US" dirty="0"/>
          </a:p>
          <a:p>
            <a:r>
              <a:rPr lang="en-US" dirty="0"/>
              <a:t>What definition in the list describes the word price?</a:t>
            </a:r>
          </a:p>
          <a:p>
            <a:endParaRPr lang="en-US" dirty="0"/>
          </a:p>
          <a:p>
            <a:r>
              <a:rPr lang="en-US" dirty="0"/>
              <a:t>Index has more than one meaning. In this case, index means a measure of something. </a:t>
            </a:r>
          </a:p>
          <a:p>
            <a:endParaRPr lang="en-US" dirty="0"/>
          </a:p>
          <a:p>
            <a:r>
              <a:rPr lang="en-US" dirty="0"/>
              <a:t>What definition on your list best matches this idea of index?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29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6E1CF-7BAC-2782-1824-489741C73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Vocabulary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ED04EA-07A4-F7D7-97B2-9388E4E04B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Look at the definitions of consumer, price and index on the handout. Based on these, which definition on the handout best matches the term consumer price index? </a:t>
            </a:r>
          </a:p>
          <a:p>
            <a:endParaRPr lang="en-US" dirty="0"/>
          </a:p>
          <a:p>
            <a:r>
              <a:rPr lang="en-US" dirty="0"/>
              <a:t>Which definition best fits the term aggregate?</a:t>
            </a:r>
          </a:p>
          <a:p>
            <a:endParaRPr lang="en-US" dirty="0"/>
          </a:p>
          <a:p>
            <a:r>
              <a:rPr lang="en-US" dirty="0"/>
              <a:t>Which definition best fits the term  market basket?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529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94D07-9ECF-D190-89E1-AFC8DA1E8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BLS Eight Market Basket Categories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8B6AFC-39D6-2FD7-49B3-E0CE07B6D0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pPr marL="0" marR="342900" lvl="0" indent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100"/>
              <a:buNone/>
              <a:tabLst>
                <a:tab pos="647700" algn="l"/>
              </a:tabLst>
            </a:pPr>
            <a:r>
              <a:rPr lang="en-US" sz="1800" u="sng" spc="-10" dirty="0">
                <a:solidFill>
                  <a:srgbClr val="205E9E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https://bit.ly/bls_market_basket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952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FFA01-A023-1C4C-3E74-FA7ABBA58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Vocabulary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9A2DF-B956-6B82-DE09-34B252027F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definition refers to tracking prices?</a:t>
            </a:r>
          </a:p>
          <a:p>
            <a:endParaRPr lang="en-US" dirty="0"/>
          </a:p>
          <a:p>
            <a:r>
              <a:rPr lang="en-US" dirty="0"/>
              <a:t>Why do people care if the prices of goods and services change?</a:t>
            </a:r>
          </a:p>
          <a:p>
            <a:endParaRPr lang="en-US" dirty="0"/>
          </a:p>
          <a:p>
            <a:r>
              <a:rPr lang="en-US" dirty="0"/>
              <a:t>What happens to your purchasing power if the prices of goods and services increase?</a:t>
            </a:r>
          </a:p>
          <a:p>
            <a:endParaRPr lang="en-US" dirty="0"/>
          </a:p>
          <a:p>
            <a:r>
              <a:rPr lang="en-US" dirty="0"/>
              <a:t>What happens to your purchasing power if the prices of goods and services decrease?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030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CF299-8B4E-10E4-F180-57166AA13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Price Up, Down, or the Same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86374-0776-E73C-FA91-266904E67B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Find the recorded past prices for your group’s items on Handout 5.</a:t>
            </a:r>
          </a:p>
          <a:p>
            <a:endParaRPr lang="en-US" dirty="0"/>
          </a:p>
          <a:p>
            <a:r>
              <a:rPr lang="en-US" dirty="0"/>
              <a:t>Record the 2022 prices on Handout 4 in the column labeled “Price January 2022”. </a:t>
            </a:r>
          </a:p>
          <a:p>
            <a:endParaRPr lang="en-US" dirty="0"/>
          </a:p>
          <a:p>
            <a:r>
              <a:rPr lang="en-US" dirty="0"/>
              <a:t>In the column labeled “Price difference +/-”, write a plus or minus sign and the amount of change. If there’s no change, write “no change.”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451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D5848-FE8C-4124-A46E-50B742DF7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Price Up, Down, or the Same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F50D06-F68C-5ADA-65D0-6B15F6C7AE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Discuss and decide if overall the prices for the goods and services in your part of the market basket went up, went down, or stayed the same.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If your group thinks prices for your box have gone up, group members should stand. </a:t>
            </a:r>
          </a:p>
          <a:p>
            <a:endParaRPr lang="en-US" dirty="0"/>
          </a:p>
          <a:p>
            <a:r>
              <a:rPr lang="en-US" dirty="0"/>
              <a:t>If you think prices for you box stayed the same, members should remain seated. </a:t>
            </a:r>
          </a:p>
          <a:p>
            <a:endParaRPr lang="en-US" dirty="0"/>
          </a:p>
          <a:p>
            <a:r>
              <a:rPr lang="en-US" dirty="0"/>
              <a:t>If you think prices for you box went down, members should kneel or sit on the floor.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8430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REF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69C3D1"/>
      </a:accent1>
      <a:accent2>
        <a:srgbClr val="5795CD"/>
      </a:accent2>
      <a:accent3>
        <a:srgbClr val="383C49"/>
      </a:accent3>
      <a:accent4>
        <a:srgbClr val="382C4E"/>
      </a:accent4>
      <a:accent5>
        <a:srgbClr val="7C61A5"/>
      </a:accent5>
      <a:accent6>
        <a:srgbClr val="C8C8C8"/>
      </a:accent6>
      <a:hlink>
        <a:srgbClr val="7C61A5"/>
      </a:hlink>
      <a:folHlink>
        <a:srgbClr val="7C61A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a84864a-d371-4a71-bde3-948e3e19dc87">
      <Terms xmlns="http://schemas.microsoft.com/office/infopath/2007/PartnerControls"/>
    </lcf76f155ced4ddcb4097134ff3c332f>
    <TaxCatchAll xmlns="169648a2-4016-4297-a2ed-f21706a50546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5D6BAE03BA60428D2806A9CC2085AE" ma:contentTypeVersion="14" ma:contentTypeDescription="Create a new document." ma:contentTypeScope="" ma:versionID="3196242edb1053dbaddf7bbcb0911af3">
  <xsd:schema xmlns:xsd="http://www.w3.org/2001/XMLSchema" xmlns:xs="http://www.w3.org/2001/XMLSchema" xmlns:p="http://schemas.microsoft.com/office/2006/metadata/properties" xmlns:ns2="0a84864a-d371-4a71-bde3-948e3e19dc87" xmlns:ns3="169648a2-4016-4297-a2ed-f21706a50546" targetNamespace="http://schemas.microsoft.com/office/2006/metadata/properties" ma:root="true" ma:fieldsID="59ef9db1371554bb83ecf0d203d704a6" ns2:_="" ns3:_="">
    <xsd:import namespace="0a84864a-d371-4a71-bde3-948e3e19dc87"/>
    <xsd:import namespace="169648a2-4016-4297-a2ed-f21706a5054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84864a-d371-4a71-bde3-948e3e19dc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b94cc3ae-357c-4eb4-84e8-520ab3b4f5d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9648a2-4016-4297-a2ed-f21706a5054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7ce4fe80-4642-4ebb-ae91-dd32c9577b95}" ma:internalName="TaxCatchAll" ma:showField="CatchAllData" ma:web="169648a2-4016-4297-a2ed-f21706a5054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B43F2A4-A1F2-42DC-9622-58B3DEDBEFEA}">
  <ds:schemaRefs>
    <ds:schemaRef ds:uri="http://schemas.microsoft.com/office/2006/metadata/properties"/>
    <ds:schemaRef ds:uri="http://schemas.microsoft.com/office/infopath/2007/PartnerControls"/>
    <ds:schemaRef ds:uri="6e59fea8-0b76-4ce1-bbf8-0349880fe335"/>
    <ds:schemaRef ds:uri="7325c5ec-c0e2-41dd-8151-78c96e282c7d"/>
    <ds:schemaRef ds:uri="d64264fa-5603-4e4e-a2f4-32f4724a08c4"/>
    <ds:schemaRef ds:uri="http://schemas.microsoft.com/sharepoint/v3"/>
    <ds:schemaRef ds:uri="0a84864a-d371-4a71-bde3-948e3e19dc87"/>
    <ds:schemaRef ds:uri="169648a2-4016-4297-a2ed-f21706a50546"/>
  </ds:schemaRefs>
</ds:datastoreItem>
</file>

<file path=customXml/itemProps2.xml><?xml version="1.0" encoding="utf-8"?>
<ds:datastoreItem xmlns:ds="http://schemas.openxmlformats.org/officeDocument/2006/customXml" ds:itemID="{CA246DEF-EF8C-4C49-9A55-197AB92345A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DABC0B3-5977-4445-AE34-F59B14DCD1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a84864a-d371-4a71-bde3-948e3e19dc87"/>
    <ds:schemaRef ds:uri="169648a2-4016-4297-a2ed-f21706a5054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65269c60-0483-4c57-9e8c-3779d6900235}" enabled="1" method="Privileged" siteId="{b397c653-5b19-463f-b9fc-af658ded9128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5603</TotalTime>
  <Words>712</Words>
  <Application>Microsoft Office PowerPoint</Application>
  <PresentationFormat>Widescreen</PresentationFormat>
  <Paragraphs>117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CPI Market Basket</vt:lpstr>
      <vt:lpstr>Bureau of Labor Statistics (BLS)</vt:lpstr>
      <vt:lpstr>What Does CPI Stand For?</vt:lpstr>
      <vt:lpstr>Vocabulary</vt:lpstr>
      <vt:lpstr>Vocabulary</vt:lpstr>
      <vt:lpstr>BLS Eight Market Basket Categories</vt:lpstr>
      <vt:lpstr>Vocabulary</vt:lpstr>
      <vt:lpstr>Price Up, Down, or the Same</vt:lpstr>
      <vt:lpstr>Price Up, Down, or the Same</vt:lpstr>
      <vt:lpstr>Vocabulary</vt:lpstr>
      <vt:lpstr>Role-Play Scenarios</vt:lpstr>
      <vt:lpstr>Role-Play Scenarios</vt:lpstr>
      <vt:lpstr>Role-Play Scenarios</vt:lpstr>
      <vt:lpstr>Role-Play Scenarios</vt:lpstr>
      <vt:lpstr>Closure</vt:lpstr>
      <vt:lpstr>Closure</vt:lpstr>
      <vt:lpstr>Closure</vt:lpstr>
      <vt:lpstr>CPI Market Basket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Hennessy, Amy</cp:lastModifiedBy>
  <cp:revision>32</cp:revision>
  <dcterms:created xsi:type="dcterms:W3CDTF">2019-08-27T14:59:33Z</dcterms:created>
  <dcterms:modified xsi:type="dcterms:W3CDTF">2026-06-23T15:22:27Z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0x010100795D6BAE03BA60428D2806A9CC2085AE</vt:lpwstr>
  </property>
  <property fmtid="{D5CDD505-2E9C-101B-9397-08002B2CF9AE}" pid="3" name="_dlc_DocIdItemGuid">
    <vt:lpwstr>5bd9344c-f15f-4f7e-a6bb-48326b965b6e</vt:lpwstr>
  </property>
  <property fmtid="{D5CDD505-2E9C-101B-9397-08002B2CF9AE}" pid="4" name="Tags">
    <vt:lpwstr/>
  </property>
  <property fmtid="{D5CDD505-2E9C-101B-9397-08002B2CF9AE}" pid="5" name="TitusGUID">
    <vt:lpwstr>c3ceed15-b1cd-4a42-89d8-724a16976a9e</vt:lpwstr>
  </property>
  <property fmtid="{D5CDD505-2E9C-101B-9397-08002B2CF9AE}" pid="6" name="MSIP_Label_65269c60-0483-4c57-9e8c-3779d6900235_Enabled">
    <vt:lpwstr>true</vt:lpwstr>
  </property>
  <property fmtid="{D5CDD505-2E9C-101B-9397-08002B2CF9AE}" pid="7" name="MSIP_Label_65269c60-0483-4c57-9e8c-3779d6900235_SetDate">
    <vt:lpwstr>2022-05-02T19:28:35Z</vt:lpwstr>
  </property>
  <property fmtid="{D5CDD505-2E9C-101B-9397-08002B2CF9AE}" pid="8" name="MSIP_Label_65269c60-0483-4c57-9e8c-3779d6900235_Method">
    <vt:lpwstr>Privileged</vt:lpwstr>
  </property>
  <property fmtid="{D5CDD505-2E9C-101B-9397-08002B2CF9AE}" pid="9" name="MSIP_Label_65269c60-0483-4c57-9e8c-3779d6900235_Name">
    <vt:lpwstr>65269c60-0483-4c57-9e8c-3779d6900235</vt:lpwstr>
  </property>
  <property fmtid="{D5CDD505-2E9C-101B-9397-08002B2CF9AE}" pid="10" name="MSIP_Label_65269c60-0483-4c57-9e8c-3779d6900235_SiteId">
    <vt:lpwstr>b397c653-5b19-463f-b9fc-af658ded9128</vt:lpwstr>
  </property>
  <property fmtid="{D5CDD505-2E9C-101B-9397-08002B2CF9AE}" pid="11" name="MSIP_Label_65269c60-0483-4c57-9e8c-3779d6900235_ActionId">
    <vt:lpwstr>346f8ff7-618b-4038-9cb8-91489eef4f07</vt:lpwstr>
  </property>
  <property fmtid="{D5CDD505-2E9C-101B-9397-08002B2CF9AE}" pid="12" name="MSIP_Label_65269c60-0483-4c57-9e8c-3779d6900235_ContentBits">
    <vt:lpwstr>0</vt:lpwstr>
  </property>
</Properties>
</file>