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3" r:id="rId5"/>
    <p:sldId id="287" r:id="rId6"/>
    <p:sldId id="294" r:id="rId7"/>
    <p:sldId id="261" r:id="rId8"/>
    <p:sldId id="277" r:id="rId9"/>
    <p:sldId id="274" r:id="rId10"/>
    <p:sldId id="286" r:id="rId11"/>
    <p:sldId id="292" r:id="rId12"/>
    <p:sldId id="293" r:id="rId13"/>
    <p:sldId id="288" r:id="rId14"/>
    <p:sldId id="269" r:id="rId15"/>
    <p:sldId id="290" r:id="rId16"/>
    <p:sldId id="272" r:id="rId17"/>
    <p:sldId id="281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859393-F078-444E-9E72-D8AE54F21F71}" v="226" dt="2026-05-07T15:51:11.3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404" autoAdjust="0"/>
  </p:normalViewPr>
  <p:slideViewPr>
    <p:cSldViewPr snapToGrid="0">
      <p:cViewPr varScale="1">
        <p:scale>
          <a:sx n="70" d="100"/>
          <a:sy n="70" d="100"/>
        </p:scale>
        <p:origin x="512" y="72"/>
      </p:cViewPr>
      <p:guideLst/>
    </p:cSldViewPr>
  </p:slideViewPr>
  <p:outlineViewPr>
    <p:cViewPr>
      <p:scale>
        <a:sx n="33" d="100"/>
        <a:sy n="33" d="100"/>
      </p:scale>
      <p:origin x="0" y="-15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C557B2-836E-6A42-AAD9-75CA58B924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3BC13-95F3-A448-AD82-07806BBF5A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1415"/>
            <a:ext cx="9144000" cy="828547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Tw Cen MT" panose="020B06020201040206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9FD27C-9B84-5345-9210-30540209E7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913" y="480141"/>
            <a:ext cx="3680957" cy="7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0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BFC523-70C6-8E48-83E0-802F66F75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1813" y="987425"/>
            <a:ext cx="574357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364F2-4195-DD4F-B66F-ADFE0A7A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69B31-04DA-6743-9B7D-4DFAA54AFD6D}"/>
              </a:ext>
            </a:extLst>
          </p:cNvPr>
          <p:cNvSpPr/>
          <p:nvPr userDrawn="1"/>
        </p:nvSpPr>
        <p:spPr>
          <a:xfrm>
            <a:off x="0" y="0"/>
            <a:ext cx="5076497" cy="6721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FECC79-8310-3340-A847-B913E3F6C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A78CB00-B11C-C948-AEB6-1A51A0E11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37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(Lt.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3BC13-95F3-A448-AD82-07806BBF5A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1415"/>
            <a:ext cx="9144000" cy="828547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Tw Cen MT" panose="020B06020201040206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A094F5-68DC-E049-9417-32C6E3715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-219492" y="-731071"/>
            <a:ext cx="3636930" cy="363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2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9810-D3B6-CE46-9BE2-189EDF9B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10631-E9EF-AA40-9612-879FB000F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3A36E-EC8F-4E4F-90AD-DF445F4B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6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2683E-F626-2945-B547-B0C3E5D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D4BAF-894C-314B-AF99-655D8CB06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B8A59-7395-C347-AD6D-4EA5485EE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A09CD-09B2-5D40-BEF8-27E48FC5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4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45808-06F6-4245-968C-50231E48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96B88-8B52-3649-92BD-415E0007C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4D74F-5B22-624E-935D-7B670AC3C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B57B1-7570-904F-A848-5569ADD03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F76C2-3ECD-DB4A-931E-8277847D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1753E2-441E-3944-8D69-9E73468E2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34"/>
            <a:ext cx="10515600" cy="606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78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F48C-12DF-B140-9BDB-66BDE318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7CBB4-0969-C645-870F-FD166A78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5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5047E-9044-6748-B90F-D0BF284F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8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113384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56409" y="2038930"/>
            <a:ext cx="6079183" cy="24191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accusantium</a:t>
            </a:r>
            <a:r>
              <a:rPr lang="en-US"/>
              <a:t> </a:t>
            </a:r>
            <a:r>
              <a:rPr lang="en-US" err="1"/>
              <a:t>doloremque</a:t>
            </a:r>
            <a:r>
              <a:rPr lang="en-US"/>
              <a:t> </a:t>
            </a:r>
            <a:r>
              <a:rPr lang="en-US" err="1"/>
              <a:t>laudantium</a:t>
            </a:r>
            <a:r>
              <a:rPr lang="en-US"/>
              <a:t> </a:t>
            </a:r>
            <a:r>
              <a:rPr lang="en-US" err="1"/>
              <a:t>totam</a:t>
            </a:r>
            <a:r>
              <a:rPr lang="en-US"/>
              <a:t> rem </a:t>
            </a:r>
            <a:r>
              <a:rPr lang="en-US" err="1"/>
              <a:t>aperiam</a:t>
            </a:r>
            <a:r>
              <a:rPr lang="en-US"/>
              <a:t>, </a:t>
            </a:r>
            <a:r>
              <a:rPr lang="en-US" err="1"/>
              <a:t>eaque</a:t>
            </a:r>
            <a:r>
              <a:rPr lang="en-US"/>
              <a:t> </a:t>
            </a:r>
            <a:r>
              <a:rPr lang="en-US" err="1"/>
              <a:t>ipsa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ab </a:t>
            </a:r>
            <a:r>
              <a:rPr lang="en-US" err="1"/>
              <a:t>illo</a:t>
            </a:r>
            <a:r>
              <a:rPr lang="en-US"/>
              <a:t> </a:t>
            </a:r>
            <a:r>
              <a:rPr lang="en-US" err="1"/>
              <a:t>inventore</a:t>
            </a:r>
            <a:r>
              <a:rPr lang="en-US"/>
              <a:t> </a:t>
            </a:r>
            <a:r>
              <a:rPr lang="en-US" err="1"/>
              <a:t>veritatis</a:t>
            </a:r>
            <a:r>
              <a:rPr lang="en-US"/>
              <a:t> et quasi architect </a:t>
            </a:r>
            <a:r>
              <a:rPr lang="en-US" err="1"/>
              <a:t>beatae</a:t>
            </a:r>
            <a:r>
              <a:rPr lang="en-US"/>
              <a:t> vitae dicta </a:t>
            </a:r>
            <a:r>
              <a:rPr lang="en-US" err="1"/>
              <a:t>sunt</a:t>
            </a:r>
            <a:r>
              <a:rPr lang="en-US"/>
              <a:t> </a:t>
            </a:r>
            <a:r>
              <a:rPr lang="en-US" err="1"/>
              <a:t>explicabo</a:t>
            </a:r>
            <a:r>
              <a:rPr lang="en-US"/>
              <a:t>. Nemo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ipsam</a:t>
            </a:r>
            <a:r>
              <a:rPr lang="en-US"/>
              <a:t> </a:t>
            </a:r>
            <a:r>
              <a:rPr lang="en-US" err="1"/>
              <a:t>volputatem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voluptas</a:t>
            </a:r>
            <a:r>
              <a:rPr lang="en-US"/>
              <a:t> sit </a:t>
            </a:r>
            <a:r>
              <a:rPr lang="en-US" err="1"/>
              <a:t>aspernatur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odit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fugit,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consequuntur</a:t>
            </a:r>
            <a:r>
              <a:rPr lang="en-US"/>
              <a:t> </a:t>
            </a:r>
            <a:r>
              <a:rPr lang="en-US" err="1"/>
              <a:t>magni</a:t>
            </a:r>
            <a:r>
              <a:rPr lang="en-US"/>
              <a:t> </a:t>
            </a:r>
            <a:r>
              <a:rPr lang="en-US" err="1"/>
              <a:t>dolores</a:t>
            </a:r>
            <a:r>
              <a:rPr lang="en-US"/>
              <a:t>.”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99B5F0B-803B-5240-9ABB-15B1F537BFB1}"/>
              </a:ext>
            </a:extLst>
          </p:cNvPr>
          <p:cNvSpPr txBox="1">
            <a:spLocks/>
          </p:cNvSpPr>
          <p:nvPr userDrawn="1"/>
        </p:nvSpPr>
        <p:spPr>
          <a:xfrm>
            <a:off x="2951304" y="5529992"/>
            <a:ext cx="6079183" cy="2935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00E2E7-6C2A-3343-8E80-1F39056C2C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1263" y="4547338"/>
            <a:ext cx="6009474" cy="286232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ATTRIBUTION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3E29BD2-E4C5-094C-9946-EA5A171CCD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1657" y="4783810"/>
            <a:ext cx="6008687" cy="286232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Byline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409FB3-7988-BF4A-80ED-88187A01D2B8}"/>
              </a:ext>
            </a:extLst>
          </p:cNvPr>
          <p:cNvSpPr txBox="1"/>
          <p:nvPr userDrawn="1"/>
        </p:nvSpPr>
        <p:spPr>
          <a:xfrm>
            <a:off x="2730924" y="1602188"/>
            <a:ext cx="416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chemeClr val="bg1">
                    <a:alpha val="12000"/>
                  </a:schemeClr>
                </a:solidFill>
                <a:latin typeface="Tw Cen MT" panose="020B0602020104020603" pitchFamily="34" charset="77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0107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1ED8FB-29FE-F648-9A74-07EEBF188565}"/>
              </a:ext>
            </a:extLst>
          </p:cNvPr>
          <p:cNvSpPr/>
          <p:nvPr userDrawn="1"/>
        </p:nvSpPr>
        <p:spPr>
          <a:xfrm>
            <a:off x="0" y="0"/>
            <a:ext cx="5076497" cy="6721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73B0F-291D-CB44-BF96-F1B81390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6A93F-EC38-7B46-A69A-652414171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875" y="987425"/>
            <a:ext cx="56805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FADB0-FE25-8C49-BA7E-5F26D390C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4A973-D631-AC49-9B92-F7C8BE3F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1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D54E5-FB22-1041-A9A5-D036494E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34"/>
            <a:ext cx="10515600" cy="606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9892-DDF6-6C4A-94D0-6FA4E2E9D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71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21911-9919-0443-B8EB-96A54E2E8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77"/>
              </a:defRPr>
            </a:lvl1pPr>
          </a:lstStyle>
          <a:p>
            <a:fld id="{1508D04E-6B7B-9F4E-8A1C-46AF2F32E5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98B47E-FE55-7F4E-9D1B-8B024B3506A8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5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5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Tw Cen MT" panose="020B06020201040206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w Cen MT"/>
                <a:cs typeface="Futura Medium"/>
              </a:rPr>
              <a:t>Comparative Advantage: </a:t>
            </a:r>
            <a:br>
              <a:rPr lang="en-US" dirty="0">
                <a:latin typeface="Tw Cen MT"/>
                <a:cs typeface="Futura Medium"/>
              </a:rPr>
            </a:br>
            <a:r>
              <a:rPr lang="en-US" dirty="0">
                <a:latin typeface="Tw Cen MT"/>
                <a:cs typeface="Futura Medium"/>
              </a:rPr>
              <a:t>Trading Pizzas and Brownies</a:t>
            </a:r>
          </a:p>
        </p:txBody>
      </p:sp>
      <p:pic>
        <p:nvPicPr>
          <p:cNvPr id="6" name="Picture 5" descr="Federal Reserve Economic Fundamentals">
            <a:extLst>
              <a:ext uri="{FF2B5EF4-FFF2-40B4-BE49-F238E27FC236}">
                <a16:creationId xmlns:a16="http://schemas.microsoft.com/office/drawing/2014/main" id="{6952203F-517E-7699-683E-D72395AFA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18" y="321772"/>
            <a:ext cx="4493927" cy="9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54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5C39E-9575-6620-ED78-211B1FA20B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641"/>
            <a:ext cx="10515600" cy="606825"/>
          </a:xfrm>
        </p:spPr>
        <p:txBody>
          <a:bodyPr>
            <a:normAutofit fontScale="90000"/>
          </a:bodyPr>
          <a:lstStyle/>
          <a:p>
            <a:r>
              <a:rPr lang="en-US" dirty="0"/>
              <a:t>Opportunity Cost</a:t>
            </a:r>
          </a:p>
        </p:txBody>
      </p:sp>
      <p:pic>
        <p:nvPicPr>
          <p:cNvPr id="7" name="Picture 6" descr="Opportunity cost: Opportunity cost is the value of the next best alternative when someone mkes a choice. The opportunity cost is what someone gives up.&#10;&#10;A cartoon person playing soccer with a thought bubble that says, &quot;Should I spend the next hour running drills or doing homework?&quot; &#10;&#10;A cartoon person playing saxophone with a thought bubble that says, &quot;Should I spend the next hour practicing or studying for my test?&quot;">
            <a:extLst>
              <a:ext uri="{FF2B5EF4-FFF2-40B4-BE49-F238E27FC236}">
                <a16:creationId xmlns:a16="http://schemas.microsoft.com/office/drawing/2014/main" id="{60BCC087-2CBF-B5DD-1E49-C931FFBF0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991" y="795866"/>
            <a:ext cx="747794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15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956C12-8DEE-459B-4F7B-59D72D6E13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205" y="105595"/>
            <a:ext cx="10515600" cy="606825"/>
          </a:xfrm>
        </p:spPr>
        <p:txBody>
          <a:bodyPr>
            <a:normAutofit fontScale="90000"/>
          </a:bodyPr>
          <a:lstStyle/>
          <a:p>
            <a:r>
              <a:rPr lang="en-US" dirty="0"/>
              <a:t>Opportunity Cost (cont.)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3010" y="932584"/>
            <a:ext cx="8703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Opportunity cost </a:t>
            </a:r>
            <a:r>
              <a:rPr lang="en-US" sz="2400" dirty="0"/>
              <a:t>is</a:t>
            </a:r>
            <a:r>
              <a:rPr lang="en-US" sz="2400" b="1" dirty="0"/>
              <a:t> </a:t>
            </a:r>
            <a:r>
              <a:rPr lang="en-US" sz="2400" dirty="0"/>
              <a:t>the value of the next-best alternative when a decision is made; it’s what is given up.</a:t>
            </a:r>
            <a:endParaRPr lang="en-US" sz="24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43490"/>
              </p:ext>
            </p:extLst>
          </p:nvPr>
        </p:nvGraphicFramePr>
        <p:xfrm>
          <a:off x="2050472" y="1719694"/>
          <a:ext cx="8218518" cy="4347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506">
                  <a:extLst>
                    <a:ext uri="{9D8B030D-6E8A-4147-A177-3AD203B41FA5}">
                      <a16:colId xmlns:a16="http://schemas.microsoft.com/office/drawing/2014/main" val="1486687657"/>
                    </a:ext>
                  </a:extLst>
                </a:gridCol>
                <a:gridCol w="2739506">
                  <a:extLst>
                    <a:ext uri="{9D8B030D-6E8A-4147-A177-3AD203B41FA5}">
                      <a16:colId xmlns:a16="http://schemas.microsoft.com/office/drawing/2014/main" val="2286595374"/>
                    </a:ext>
                  </a:extLst>
                </a:gridCol>
                <a:gridCol w="2739506">
                  <a:extLst>
                    <a:ext uri="{9D8B030D-6E8A-4147-A177-3AD203B41FA5}">
                      <a16:colId xmlns:a16="http://schemas.microsoft.com/office/drawing/2014/main" val="4190502831"/>
                    </a:ext>
                  </a:extLst>
                </a:gridCol>
              </a:tblGrid>
              <a:tr h="1449032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Opportunity</a:t>
                      </a:r>
                      <a:r>
                        <a:rPr lang="en-US" sz="2400" b="0" baseline="0">
                          <a:solidFill>
                            <a:schemeClr val="tx1"/>
                          </a:solidFill>
                        </a:rPr>
                        <a:t> cost of producing one 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pizza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Opportunity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cost of producing one brownie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036894"/>
                  </a:ext>
                </a:extLst>
              </a:tr>
              <a:tr h="1449032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Alpha</a:t>
                      </a:r>
                    </a:p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629794"/>
                  </a:ext>
                </a:extLst>
              </a:tr>
              <a:tr h="1449032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Beta</a:t>
                      </a:r>
                    </a:p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014562"/>
                  </a:ext>
                </a:extLst>
              </a:tr>
            </a:tbl>
          </a:graphicData>
        </a:graphic>
      </p:graphicFrame>
      <p:pic>
        <p:nvPicPr>
          <p:cNvPr id="15" name="Picture 14" descr="A half white half black square."/>
          <p:cNvPicPr>
            <a:picLocks noChangeAspect="1"/>
          </p:cNvPicPr>
          <p:nvPr/>
        </p:nvPicPr>
        <p:blipFill>
          <a:blip r:embed="rId2"/>
          <a:srcRect l="18030" t="11542" r="22269" b="14332"/>
          <a:stretch/>
        </p:blipFill>
        <p:spPr>
          <a:xfrm>
            <a:off x="5627541" y="3348955"/>
            <a:ext cx="1064380" cy="1088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oup 20" descr="A black circle">
            <a:extLst>
              <a:ext uri="{FF2B5EF4-FFF2-40B4-BE49-F238E27FC236}">
                <a16:creationId xmlns:a16="http://schemas.microsoft.com/office/drawing/2014/main" id="{425F662E-E94F-3FBE-7234-214068E0EFCA}"/>
              </a:ext>
            </a:extLst>
          </p:cNvPr>
          <p:cNvGrpSpPr>
            <a:grpSpLocks/>
          </p:cNvGrpSpPr>
          <p:nvPr/>
        </p:nvGrpSpPr>
        <p:grpSpPr>
          <a:xfrm>
            <a:off x="7892144" y="3467472"/>
            <a:ext cx="898217" cy="926509"/>
            <a:chOff x="0" y="0"/>
            <a:chExt cx="487045" cy="487045"/>
          </a:xfrm>
        </p:grpSpPr>
        <p:sp>
          <p:nvSpPr>
            <p:cNvPr id="22" name="Graphic 264">
              <a:extLst>
                <a:ext uri="{FF2B5EF4-FFF2-40B4-BE49-F238E27FC236}">
                  <a16:creationId xmlns:a16="http://schemas.microsoft.com/office/drawing/2014/main" id="{66A12FE2-25C7-911E-E516-ABE7533D3673}"/>
                </a:ext>
              </a:extLst>
            </p:cNvPr>
            <p:cNvSpPr/>
            <p:nvPr/>
          </p:nvSpPr>
          <p:spPr>
            <a:xfrm>
              <a:off x="0" y="0"/>
              <a:ext cx="487045" cy="487045"/>
            </a:xfrm>
            <a:custGeom>
              <a:avLst/>
              <a:gdLst/>
              <a:ahLst/>
              <a:cxnLst/>
              <a:rect l="l" t="t" r="r" b="b"/>
              <a:pathLst>
                <a:path w="487045" h="487045">
                  <a:moveTo>
                    <a:pt x="243509" y="0"/>
                  </a:moveTo>
                  <a:lnTo>
                    <a:pt x="194432" y="4946"/>
                  </a:lnTo>
                  <a:lnTo>
                    <a:pt x="148722" y="19135"/>
                  </a:lnTo>
                  <a:lnTo>
                    <a:pt x="107358" y="41585"/>
                  </a:lnTo>
                  <a:lnTo>
                    <a:pt x="71320" y="71318"/>
                  </a:lnTo>
                  <a:lnTo>
                    <a:pt x="41586" y="107355"/>
                  </a:lnTo>
                  <a:lnTo>
                    <a:pt x="19135" y="148716"/>
                  </a:lnTo>
                  <a:lnTo>
                    <a:pt x="4946" y="194423"/>
                  </a:lnTo>
                  <a:lnTo>
                    <a:pt x="0" y="243497"/>
                  </a:lnTo>
                  <a:lnTo>
                    <a:pt x="4946" y="292570"/>
                  </a:lnTo>
                  <a:lnTo>
                    <a:pt x="19135" y="338277"/>
                  </a:lnTo>
                  <a:lnTo>
                    <a:pt x="41586" y="379638"/>
                  </a:lnTo>
                  <a:lnTo>
                    <a:pt x="71320" y="415675"/>
                  </a:lnTo>
                  <a:lnTo>
                    <a:pt x="107358" y="445408"/>
                  </a:lnTo>
                  <a:lnTo>
                    <a:pt x="148722" y="467859"/>
                  </a:lnTo>
                  <a:lnTo>
                    <a:pt x="194432" y="482047"/>
                  </a:lnTo>
                  <a:lnTo>
                    <a:pt x="243509" y="486994"/>
                  </a:lnTo>
                  <a:lnTo>
                    <a:pt x="292583" y="482047"/>
                  </a:lnTo>
                  <a:lnTo>
                    <a:pt x="338290" y="467859"/>
                  </a:lnTo>
                  <a:lnTo>
                    <a:pt x="379651" y="445408"/>
                  </a:lnTo>
                  <a:lnTo>
                    <a:pt x="415688" y="415675"/>
                  </a:lnTo>
                  <a:lnTo>
                    <a:pt x="445421" y="379638"/>
                  </a:lnTo>
                  <a:lnTo>
                    <a:pt x="467871" y="338277"/>
                  </a:lnTo>
                  <a:lnTo>
                    <a:pt x="482059" y="292570"/>
                  </a:lnTo>
                  <a:lnTo>
                    <a:pt x="487006" y="243497"/>
                  </a:lnTo>
                  <a:lnTo>
                    <a:pt x="482059" y="194423"/>
                  </a:lnTo>
                  <a:lnTo>
                    <a:pt x="467871" y="148716"/>
                  </a:lnTo>
                  <a:lnTo>
                    <a:pt x="445421" y="107355"/>
                  </a:lnTo>
                  <a:lnTo>
                    <a:pt x="415688" y="71318"/>
                  </a:lnTo>
                  <a:lnTo>
                    <a:pt x="379651" y="41585"/>
                  </a:lnTo>
                  <a:lnTo>
                    <a:pt x="338290" y="19135"/>
                  </a:lnTo>
                  <a:lnTo>
                    <a:pt x="292583" y="4946"/>
                  </a:lnTo>
                  <a:lnTo>
                    <a:pt x="24350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3" name="Group 22" descr="A black circle">
            <a:extLst>
              <a:ext uri="{FF2B5EF4-FFF2-40B4-BE49-F238E27FC236}">
                <a16:creationId xmlns:a16="http://schemas.microsoft.com/office/drawing/2014/main" id="{FD8CFAF8-4A7B-60E4-2576-1164CDABD78E}"/>
              </a:ext>
            </a:extLst>
          </p:cNvPr>
          <p:cNvGrpSpPr>
            <a:grpSpLocks/>
          </p:cNvGrpSpPr>
          <p:nvPr/>
        </p:nvGrpSpPr>
        <p:grpSpPr>
          <a:xfrm>
            <a:off x="9012053" y="3436391"/>
            <a:ext cx="934987" cy="957589"/>
            <a:chOff x="0" y="0"/>
            <a:chExt cx="487045" cy="487045"/>
          </a:xfrm>
        </p:grpSpPr>
        <p:sp>
          <p:nvSpPr>
            <p:cNvPr id="24" name="Graphic 264">
              <a:extLst>
                <a:ext uri="{FF2B5EF4-FFF2-40B4-BE49-F238E27FC236}">
                  <a16:creationId xmlns:a16="http://schemas.microsoft.com/office/drawing/2014/main" id="{210011B4-E889-740B-F6CC-FB72A827F817}"/>
                </a:ext>
              </a:extLst>
            </p:cNvPr>
            <p:cNvSpPr/>
            <p:nvPr/>
          </p:nvSpPr>
          <p:spPr>
            <a:xfrm>
              <a:off x="0" y="0"/>
              <a:ext cx="487045" cy="487045"/>
            </a:xfrm>
            <a:custGeom>
              <a:avLst/>
              <a:gdLst/>
              <a:ahLst/>
              <a:cxnLst/>
              <a:rect l="l" t="t" r="r" b="b"/>
              <a:pathLst>
                <a:path w="487045" h="487045">
                  <a:moveTo>
                    <a:pt x="243509" y="0"/>
                  </a:moveTo>
                  <a:lnTo>
                    <a:pt x="194432" y="4946"/>
                  </a:lnTo>
                  <a:lnTo>
                    <a:pt x="148722" y="19135"/>
                  </a:lnTo>
                  <a:lnTo>
                    <a:pt x="107358" y="41585"/>
                  </a:lnTo>
                  <a:lnTo>
                    <a:pt x="71320" y="71318"/>
                  </a:lnTo>
                  <a:lnTo>
                    <a:pt x="41586" y="107355"/>
                  </a:lnTo>
                  <a:lnTo>
                    <a:pt x="19135" y="148716"/>
                  </a:lnTo>
                  <a:lnTo>
                    <a:pt x="4946" y="194423"/>
                  </a:lnTo>
                  <a:lnTo>
                    <a:pt x="0" y="243497"/>
                  </a:lnTo>
                  <a:lnTo>
                    <a:pt x="4946" y="292570"/>
                  </a:lnTo>
                  <a:lnTo>
                    <a:pt x="19135" y="338277"/>
                  </a:lnTo>
                  <a:lnTo>
                    <a:pt x="41586" y="379638"/>
                  </a:lnTo>
                  <a:lnTo>
                    <a:pt x="71320" y="415675"/>
                  </a:lnTo>
                  <a:lnTo>
                    <a:pt x="107358" y="445408"/>
                  </a:lnTo>
                  <a:lnTo>
                    <a:pt x="148722" y="467859"/>
                  </a:lnTo>
                  <a:lnTo>
                    <a:pt x="194432" y="482047"/>
                  </a:lnTo>
                  <a:lnTo>
                    <a:pt x="243509" y="486994"/>
                  </a:lnTo>
                  <a:lnTo>
                    <a:pt x="292583" y="482047"/>
                  </a:lnTo>
                  <a:lnTo>
                    <a:pt x="338290" y="467859"/>
                  </a:lnTo>
                  <a:lnTo>
                    <a:pt x="379651" y="445408"/>
                  </a:lnTo>
                  <a:lnTo>
                    <a:pt x="415688" y="415675"/>
                  </a:lnTo>
                  <a:lnTo>
                    <a:pt x="445421" y="379638"/>
                  </a:lnTo>
                  <a:lnTo>
                    <a:pt x="467871" y="338277"/>
                  </a:lnTo>
                  <a:lnTo>
                    <a:pt x="482059" y="292570"/>
                  </a:lnTo>
                  <a:lnTo>
                    <a:pt x="487006" y="243497"/>
                  </a:lnTo>
                  <a:lnTo>
                    <a:pt x="482059" y="194423"/>
                  </a:lnTo>
                  <a:lnTo>
                    <a:pt x="467871" y="148716"/>
                  </a:lnTo>
                  <a:lnTo>
                    <a:pt x="445421" y="107355"/>
                  </a:lnTo>
                  <a:lnTo>
                    <a:pt x="415688" y="71318"/>
                  </a:lnTo>
                  <a:lnTo>
                    <a:pt x="379651" y="41585"/>
                  </a:lnTo>
                  <a:lnTo>
                    <a:pt x="338290" y="19135"/>
                  </a:lnTo>
                  <a:lnTo>
                    <a:pt x="292583" y="4946"/>
                  </a:lnTo>
                  <a:lnTo>
                    <a:pt x="24350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7" name="Group 16" descr="A black square">
            <a:extLst>
              <a:ext uri="{FF2B5EF4-FFF2-40B4-BE49-F238E27FC236}">
                <a16:creationId xmlns:a16="http://schemas.microsoft.com/office/drawing/2014/main" id="{3E63EB0C-6DD5-0F05-46C9-8D31B9A4C0A7}"/>
              </a:ext>
            </a:extLst>
          </p:cNvPr>
          <p:cNvGrpSpPr>
            <a:grpSpLocks/>
          </p:cNvGrpSpPr>
          <p:nvPr/>
        </p:nvGrpSpPr>
        <p:grpSpPr>
          <a:xfrm>
            <a:off x="5145387" y="4815545"/>
            <a:ext cx="905722" cy="900502"/>
            <a:chOff x="0" y="0"/>
            <a:chExt cx="663575" cy="663575"/>
          </a:xfrm>
        </p:grpSpPr>
        <p:sp>
          <p:nvSpPr>
            <p:cNvPr id="18" name="Graphic 340">
              <a:extLst>
                <a:ext uri="{FF2B5EF4-FFF2-40B4-BE49-F238E27FC236}">
                  <a16:creationId xmlns:a16="http://schemas.microsoft.com/office/drawing/2014/main" id="{83CC3742-AF51-C4C9-D6E7-937F46ABF58E}"/>
                </a:ext>
              </a:extLst>
            </p:cNvPr>
            <p:cNvSpPr/>
            <p:nvPr/>
          </p:nvSpPr>
          <p:spPr>
            <a:xfrm>
              <a:off x="0" y="0"/>
              <a:ext cx="663575" cy="663575"/>
            </a:xfrm>
            <a:custGeom>
              <a:avLst/>
              <a:gdLst/>
              <a:ahLst/>
              <a:cxnLst/>
              <a:rect l="l" t="t" r="r" b="b"/>
              <a:pathLst>
                <a:path w="663575" h="663575">
                  <a:moveTo>
                    <a:pt x="663346" y="0"/>
                  </a:moveTo>
                  <a:lnTo>
                    <a:pt x="0" y="0"/>
                  </a:lnTo>
                  <a:lnTo>
                    <a:pt x="0" y="663346"/>
                  </a:lnTo>
                  <a:lnTo>
                    <a:pt x="663346" y="663346"/>
                  </a:lnTo>
                  <a:lnTo>
                    <a:pt x="66334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9" name="Group 18" descr="A black square">
            <a:extLst>
              <a:ext uri="{FF2B5EF4-FFF2-40B4-BE49-F238E27FC236}">
                <a16:creationId xmlns:a16="http://schemas.microsoft.com/office/drawing/2014/main" id="{C4F118BB-6396-B04D-251B-536C468205FE}"/>
              </a:ext>
            </a:extLst>
          </p:cNvPr>
          <p:cNvGrpSpPr>
            <a:grpSpLocks/>
          </p:cNvGrpSpPr>
          <p:nvPr/>
        </p:nvGrpSpPr>
        <p:grpSpPr>
          <a:xfrm>
            <a:off x="6140895" y="4789714"/>
            <a:ext cx="929932" cy="926333"/>
            <a:chOff x="0" y="0"/>
            <a:chExt cx="663575" cy="663575"/>
          </a:xfrm>
        </p:grpSpPr>
        <p:sp>
          <p:nvSpPr>
            <p:cNvPr id="20" name="Graphic 340">
              <a:extLst>
                <a:ext uri="{FF2B5EF4-FFF2-40B4-BE49-F238E27FC236}">
                  <a16:creationId xmlns:a16="http://schemas.microsoft.com/office/drawing/2014/main" id="{0EE4CA17-244E-CAEA-06EE-16E3DBE8F6F4}"/>
                </a:ext>
              </a:extLst>
            </p:cNvPr>
            <p:cNvSpPr/>
            <p:nvPr/>
          </p:nvSpPr>
          <p:spPr>
            <a:xfrm>
              <a:off x="0" y="0"/>
              <a:ext cx="663575" cy="663575"/>
            </a:xfrm>
            <a:custGeom>
              <a:avLst/>
              <a:gdLst/>
              <a:ahLst/>
              <a:cxnLst/>
              <a:rect l="l" t="t" r="r" b="b"/>
              <a:pathLst>
                <a:path w="663575" h="663575">
                  <a:moveTo>
                    <a:pt x="663346" y="0"/>
                  </a:moveTo>
                  <a:lnTo>
                    <a:pt x="0" y="0"/>
                  </a:lnTo>
                  <a:lnTo>
                    <a:pt x="0" y="663346"/>
                  </a:lnTo>
                  <a:lnTo>
                    <a:pt x="663346" y="663346"/>
                  </a:lnTo>
                  <a:lnTo>
                    <a:pt x="66334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" name="Group 3" descr="A half black half white circle">
            <a:extLst>
              <a:ext uri="{FF2B5EF4-FFF2-40B4-BE49-F238E27FC236}">
                <a16:creationId xmlns:a16="http://schemas.microsoft.com/office/drawing/2014/main" id="{66C313A1-BEF7-6AF2-60E6-540132C8B830}"/>
              </a:ext>
            </a:extLst>
          </p:cNvPr>
          <p:cNvGrpSpPr>
            <a:grpSpLocks/>
          </p:cNvGrpSpPr>
          <p:nvPr/>
        </p:nvGrpSpPr>
        <p:grpSpPr>
          <a:xfrm>
            <a:off x="8496396" y="4834304"/>
            <a:ext cx="898217" cy="957589"/>
            <a:chOff x="6350" y="6350"/>
            <a:chExt cx="761365" cy="761368"/>
          </a:xfrm>
        </p:grpSpPr>
        <p:sp>
          <p:nvSpPr>
            <p:cNvPr id="5" name="Graphic 358">
              <a:extLst>
                <a:ext uri="{FF2B5EF4-FFF2-40B4-BE49-F238E27FC236}">
                  <a16:creationId xmlns:a16="http://schemas.microsoft.com/office/drawing/2014/main" id="{9DC16074-0C79-E78B-5E27-329368EB43AC}"/>
                </a:ext>
              </a:extLst>
            </p:cNvPr>
            <p:cNvSpPr/>
            <p:nvPr/>
          </p:nvSpPr>
          <p:spPr>
            <a:xfrm>
              <a:off x="6350" y="6353"/>
              <a:ext cx="761365" cy="761365"/>
            </a:xfrm>
            <a:custGeom>
              <a:avLst/>
              <a:gdLst/>
              <a:ahLst/>
              <a:cxnLst/>
              <a:rect l="l" t="t" r="r" b="b"/>
              <a:pathLst>
                <a:path w="761365" h="761365">
                  <a:moveTo>
                    <a:pt x="380479" y="0"/>
                  </a:moveTo>
                  <a:lnTo>
                    <a:pt x="332752" y="2964"/>
                  </a:lnTo>
                  <a:lnTo>
                    <a:pt x="286794" y="11620"/>
                  </a:lnTo>
                  <a:lnTo>
                    <a:pt x="242963" y="25610"/>
                  </a:lnTo>
                  <a:lnTo>
                    <a:pt x="201613" y="44578"/>
                  </a:lnTo>
                  <a:lnTo>
                    <a:pt x="163102" y="68168"/>
                  </a:lnTo>
                  <a:lnTo>
                    <a:pt x="127787" y="96022"/>
                  </a:lnTo>
                  <a:lnTo>
                    <a:pt x="96023" y="127785"/>
                  </a:lnTo>
                  <a:lnTo>
                    <a:pt x="68168" y="163099"/>
                  </a:lnTo>
                  <a:lnTo>
                    <a:pt x="44578" y="201609"/>
                  </a:lnTo>
                  <a:lnTo>
                    <a:pt x="25610" y="242957"/>
                  </a:lnTo>
                  <a:lnTo>
                    <a:pt x="11620" y="286787"/>
                  </a:lnTo>
                  <a:lnTo>
                    <a:pt x="2964" y="332742"/>
                  </a:lnTo>
                  <a:lnTo>
                    <a:pt x="0" y="380466"/>
                  </a:lnTo>
                  <a:lnTo>
                    <a:pt x="2964" y="428193"/>
                  </a:lnTo>
                  <a:lnTo>
                    <a:pt x="11620" y="474150"/>
                  </a:lnTo>
                  <a:lnTo>
                    <a:pt x="25610" y="517982"/>
                  </a:lnTo>
                  <a:lnTo>
                    <a:pt x="44578" y="559332"/>
                  </a:lnTo>
                  <a:lnTo>
                    <a:pt x="68168" y="597843"/>
                  </a:lnTo>
                  <a:lnTo>
                    <a:pt x="96023" y="633158"/>
                  </a:lnTo>
                  <a:lnTo>
                    <a:pt x="127787" y="664922"/>
                  </a:lnTo>
                  <a:lnTo>
                    <a:pt x="163102" y="692777"/>
                  </a:lnTo>
                  <a:lnTo>
                    <a:pt x="201613" y="716367"/>
                  </a:lnTo>
                  <a:lnTo>
                    <a:pt x="242963" y="735335"/>
                  </a:lnTo>
                  <a:lnTo>
                    <a:pt x="286794" y="749325"/>
                  </a:lnTo>
                  <a:lnTo>
                    <a:pt x="332752" y="757981"/>
                  </a:lnTo>
                  <a:lnTo>
                    <a:pt x="380479" y="760945"/>
                  </a:lnTo>
                  <a:lnTo>
                    <a:pt x="428206" y="757981"/>
                  </a:lnTo>
                  <a:lnTo>
                    <a:pt x="474163" y="749325"/>
                  </a:lnTo>
                  <a:lnTo>
                    <a:pt x="517995" y="735335"/>
                  </a:lnTo>
                  <a:lnTo>
                    <a:pt x="559345" y="716367"/>
                  </a:lnTo>
                  <a:lnTo>
                    <a:pt x="597855" y="692777"/>
                  </a:lnTo>
                  <a:lnTo>
                    <a:pt x="633171" y="664922"/>
                  </a:lnTo>
                  <a:lnTo>
                    <a:pt x="664934" y="633158"/>
                  </a:lnTo>
                  <a:lnTo>
                    <a:pt x="692789" y="597843"/>
                  </a:lnTo>
                  <a:lnTo>
                    <a:pt x="716379" y="559332"/>
                  </a:lnTo>
                  <a:lnTo>
                    <a:pt x="735348" y="517982"/>
                  </a:lnTo>
                  <a:lnTo>
                    <a:pt x="749338" y="474150"/>
                  </a:lnTo>
                  <a:lnTo>
                    <a:pt x="757994" y="428193"/>
                  </a:lnTo>
                  <a:lnTo>
                    <a:pt x="760958" y="380466"/>
                  </a:lnTo>
                  <a:lnTo>
                    <a:pt x="757994" y="332742"/>
                  </a:lnTo>
                  <a:lnTo>
                    <a:pt x="749338" y="286787"/>
                  </a:lnTo>
                  <a:lnTo>
                    <a:pt x="735348" y="242957"/>
                  </a:lnTo>
                  <a:lnTo>
                    <a:pt x="716379" y="201609"/>
                  </a:lnTo>
                  <a:lnTo>
                    <a:pt x="692789" y="163099"/>
                  </a:lnTo>
                  <a:lnTo>
                    <a:pt x="664934" y="127785"/>
                  </a:lnTo>
                  <a:lnTo>
                    <a:pt x="633171" y="96022"/>
                  </a:lnTo>
                  <a:lnTo>
                    <a:pt x="597855" y="68168"/>
                  </a:lnTo>
                  <a:lnTo>
                    <a:pt x="559345" y="44578"/>
                  </a:lnTo>
                  <a:lnTo>
                    <a:pt x="517995" y="25610"/>
                  </a:lnTo>
                  <a:lnTo>
                    <a:pt x="474163" y="11620"/>
                  </a:lnTo>
                  <a:lnTo>
                    <a:pt x="428206" y="2964"/>
                  </a:lnTo>
                  <a:lnTo>
                    <a:pt x="38047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Graphic 359">
              <a:extLst>
                <a:ext uri="{FF2B5EF4-FFF2-40B4-BE49-F238E27FC236}">
                  <a16:creationId xmlns:a16="http://schemas.microsoft.com/office/drawing/2014/main" id="{D2E59BE5-0E7F-9C21-E34B-678FCD25DD8F}"/>
                </a:ext>
              </a:extLst>
            </p:cNvPr>
            <p:cNvSpPr/>
            <p:nvPr/>
          </p:nvSpPr>
          <p:spPr>
            <a:xfrm>
              <a:off x="6350" y="6353"/>
              <a:ext cx="761365" cy="761365"/>
            </a:xfrm>
            <a:custGeom>
              <a:avLst/>
              <a:gdLst/>
              <a:ahLst/>
              <a:cxnLst/>
              <a:rect l="l" t="t" r="r" b="b"/>
              <a:pathLst>
                <a:path w="761365" h="761365">
                  <a:moveTo>
                    <a:pt x="760958" y="380466"/>
                  </a:moveTo>
                  <a:lnTo>
                    <a:pt x="757994" y="428193"/>
                  </a:lnTo>
                  <a:lnTo>
                    <a:pt x="749338" y="474150"/>
                  </a:lnTo>
                  <a:lnTo>
                    <a:pt x="735348" y="517982"/>
                  </a:lnTo>
                  <a:lnTo>
                    <a:pt x="716379" y="559332"/>
                  </a:lnTo>
                  <a:lnTo>
                    <a:pt x="692789" y="597843"/>
                  </a:lnTo>
                  <a:lnTo>
                    <a:pt x="664934" y="633158"/>
                  </a:lnTo>
                  <a:lnTo>
                    <a:pt x="633171" y="664922"/>
                  </a:lnTo>
                  <a:lnTo>
                    <a:pt x="597855" y="692777"/>
                  </a:lnTo>
                  <a:lnTo>
                    <a:pt x="559345" y="716367"/>
                  </a:lnTo>
                  <a:lnTo>
                    <a:pt x="517995" y="735335"/>
                  </a:lnTo>
                  <a:lnTo>
                    <a:pt x="474163" y="749325"/>
                  </a:lnTo>
                  <a:lnTo>
                    <a:pt x="428206" y="757981"/>
                  </a:lnTo>
                  <a:lnTo>
                    <a:pt x="380479" y="760945"/>
                  </a:lnTo>
                  <a:lnTo>
                    <a:pt x="332752" y="757981"/>
                  </a:lnTo>
                  <a:lnTo>
                    <a:pt x="286794" y="749325"/>
                  </a:lnTo>
                  <a:lnTo>
                    <a:pt x="242963" y="735335"/>
                  </a:lnTo>
                  <a:lnTo>
                    <a:pt x="201613" y="716367"/>
                  </a:lnTo>
                  <a:lnTo>
                    <a:pt x="163102" y="692777"/>
                  </a:lnTo>
                  <a:lnTo>
                    <a:pt x="127787" y="664922"/>
                  </a:lnTo>
                  <a:lnTo>
                    <a:pt x="96023" y="633158"/>
                  </a:lnTo>
                  <a:lnTo>
                    <a:pt x="68168" y="597843"/>
                  </a:lnTo>
                  <a:lnTo>
                    <a:pt x="44578" y="559332"/>
                  </a:lnTo>
                  <a:lnTo>
                    <a:pt x="25610" y="517982"/>
                  </a:lnTo>
                  <a:lnTo>
                    <a:pt x="11620" y="474150"/>
                  </a:lnTo>
                  <a:lnTo>
                    <a:pt x="2964" y="428193"/>
                  </a:lnTo>
                  <a:lnTo>
                    <a:pt x="0" y="380466"/>
                  </a:lnTo>
                  <a:lnTo>
                    <a:pt x="2964" y="332742"/>
                  </a:lnTo>
                  <a:lnTo>
                    <a:pt x="11620" y="286787"/>
                  </a:lnTo>
                  <a:lnTo>
                    <a:pt x="25610" y="242957"/>
                  </a:lnTo>
                  <a:lnTo>
                    <a:pt x="44578" y="201609"/>
                  </a:lnTo>
                  <a:lnTo>
                    <a:pt x="68168" y="163099"/>
                  </a:lnTo>
                  <a:lnTo>
                    <a:pt x="96023" y="127785"/>
                  </a:lnTo>
                  <a:lnTo>
                    <a:pt x="127787" y="96022"/>
                  </a:lnTo>
                  <a:lnTo>
                    <a:pt x="163102" y="68168"/>
                  </a:lnTo>
                  <a:lnTo>
                    <a:pt x="201613" y="44578"/>
                  </a:lnTo>
                  <a:lnTo>
                    <a:pt x="242963" y="25610"/>
                  </a:lnTo>
                  <a:lnTo>
                    <a:pt x="286794" y="11620"/>
                  </a:lnTo>
                  <a:lnTo>
                    <a:pt x="332752" y="2964"/>
                  </a:lnTo>
                  <a:lnTo>
                    <a:pt x="380479" y="0"/>
                  </a:lnTo>
                  <a:lnTo>
                    <a:pt x="428206" y="2964"/>
                  </a:lnTo>
                  <a:lnTo>
                    <a:pt x="474163" y="11620"/>
                  </a:lnTo>
                  <a:lnTo>
                    <a:pt x="517995" y="25610"/>
                  </a:lnTo>
                  <a:lnTo>
                    <a:pt x="559345" y="44578"/>
                  </a:lnTo>
                  <a:lnTo>
                    <a:pt x="597855" y="68168"/>
                  </a:lnTo>
                  <a:lnTo>
                    <a:pt x="633171" y="96022"/>
                  </a:lnTo>
                  <a:lnTo>
                    <a:pt x="664934" y="127785"/>
                  </a:lnTo>
                  <a:lnTo>
                    <a:pt x="692789" y="163099"/>
                  </a:lnTo>
                  <a:lnTo>
                    <a:pt x="716379" y="201609"/>
                  </a:lnTo>
                  <a:lnTo>
                    <a:pt x="735348" y="242957"/>
                  </a:lnTo>
                  <a:lnTo>
                    <a:pt x="749338" y="286787"/>
                  </a:lnTo>
                  <a:lnTo>
                    <a:pt x="757994" y="332742"/>
                  </a:lnTo>
                  <a:lnTo>
                    <a:pt x="760958" y="380466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Graphic 360">
              <a:extLst>
                <a:ext uri="{FF2B5EF4-FFF2-40B4-BE49-F238E27FC236}">
                  <a16:creationId xmlns:a16="http://schemas.microsoft.com/office/drawing/2014/main" id="{969A7033-9884-D2D2-9560-DFD8D0D1C0CC}"/>
                </a:ext>
              </a:extLst>
            </p:cNvPr>
            <p:cNvSpPr/>
            <p:nvPr/>
          </p:nvSpPr>
          <p:spPr>
            <a:xfrm>
              <a:off x="6363" y="6350"/>
              <a:ext cx="381000" cy="761365"/>
            </a:xfrm>
            <a:custGeom>
              <a:avLst/>
              <a:gdLst/>
              <a:ahLst/>
              <a:cxnLst/>
              <a:rect l="l" t="t" r="r" b="b"/>
              <a:pathLst>
                <a:path w="381000" h="761365">
                  <a:moveTo>
                    <a:pt x="380466" y="0"/>
                  </a:moveTo>
                  <a:lnTo>
                    <a:pt x="332740" y="2964"/>
                  </a:lnTo>
                  <a:lnTo>
                    <a:pt x="286783" y="11619"/>
                  </a:lnTo>
                  <a:lnTo>
                    <a:pt x="242952" y="25608"/>
                  </a:lnTo>
                  <a:lnTo>
                    <a:pt x="201603" y="44575"/>
                  </a:lnTo>
                  <a:lnTo>
                    <a:pt x="163094" y="68164"/>
                  </a:lnTo>
                  <a:lnTo>
                    <a:pt x="127780" y="96018"/>
                  </a:lnTo>
                  <a:lnTo>
                    <a:pt x="96018" y="127780"/>
                  </a:lnTo>
                  <a:lnTo>
                    <a:pt x="68164" y="163094"/>
                  </a:lnTo>
                  <a:lnTo>
                    <a:pt x="44575" y="201603"/>
                  </a:lnTo>
                  <a:lnTo>
                    <a:pt x="25608" y="242952"/>
                  </a:lnTo>
                  <a:lnTo>
                    <a:pt x="11619" y="286783"/>
                  </a:lnTo>
                  <a:lnTo>
                    <a:pt x="2964" y="332740"/>
                  </a:lnTo>
                  <a:lnTo>
                    <a:pt x="0" y="380466"/>
                  </a:lnTo>
                  <a:lnTo>
                    <a:pt x="2964" y="428193"/>
                  </a:lnTo>
                  <a:lnTo>
                    <a:pt x="11619" y="474150"/>
                  </a:lnTo>
                  <a:lnTo>
                    <a:pt x="25608" y="517982"/>
                  </a:lnTo>
                  <a:lnTo>
                    <a:pt x="44575" y="559332"/>
                  </a:lnTo>
                  <a:lnTo>
                    <a:pt x="68164" y="597843"/>
                  </a:lnTo>
                  <a:lnTo>
                    <a:pt x="96018" y="633158"/>
                  </a:lnTo>
                  <a:lnTo>
                    <a:pt x="127780" y="664922"/>
                  </a:lnTo>
                  <a:lnTo>
                    <a:pt x="163094" y="692777"/>
                  </a:lnTo>
                  <a:lnTo>
                    <a:pt x="201603" y="716367"/>
                  </a:lnTo>
                  <a:lnTo>
                    <a:pt x="242952" y="735335"/>
                  </a:lnTo>
                  <a:lnTo>
                    <a:pt x="286783" y="749325"/>
                  </a:lnTo>
                  <a:lnTo>
                    <a:pt x="332740" y="757981"/>
                  </a:lnTo>
                  <a:lnTo>
                    <a:pt x="380466" y="760945"/>
                  </a:lnTo>
                  <a:lnTo>
                    <a:pt x="3804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Graphic 361">
              <a:extLst>
                <a:ext uri="{FF2B5EF4-FFF2-40B4-BE49-F238E27FC236}">
                  <a16:creationId xmlns:a16="http://schemas.microsoft.com/office/drawing/2014/main" id="{F6694561-5A03-C0BB-37A4-88F67B3DDD89}"/>
                </a:ext>
              </a:extLst>
            </p:cNvPr>
            <p:cNvSpPr/>
            <p:nvPr/>
          </p:nvSpPr>
          <p:spPr>
            <a:xfrm>
              <a:off x="6363" y="6350"/>
              <a:ext cx="381000" cy="761365"/>
            </a:xfrm>
            <a:custGeom>
              <a:avLst/>
              <a:gdLst/>
              <a:ahLst/>
              <a:cxnLst/>
              <a:rect l="l" t="t" r="r" b="b"/>
              <a:pathLst>
                <a:path w="381000" h="761365">
                  <a:moveTo>
                    <a:pt x="380466" y="760945"/>
                  </a:moveTo>
                  <a:lnTo>
                    <a:pt x="332740" y="757981"/>
                  </a:lnTo>
                  <a:lnTo>
                    <a:pt x="286783" y="749325"/>
                  </a:lnTo>
                  <a:lnTo>
                    <a:pt x="242952" y="735335"/>
                  </a:lnTo>
                  <a:lnTo>
                    <a:pt x="201603" y="716367"/>
                  </a:lnTo>
                  <a:lnTo>
                    <a:pt x="163094" y="692777"/>
                  </a:lnTo>
                  <a:lnTo>
                    <a:pt x="127780" y="664922"/>
                  </a:lnTo>
                  <a:lnTo>
                    <a:pt x="96018" y="633158"/>
                  </a:lnTo>
                  <a:lnTo>
                    <a:pt x="68164" y="597843"/>
                  </a:lnTo>
                  <a:lnTo>
                    <a:pt x="44575" y="559332"/>
                  </a:lnTo>
                  <a:lnTo>
                    <a:pt x="25608" y="517982"/>
                  </a:lnTo>
                  <a:lnTo>
                    <a:pt x="11619" y="474150"/>
                  </a:lnTo>
                  <a:lnTo>
                    <a:pt x="2964" y="428193"/>
                  </a:lnTo>
                  <a:lnTo>
                    <a:pt x="0" y="380466"/>
                  </a:lnTo>
                  <a:lnTo>
                    <a:pt x="2964" y="332740"/>
                  </a:lnTo>
                  <a:lnTo>
                    <a:pt x="11619" y="286783"/>
                  </a:lnTo>
                  <a:lnTo>
                    <a:pt x="25608" y="242952"/>
                  </a:lnTo>
                  <a:lnTo>
                    <a:pt x="44575" y="201603"/>
                  </a:lnTo>
                  <a:lnTo>
                    <a:pt x="68164" y="163094"/>
                  </a:lnTo>
                  <a:lnTo>
                    <a:pt x="96018" y="127780"/>
                  </a:lnTo>
                  <a:lnTo>
                    <a:pt x="127780" y="96018"/>
                  </a:lnTo>
                  <a:lnTo>
                    <a:pt x="163094" y="68164"/>
                  </a:lnTo>
                  <a:lnTo>
                    <a:pt x="201603" y="44575"/>
                  </a:lnTo>
                  <a:lnTo>
                    <a:pt x="242952" y="25608"/>
                  </a:lnTo>
                  <a:lnTo>
                    <a:pt x="286783" y="11619"/>
                  </a:lnTo>
                  <a:lnTo>
                    <a:pt x="332740" y="2964"/>
                  </a:lnTo>
                  <a:lnTo>
                    <a:pt x="380466" y="0"/>
                  </a:lnTo>
                </a:path>
              </a:pathLst>
            </a:custGeom>
            <a:ln w="12699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5740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59054-2636-635B-0BA8-0B40C0B34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2A7383-393C-0DEA-3D9E-400F305503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7763" y="250861"/>
            <a:ext cx="10515600" cy="606825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Comparative Advantage</a:t>
            </a:r>
            <a:br>
              <a:rPr lang="en-US" dirty="0"/>
            </a:br>
            <a:r>
              <a:rPr lang="en-US" dirty="0"/>
              <a:t>and Specialization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23F498-58E8-E434-1D2C-4776D3AAB9EF}"/>
              </a:ext>
            </a:extLst>
          </p:cNvPr>
          <p:cNvSpPr txBox="1"/>
          <p:nvPr/>
        </p:nvSpPr>
        <p:spPr>
          <a:xfrm>
            <a:off x="4989313" y="438770"/>
            <a:ext cx="6703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Comparative advantage</a:t>
            </a:r>
            <a:r>
              <a:rPr lang="en-US" sz="2400"/>
              <a:t> is the ability to produce at a lower opportunity cost than another producer</a:t>
            </a:r>
            <a:r>
              <a:rPr lang="en-US" sz="2400" b="1"/>
              <a:t>.</a:t>
            </a:r>
          </a:p>
          <a:p>
            <a:pPr algn="ctr"/>
            <a:r>
              <a:rPr lang="en-US" sz="2400" b="1"/>
              <a:t>Specialization </a:t>
            </a:r>
            <a:r>
              <a:rPr lang="en-US" sz="2400"/>
              <a:t>is producing one (or fewer) goods and services, rather than producing all goods.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AC9057-2234-A0D1-26D8-6045BD10D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600209"/>
              </p:ext>
            </p:extLst>
          </p:nvPr>
        </p:nvGraphicFramePr>
        <p:xfrm>
          <a:off x="2050472" y="2111580"/>
          <a:ext cx="8218518" cy="4347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506">
                  <a:extLst>
                    <a:ext uri="{9D8B030D-6E8A-4147-A177-3AD203B41FA5}">
                      <a16:colId xmlns:a16="http://schemas.microsoft.com/office/drawing/2014/main" val="1486687657"/>
                    </a:ext>
                  </a:extLst>
                </a:gridCol>
                <a:gridCol w="2739506">
                  <a:extLst>
                    <a:ext uri="{9D8B030D-6E8A-4147-A177-3AD203B41FA5}">
                      <a16:colId xmlns:a16="http://schemas.microsoft.com/office/drawing/2014/main" val="2286595374"/>
                    </a:ext>
                  </a:extLst>
                </a:gridCol>
                <a:gridCol w="2739506">
                  <a:extLst>
                    <a:ext uri="{9D8B030D-6E8A-4147-A177-3AD203B41FA5}">
                      <a16:colId xmlns:a16="http://schemas.microsoft.com/office/drawing/2014/main" val="4190502831"/>
                    </a:ext>
                  </a:extLst>
                </a:gridCol>
              </a:tblGrid>
              <a:tr h="1449032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Opportunity</a:t>
                      </a:r>
                      <a:r>
                        <a:rPr lang="en-US" sz="2400" b="0" baseline="0">
                          <a:solidFill>
                            <a:schemeClr val="tx1"/>
                          </a:solidFill>
                        </a:rPr>
                        <a:t> cost  of producing one 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pizza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Opportunity</a:t>
                      </a:r>
                      <a:r>
                        <a:rPr lang="en-US" sz="2400" b="0" baseline="0">
                          <a:solidFill>
                            <a:schemeClr val="tx1"/>
                          </a:solidFill>
                        </a:rPr>
                        <a:t> cost  of producing one brownie</a:t>
                      </a:r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036894"/>
                  </a:ext>
                </a:extLst>
              </a:tr>
              <a:tr h="1449032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Alpha</a:t>
                      </a:r>
                    </a:p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629794"/>
                  </a:ext>
                </a:extLst>
              </a:tr>
              <a:tr h="1449032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Beta</a:t>
                      </a:r>
                    </a:p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014562"/>
                  </a:ext>
                </a:extLst>
              </a:tr>
            </a:tbl>
          </a:graphicData>
        </a:graphic>
      </p:graphicFrame>
      <p:pic>
        <p:nvPicPr>
          <p:cNvPr id="15" name="Picture 14" descr="A half black half white square">
            <a:extLst>
              <a:ext uri="{FF2B5EF4-FFF2-40B4-BE49-F238E27FC236}">
                <a16:creationId xmlns:a16="http://schemas.microsoft.com/office/drawing/2014/main" id="{B910328A-FE00-B984-496C-9EC478AE9A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030" t="11542" r="22269" b="14332"/>
          <a:stretch/>
        </p:blipFill>
        <p:spPr>
          <a:xfrm>
            <a:off x="5627541" y="3740841"/>
            <a:ext cx="1064380" cy="1088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oup 20" descr="A black circle">
            <a:extLst>
              <a:ext uri="{FF2B5EF4-FFF2-40B4-BE49-F238E27FC236}">
                <a16:creationId xmlns:a16="http://schemas.microsoft.com/office/drawing/2014/main" id="{863671C4-7F35-EE0C-EE32-60B33511150D}"/>
              </a:ext>
            </a:extLst>
          </p:cNvPr>
          <p:cNvGrpSpPr>
            <a:grpSpLocks/>
          </p:cNvGrpSpPr>
          <p:nvPr/>
        </p:nvGrpSpPr>
        <p:grpSpPr>
          <a:xfrm>
            <a:off x="7892144" y="3859358"/>
            <a:ext cx="898217" cy="926509"/>
            <a:chOff x="0" y="0"/>
            <a:chExt cx="487045" cy="487045"/>
          </a:xfrm>
        </p:grpSpPr>
        <p:sp>
          <p:nvSpPr>
            <p:cNvPr id="22" name="Graphic 264">
              <a:extLst>
                <a:ext uri="{FF2B5EF4-FFF2-40B4-BE49-F238E27FC236}">
                  <a16:creationId xmlns:a16="http://schemas.microsoft.com/office/drawing/2014/main" id="{F1B42EDA-9DEF-5D9A-624D-71AED112BA4E}"/>
                </a:ext>
              </a:extLst>
            </p:cNvPr>
            <p:cNvSpPr/>
            <p:nvPr/>
          </p:nvSpPr>
          <p:spPr>
            <a:xfrm>
              <a:off x="0" y="0"/>
              <a:ext cx="487045" cy="487045"/>
            </a:xfrm>
            <a:custGeom>
              <a:avLst/>
              <a:gdLst/>
              <a:ahLst/>
              <a:cxnLst/>
              <a:rect l="l" t="t" r="r" b="b"/>
              <a:pathLst>
                <a:path w="487045" h="487045">
                  <a:moveTo>
                    <a:pt x="243509" y="0"/>
                  </a:moveTo>
                  <a:lnTo>
                    <a:pt x="194432" y="4946"/>
                  </a:lnTo>
                  <a:lnTo>
                    <a:pt x="148722" y="19135"/>
                  </a:lnTo>
                  <a:lnTo>
                    <a:pt x="107358" y="41585"/>
                  </a:lnTo>
                  <a:lnTo>
                    <a:pt x="71320" y="71318"/>
                  </a:lnTo>
                  <a:lnTo>
                    <a:pt x="41586" y="107355"/>
                  </a:lnTo>
                  <a:lnTo>
                    <a:pt x="19135" y="148716"/>
                  </a:lnTo>
                  <a:lnTo>
                    <a:pt x="4946" y="194423"/>
                  </a:lnTo>
                  <a:lnTo>
                    <a:pt x="0" y="243497"/>
                  </a:lnTo>
                  <a:lnTo>
                    <a:pt x="4946" y="292570"/>
                  </a:lnTo>
                  <a:lnTo>
                    <a:pt x="19135" y="338277"/>
                  </a:lnTo>
                  <a:lnTo>
                    <a:pt x="41586" y="379638"/>
                  </a:lnTo>
                  <a:lnTo>
                    <a:pt x="71320" y="415675"/>
                  </a:lnTo>
                  <a:lnTo>
                    <a:pt x="107358" y="445408"/>
                  </a:lnTo>
                  <a:lnTo>
                    <a:pt x="148722" y="467859"/>
                  </a:lnTo>
                  <a:lnTo>
                    <a:pt x="194432" y="482047"/>
                  </a:lnTo>
                  <a:lnTo>
                    <a:pt x="243509" y="486994"/>
                  </a:lnTo>
                  <a:lnTo>
                    <a:pt x="292583" y="482047"/>
                  </a:lnTo>
                  <a:lnTo>
                    <a:pt x="338290" y="467859"/>
                  </a:lnTo>
                  <a:lnTo>
                    <a:pt x="379651" y="445408"/>
                  </a:lnTo>
                  <a:lnTo>
                    <a:pt x="415688" y="415675"/>
                  </a:lnTo>
                  <a:lnTo>
                    <a:pt x="445421" y="379638"/>
                  </a:lnTo>
                  <a:lnTo>
                    <a:pt x="467871" y="338277"/>
                  </a:lnTo>
                  <a:lnTo>
                    <a:pt x="482059" y="292570"/>
                  </a:lnTo>
                  <a:lnTo>
                    <a:pt x="487006" y="243497"/>
                  </a:lnTo>
                  <a:lnTo>
                    <a:pt x="482059" y="194423"/>
                  </a:lnTo>
                  <a:lnTo>
                    <a:pt x="467871" y="148716"/>
                  </a:lnTo>
                  <a:lnTo>
                    <a:pt x="445421" y="107355"/>
                  </a:lnTo>
                  <a:lnTo>
                    <a:pt x="415688" y="71318"/>
                  </a:lnTo>
                  <a:lnTo>
                    <a:pt x="379651" y="41585"/>
                  </a:lnTo>
                  <a:lnTo>
                    <a:pt x="338290" y="19135"/>
                  </a:lnTo>
                  <a:lnTo>
                    <a:pt x="292583" y="4946"/>
                  </a:lnTo>
                  <a:lnTo>
                    <a:pt x="24350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3" name="Group 22" descr="A black circle">
            <a:extLst>
              <a:ext uri="{FF2B5EF4-FFF2-40B4-BE49-F238E27FC236}">
                <a16:creationId xmlns:a16="http://schemas.microsoft.com/office/drawing/2014/main" id="{E8CC1033-0793-8BFD-B17E-CE5A99E1FA92}"/>
              </a:ext>
            </a:extLst>
          </p:cNvPr>
          <p:cNvGrpSpPr>
            <a:grpSpLocks/>
          </p:cNvGrpSpPr>
          <p:nvPr/>
        </p:nvGrpSpPr>
        <p:grpSpPr>
          <a:xfrm>
            <a:off x="9012053" y="3828277"/>
            <a:ext cx="934987" cy="957589"/>
            <a:chOff x="0" y="0"/>
            <a:chExt cx="487045" cy="487045"/>
          </a:xfrm>
        </p:grpSpPr>
        <p:sp>
          <p:nvSpPr>
            <p:cNvPr id="24" name="Graphic 264">
              <a:extLst>
                <a:ext uri="{FF2B5EF4-FFF2-40B4-BE49-F238E27FC236}">
                  <a16:creationId xmlns:a16="http://schemas.microsoft.com/office/drawing/2014/main" id="{4F9526A9-3365-6E14-963A-1EB5DED154D9}"/>
                </a:ext>
              </a:extLst>
            </p:cNvPr>
            <p:cNvSpPr/>
            <p:nvPr/>
          </p:nvSpPr>
          <p:spPr>
            <a:xfrm>
              <a:off x="0" y="0"/>
              <a:ext cx="487045" cy="487045"/>
            </a:xfrm>
            <a:custGeom>
              <a:avLst/>
              <a:gdLst/>
              <a:ahLst/>
              <a:cxnLst/>
              <a:rect l="l" t="t" r="r" b="b"/>
              <a:pathLst>
                <a:path w="487045" h="487045">
                  <a:moveTo>
                    <a:pt x="243509" y="0"/>
                  </a:moveTo>
                  <a:lnTo>
                    <a:pt x="194432" y="4946"/>
                  </a:lnTo>
                  <a:lnTo>
                    <a:pt x="148722" y="19135"/>
                  </a:lnTo>
                  <a:lnTo>
                    <a:pt x="107358" y="41585"/>
                  </a:lnTo>
                  <a:lnTo>
                    <a:pt x="71320" y="71318"/>
                  </a:lnTo>
                  <a:lnTo>
                    <a:pt x="41586" y="107355"/>
                  </a:lnTo>
                  <a:lnTo>
                    <a:pt x="19135" y="148716"/>
                  </a:lnTo>
                  <a:lnTo>
                    <a:pt x="4946" y="194423"/>
                  </a:lnTo>
                  <a:lnTo>
                    <a:pt x="0" y="243497"/>
                  </a:lnTo>
                  <a:lnTo>
                    <a:pt x="4946" y="292570"/>
                  </a:lnTo>
                  <a:lnTo>
                    <a:pt x="19135" y="338277"/>
                  </a:lnTo>
                  <a:lnTo>
                    <a:pt x="41586" y="379638"/>
                  </a:lnTo>
                  <a:lnTo>
                    <a:pt x="71320" y="415675"/>
                  </a:lnTo>
                  <a:lnTo>
                    <a:pt x="107358" y="445408"/>
                  </a:lnTo>
                  <a:lnTo>
                    <a:pt x="148722" y="467859"/>
                  </a:lnTo>
                  <a:lnTo>
                    <a:pt x="194432" y="482047"/>
                  </a:lnTo>
                  <a:lnTo>
                    <a:pt x="243509" y="486994"/>
                  </a:lnTo>
                  <a:lnTo>
                    <a:pt x="292583" y="482047"/>
                  </a:lnTo>
                  <a:lnTo>
                    <a:pt x="338290" y="467859"/>
                  </a:lnTo>
                  <a:lnTo>
                    <a:pt x="379651" y="445408"/>
                  </a:lnTo>
                  <a:lnTo>
                    <a:pt x="415688" y="415675"/>
                  </a:lnTo>
                  <a:lnTo>
                    <a:pt x="445421" y="379638"/>
                  </a:lnTo>
                  <a:lnTo>
                    <a:pt x="467871" y="338277"/>
                  </a:lnTo>
                  <a:lnTo>
                    <a:pt x="482059" y="292570"/>
                  </a:lnTo>
                  <a:lnTo>
                    <a:pt x="487006" y="243497"/>
                  </a:lnTo>
                  <a:lnTo>
                    <a:pt x="482059" y="194423"/>
                  </a:lnTo>
                  <a:lnTo>
                    <a:pt x="467871" y="148716"/>
                  </a:lnTo>
                  <a:lnTo>
                    <a:pt x="445421" y="107355"/>
                  </a:lnTo>
                  <a:lnTo>
                    <a:pt x="415688" y="71318"/>
                  </a:lnTo>
                  <a:lnTo>
                    <a:pt x="379651" y="41585"/>
                  </a:lnTo>
                  <a:lnTo>
                    <a:pt x="338290" y="19135"/>
                  </a:lnTo>
                  <a:lnTo>
                    <a:pt x="292583" y="4946"/>
                  </a:lnTo>
                  <a:lnTo>
                    <a:pt x="24350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7" name="Group 16" descr="A black square">
            <a:extLst>
              <a:ext uri="{FF2B5EF4-FFF2-40B4-BE49-F238E27FC236}">
                <a16:creationId xmlns:a16="http://schemas.microsoft.com/office/drawing/2014/main" id="{7CF1E350-7078-21CF-4ACA-E6B1B13E96D7}"/>
              </a:ext>
            </a:extLst>
          </p:cNvPr>
          <p:cNvGrpSpPr>
            <a:grpSpLocks/>
          </p:cNvGrpSpPr>
          <p:nvPr/>
        </p:nvGrpSpPr>
        <p:grpSpPr>
          <a:xfrm>
            <a:off x="5145387" y="5207431"/>
            <a:ext cx="905722" cy="900502"/>
            <a:chOff x="0" y="0"/>
            <a:chExt cx="663575" cy="663575"/>
          </a:xfrm>
        </p:grpSpPr>
        <p:sp>
          <p:nvSpPr>
            <p:cNvPr id="18" name="Graphic 340">
              <a:extLst>
                <a:ext uri="{FF2B5EF4-FFF2-40B4-BE49-F238E27FC236}">
                  <a16:creationId xmlns:a16="http://schemas.microsoft.com/office/drawing/2014/main" id="{C17F563E-DEF1-7E45-AB14-1318321AA7C0}"/>
                </a:ext>
              </a:extLst>
            </p:cNvPr>
            <p:cNvSpPr/>
            <p:nvPr/>
          </p:nvSpPr>
          <p:spPr>
            <a:xfrm>
              <a:off x="0" y="0"/>
              <a:ext cx="663575" cy="663575"/>
            </a:xfrm>
            <a:custGeom>
              <a:avLst/>
              <a:gdLst/>
              <a:ahLst/>
              <a:cxnLst/>
              <a:rect l="l" t="t" r="r" b="b"/>
              <a:pathLst>
                <a:path w="663575" h="663575">
                  <a:moveTo>
                    <a:pt x="663346" y="0"/>
                  </a:moveTo>
                  <a:lnTo>
                    <a:pt x="0" y="0"/>
                  </a:lnTo>
                  <a:lnTo>
                    <a:pt x="0" y="663346"/>
                  </a:lnTo>
                  <a:lnTo>
                    <a:pt x="663346" y="663346"/>
                  </a:lnTo>
                  <a:lnTo>
                    <a:pt x="66334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9" name="Group 18" descr="A black square">
            <a:extLst>
              <a:ext uri="{FF2B5EF4-FFF2-40B4-BE49-F238E27FC236}">
                <a16:creationId xmlns:a16="http://schemas.microsoft.com/office/drawing/2014/main" id="{47553EC0-7275-432C-7CA5-31B614E20AF5}"/>
              </a:ext>
            </a:extLst>
          </p:cNvPr>
          <p:cNvGrpSpPr>
            <a:grpSpLocks/>
          </p:cNvGrpSpPr>
          <p:nvPr/>
        </p:nvGrpSpPr>
        <p:grpSpPr>
          <a:xfrm>
            <a:off x="6140895" y="5181600"/>
            <a:ext cx="929932" cy="926333"/>
            <a:chOff x="0" y="0"/>
            <a:chExt cx="663575" cy="663575"/>
          </a:xfrm>
        </p:grpSpPr>
        <p:sp>
          <p:nvSpPr>
            <p:cNvPr id="20" name="Graphic 340">
              <a:extLst>
                <a:ext uri="{FF2B5EF4-FFF2-40B4-BE49-F238E27FC236}">
                  <a16:creationId xmlns:a16="http://schemas.microsoft.com/office/drawing/2014/main" id="{616251B0-2F3C-8611-9C8D-D763E868BA68}"/>
                </a:ext>
              </a:extLst>
            </p:cNvPr>
            <p:cNvSpPr/>
            <p:nvPr/>
          </p:nvSpPr>
          <p:spPr>
            <a:xfrm>
              <a:off x="0" y="0"/>
              <a:ext cx="663575" cy="663575"/>
            </a:xfrm>
            <a:custGeom>
              <a:avLst/>
              <a:gdLst/>
              <a:ahLst/>
              <a:cxnLst/>
              <a:rect l="l" t="t" r="r" b="b"/>
              <a:pathLst>
                <a:path w="663575" h="663575">
                  <a:moveTo>
                    <a:pt x="663346" y="0"/>
                  </a:moveTo>
                  <a:lnTo>
                    <a:pt x="0" y="0"/>
                  </a:lnTo>
                  <a:lnTo>
                    <a:pt x="0" y="663346"/>
                  </a:lnTo>
                  <a:lnTo>
                    <a:pt x="663346" y="663346"/>
                  </a:lnTo>
                  <a:lnTo>
                    <a:pt x="66334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" name="Group 3" descr="A half black half white circle">
            <a:extLst>
              <a:ext uri="{FF2B5EF4-FFF2-40B4-BE49-F238E27FC236}">
                <a16:creationId xmlns:a16="http://schemas.microsoft.com/office/drawing/2014/main" id="{8B900568-5D5B-0B06-1803-7234FF481179}"/>
              </a:ext>
            </a:extLst>
          </p:cNvPr>
          <p:cNvGrpSpPr>
            <a:grpSpLocks/>
          </p:cNvGrpSpPr>
          <p:nvPr/>
        </p:nvGrpSpPr>
        <p:grpSpPr>
          <a:xfrm>
            <a:off x="8496396" y="5226190"/>
            <a:ext cx="898217" cy="957589"/>
            <a:chOff x="6350" y="6350"/>
            <a:chExt cx="761365" cy="761368"/>
          </a:xfrm>
        </p:grpSpPr>
        <p:sp>
          <p:nvSpPr>
            <p:cNvPr id="5" name="Graphic 358">
              <a:extLst>
                <a:ext uri="{FF2B5EF4-FFF2-40B4-BE49-F238E27FC236}">
                  <a16:creationId xmlns:a16="http://schemas.microsoft.com/office/drawing/2014/main" id="{3084528D-A629-FD50-DF9C-577786CA9629}"/>
                </a:ext>
              </a:extLst>
            </p:cNvPr>
            <p:cNvSpPr/>
            <p:nvPr/>
          </p:nvSpPr>
          <p:spPr>
            <a:xfrm>
              <a:off x="6350" y="6353"/>
              <a:ext cx="761365" cy="761365"/>
            </a:xfrm>
            <a:custGeom>
              <a:avLst/>
              <a:gdLst/>
              <a:ahLst/>
              <a:cxnLst/>
              <a:rect l="l" t="t" r="r" b="b"/>
              <a:pathLst>
                <a:path w="761365" h="761365">
                  <a:moveTo>
                    <a:pt x="380479" y="0"/>
                  </a:moveTo>
                  <a:lnTo>
                    <a:pt x="332752" y="2964"/>
                  </a:lnTo>
                  <a:lnTo>
                    <a:pt x="286794" y="11620"/>
                  </a:lnTo>
                  <a:lnTo>
                    <a:pt x="242963" y="25610"/>
                  </a:lnTo>
                  <a:lnTo>
                    <a:pt x="201613" y="44578"/>
                  </a:lnTo>
                  <a:lnTo>
                    <a:pt x="163102" y="68168"/>
                  </a:lnTo>
                  <a:lnTo>
                    <a:pt x="127787" y="96022"/>
                  </a:lnTo>
                  <a:lnTo>
                    <a:pt x="96023" y="127785"/>
                  </a:lnTo>
                  <a:lnTo>
                    <a:pt x="68168" y="163099"/>
                  </a:lnTo>
                  <a:lnTo>
                    <a:pt x="44578" y="201609"/>
                  </a:lnTo>
                  <a:lnTo>
                    <a:pt x="25610" y="242957"/>
                  </a:lnTo>
                  <a:lnTo>
                    <a:pt x="11620" y="286787"/>
                  </a:lnTo>
                  <a:lnTo>
                    <a:pt x="2964" y="332742"/>
                  </a:lnTo>
                  <a:lnTo>
                    <a:pt x="0" y="380466"/>
                  </a:lnTo>
                  <a:lnTo>
                    <a:pt x="2964" y="428193"/>
                  </a:lnTo>
                  <a:lnTo>
                    <a:pt x="11620" y="474150"/>
                  </a:lnTo>
                  <a:lnTo>
                    <a:pt x="25610" y="517982"/>
                  </a:lnTo>
                  <a:lnTo>
                    <a:pt x="44578" y="559332"/>
                  </a:lnTo>
                  <a:lnTo>
                    <a:pt x="68168" y="597843"/>
                  </a:lnTo>
                  <a:lnTo>
                    <a:pt x="96023" y="633158"/>
                  </a:lnTo>
                  <a:lnTo>
                    <a:pt x="127787" y="664922"/>
                  </a:lnTo>
                  <a:lnTo>
                    <a:pt x="163102" y="692777"/>
                  </a:lnTo>
                  <a:lnTo>
                    <a:pt x="201613" y="716367"/>
                  </a:lnTo>
                  <a:lnTo>
                    <a:pt x="242963" y="735335"/>
                  </a:lnTo>
                  <a:lnTo>
                    <a:pt x="286794" y="749325"/>
                  </a:lnTo>
                  <a:lnTo>
                    <a:pt x="332752" y="757981"/>
                  </a:lnTo>
                  <a:lnTo>
                    <a:pt x="380479" y="760945"/>
                  </a:lnTo>
                  <a:lnTo>
                    <a:pt x="428206" y="757981"/>
                  </a:lnTo>
                  <a:lnTo>
                    <a:pt x="474163" y="749325"/>
                  </a:lnTo>
                  <a:lnTo>
                    <a:pt x="517995" y="735335"/>
                  </a:lnTo>
                  <a:lnTo>
                    <a:pt x="559345" y="716367"/>
                  </a:lnTo>
                  <a:lnTo>
                    <a:pt x="597855" y="692777"/>
                  </a:lnTo>
                  <a:lnTo>
                    <a:pt x="633171" y="664922"/>
                  </a:lnTo>
                  <a:lnTo>
                    <a:pt x="664934" y="633158"/>
                  </a:lnTo>
                  <a:lnTo>
                    <a:pt x="692789" y="597843"/>
                  </a:lnTo>
                  <a:lnTo>
                    <a:pt x="716379" y="559332"/>
                  </a:lnTo>
                  <a:lnTo>
                    <a:pt x="735348" y="517982"/>
                  </a:lnTo>
                  <a:lnTo>
                    <a:pt x="749338" y="474150"/>
                  </a:lnTo>
                  <a:lnTo>
                    <a:pt x="757994" y="428193"/>
                  </a:lnTo>
                  <a:lnTo>
                    <a:pt x="760958" y="380466"/>
                  </a:lnTo>
                  <a:lnTo>
                    <a:pt x="757994" y="332742"/>
                  </a:lnTo>
                  <a:lnTo>
                    <a:pt x="749338" y="286787"/>
                  </a:lnTo>
                  <a:lnTo>
                    <a:pt x="735348" y="242957"/>
                  </a:lnTo>
                  <a:lnTo>
                    <a:pt x="716379" y="201609"/>
                  </a:lnTo>
                  <a:lnTo>
                    <a:pt x="692789" y="163099"/>
                  </a:lnTo>
                  <a:lnTo>
                    <a:pt x="664934" y="127785"/>
                  </a:lnTo>
                  <a:lnTo>
                    <a:pt x="633171" y="96022"/>
                  </a:lnTo>
                  <a:lnTo>
                    <a:pt x="597855" y="68168"/>
                  </a:lnTo>
                  <a:lnTo>
                    <a:pt x="559345" y="44578"/>
                  </a:lnTo>
                  <a:lnTo>
                    <a:pt x="517995" y="25610"/>
                  </a:lnTo>
                  <a:lnTo>
                    <a:pt x="474163" y="11620"/>
                  </a:lnTo>
                  <a:lnTo>
                    <a:pt x="428206" y="2964"/>
                  </a:lnTo>
                  <a:lnTo>
                    <a:pt x="38047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Graphic 359">
              <a:extLst>
                <a:ext uri="{FF2B5EF4-FFF2-40B4-BE49-F238E27FC236}">
                  <a16:creationId xmlns:a16="http://schemas.microsoft.com/office/drawing/2014/main" id="{8F35D354-8F24-37AD-990B-5B513FBD22A8}"/>
                </a:ext>
              </a:extLst>
            </p:cNvPr>
            <p:cNvSpPr/>
            <p:nvPr/>
          </p:nvSpPr>
          <p:spPr>
            <a:xfrm>
              <a:off x="6350" y="6353"/>
              <a:ext cx="761365" cy="761365"/>
            </a:xfrm>
            <a:custGeom>
              <a:avLst/>
              <a:gdLst/>
              <a:ahLst/>
              <a:cxnLst/>
              <a:rect l="l" t="t" r="r" b="b"/>
              <a:pathLst>
                <a:path w="761365" h="761365">
                  <a:moveTo>
                    <a:pt x="760958" y="380466"/>
                  </a:moveTo>
                  <a:lnTo>
                    <a:pt x="757994" y="428193"/>
                  </a:lnTo>
                  <a:lnTo>
                    <a:pt x="749338" y="474150"/>
                  </a:lnTo>
                  <a:lnTo>
                    <a:pt x="735348" y="517982"/>
                  </a:lnTo>
                  <a:lnTo>
                    <a:pt x="716379" y="559332"/>
                  </a:lnTo>
                  <a:lnTo>
                    <a:pt x="692789" y="597843"/>
                  </a:lnTo>
                  <a:lnTo>
                    <a:pt x="664934" y="633158"/>
                  </a:lnTo>
                  <a:lnTo>
                    <a:pt x="633171" y="664922"/>
                  </a:lnTo>
                  <a:lnTo>
                    <a:pt x="597855" y="692777"/>
                  </a:lnTo>
                  <a:lnTo>
                    <a:pt x="559345" y="716367"/>
                  </a:lnTo>
                  <a:lnTo>
                    <a:pt x="517995" y="735335"/>
                  </a:lnTo>
                  <a:lnTo>
                    <a:pt x="474163" y="749325"/>
                  </a:lnTo>
                  <a:lnTo>
                    <a:pt x="428206" y="757981"/>
                  </a:lnTo>
                  <a:lnTo>
                    <a:pt x="380479" y="760945"/>
                  </a:lnTo>
                  <a:lnTo>
                    <a:pt x="332752" y="757981"/>
                  </a:lnTo>
                  <a:lnTo>
                    <a:pt x="286794" y="749325"/>
                  </a:lnTo>
                  <a:lnTo>
                    <a:pt x="242963" y="735335"/>
                  </a:lnTo>
                  <a:lnTo>
                    <a:pt x="201613" y="716367"/>
                  </a:lnTo>
                  <a:lnTo>
                    <a:pt x="163102" y="692777"/>
                  </a:lnTo>
                  <a:lnTo>
                    <a:pt x="127787" y="664922"/>
                  </a:lnTo>
                  <a:lnTo>
                    <a:pt x="96023" y="633158"/>
                  </a:lnTo>
                  <a:lnTo>
                    <a:pt x="68168" y="597843"/>
                  </a:lnTo>
                  <a:lnTo>
                    <a:pt x="44578" y="559332"/>
                  </a:lnTo>
                  <a:lnTo>
                    <a:pt x="25610" y="517982"/>
                  </a:lnTo>
                  <a:lnTo>
                    <a:pt x="11620" y="474150"/>
                  </a:lnTo>
                  <a:lnTo>
                    <a:pt x="2964" y="428193"/>
                  </a:lnTo>
                  <a:lnTo>
                    <a:pt x="0" y="380466"/>
                  </a:lnTo>
                  <a:lnTo>
                    <a:pt x="2964" y="332742"/>
                  </a:lnTo>
                  <a:lnTo>
                    <a:pt x="11620" y="286787"/>
                  </a:lnTo>
                  <a:lnTo>
                    <a:pt x="25610" y="242957"/>
                  </a:lnTo>
                  <a:lnTo>
                    <a:pt x="44578" y="201609"/>
                  </a:lnTo>
                  <a:lnTo>
                    <a:pt x="68168" y="163099"/>
                  </a:lnTo>
                  <a:lnTo>
                    <a:pt x="96023" y="127785"/>
                  </a:lnTo>
                  <a:lnTo>
                    <a:pt x="127787" y="96022"/>
                  </a:lnTo>
                  <a:lnTo>
                    <a:pt x="163102" y="68168"/>
                  </a:lnTo>
                  <a:lnTo>
                    <a:pt x="201613" y="44578"/>
                  </a:lnTo>
                  <a:lnTo>
                    <a:pt x="242963" y="25610"/>
                  </a:lnTo>
                  <a:lnTo>
                    <a:pt x="286794" y="11620"/>
                  </a:lnTo>
                  <a:lnTo>
                    <a:pt x="332752" y="2964"/>
                  </a:lnTo>
                  <a:lnTo>
                    <a:pt x="380479" y="0"/>
                  </a:lnTo>
                  <a:lnTo>
                    <a:pt x="428206" y="2964"/>
                  </a:lnTo>
                  <a:lnTo>
                    <a:pt x="474163" y="11620"/>
                  </a:lnTo>
                  <a:lnTo>
                    <a:pt x="517995" y="25610"/>
                  </a:lnTo>
                  <a:lnTo>
                    <a:pt x="559345" y="44578"/>
                  </a:lnTo>
                  <a:lnTo>
                    <a:pt x="597855" y="68168"/>
                  </a:lnTo>
                  <a:lnTo>
                    <a:pt x="633171" y="96022"/>
                  </a:lnTo>
                  <a:lnTo>
                    <a:pt x="664934" y="127785"/>
                  </a:lnTo>
                  <a:lnTo>
                    <a:pt x="692789" y="163099"/>
                  </a:lnTo>
                  <a:lnTo>
                    <a:pt x="716379" y="201609"/>
                  </a:lnTo>
                  <a:lnTo>
                    <a:pt x="735348" y="242957"/>
                  </a:lnTo>
                  <a:lnTo>
                    <a:pt x="749338" y="286787"/>
                  </a:lnTo>
                  <a:lnTo>
                    <a:pt x="757994" y="332742"/>
                  </a:lnTo>
                  <a:lnTo>
                    <a:pt x="760958" y="380466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Graphic 360">
              <a:extLst>
                <a:ext uri="{FF2B5EF4-FFF2-40B4-BE49-F238E27FC236}">
                  <a16:creationId xmlns:a16="http://schemas.microsoft.com/office/drawing/2014/main" id="{0E6A5A2B-CBC1-CD44-2F13-DDF8A4EE330D}"/>
                </a:ext>
              </a:extLst>
            </p:cNvPr>
            <p:cNvSpPr/>
            <p:nvPr/>
          </p:nvSpPr>
          <p:spPr>
            <a:xfrm>
              <a:off x="6363" y="6350"/>
              <a:ext cx="381000" cy="761365"/>
            </a:xfrm>
            <a:custGeom>
              <a:avLst/>
              <a:gdLst/>
              <a:ahLst/>
              <a:cxnLst/>
              <a:rect l="l" t="t" r="r" b="b"/>
              <a:pathLst>
                <a:path w="381000" h="761365">
                  <a:moveTo>
                    <a:pt x="380466" y="0"/>
                  </a:moveTo>
                  <a:lnTo>
                    <a:pt x="332740" y="2964"/>
                  </a:lnTo>
                  <a:lnTo>
                    <a:pt x="286783" y="11619"/>
                  </a:lnTo>
                  <a:lnTo>
                    <a:pt x="242952" y="25608"/>
                  </a:lnTo>
                  <a:lnTo>
                    <a:pt x="201603" y="44575"/>
                  </a:lnTo>
                  <a:lnTo>
                    <a:pt x="163094" y="68164"/>
                  </a:lnTo>
                  <a:lnTo>
                    <a:pt x="127780" y="96018"/>
                  </a:lnTo>
                  <a:lnTo>
                    <a:pt x="96018" y="127780"/>
                  </a:lnTo>
                  <a:lnTo>
                    <a:pt x="68164" y="163094"/>
                  </a:lnTo>
                  <a:lnTo>
                    <a:pt x="44575" y="201603"/>
                  </a:lnTo>
                  <a:lnTo>
                    <a:pt x="25608" y="242952"/>
                  </a:lnTo>
                  <a:lnTo>
                    <a:pt x="11619" y="286783"/>
                  </a:lnTo>
                  <a:lnTo>
                    <a:pt x="2964" y="332740"/>
                  </a:lnTo>
                  <a:lnTo>
                    <a:pt x="0" y="380466"/>
                  </a:lnTo>
                  <a:lnTo>
                    <a:pt x="2964" y="428193"/>
                  </a:lnTo>
                  <a:lnTo>
                    <a:pt x="11619" y="474150"/>
                  </a:lnTo>
                  <a:lnTo>
                    <a:pt x="25608" y="517982"/>
                  </a:lnTo>
                  <a:lnTo>
                    <a:pt x="44575" y="559332"/>
                  </a:lnTo>
                  <a:lnTo>
                    <a:pt x="68164" y="597843"/>
                  </a:lnTo>
                  <a:lnTo>
                    <a:pt x="96018" y="633158"/>
                  </a:lnTo>
                  <a:lnTo>
                    <a:pt x="127780" y="664922"/>
                  </a:lnTo>
                  <a:lnTo>
                    <a:pt x="163094" y="692777"/>
                  </a:lnTo>
                  <a:lnTo>
                    <a:pt x="201603" y="716367"/>
                  </a:lnTo>
                  <a:lnTo>
                    <a:pt x="242952" y="735335"/>
                  </a:lnTo>
                  <a:lnTo>
                    <a:pt x="286783" y="749325"/>
                  </a:lnTo>
                  <a:lnTo>
                    <a:pt x="332740" y="757981"/>
                  </a:lnTo>
                  <a:lnTo>
                    <a:pt x="380466" y="760945"/>
                  </a:lnTo>
                  <a:lnTo>
                    <a:pt x="3804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Graphic 361">
              <a:extLst>
                <a:ext uri="{FF2B5EF4-FFF2-40B4-BE49-F238E27FC236}">
                  <a16:creationId xmlns:a16="http://schemas.microsoft.com/office/drawing/2014/main" id="{0D997D28-D035-1493-FD9D-5ED917731227}"/>
                </a:ext>
              </a:extLst>
            </p:cNvPr>
            <p:cNvSpPr/>
            <p:nvPr/>
          </p:nvSpPr>
          <p:spPr>
            <a:xfrm>
              <a:off x="6363" y="6350"/>
              <a:ext cx="381000" cy="761365"/>
            </a:xfrm>
            <a:custGeom>
              <a:avLst/>
              <a:gdLst/>
              <a:ahLst/>
              <a:cxnLst/>
              <a:rect l="l" t="t" r="r" b="b"/>
              <a:pathLst>
                <a:path w="381000" h="761365">
                  <a:moveTo>
                    <a:pt x="380466" y="760945"/>
                  </a:moveTo>
                  <a:lnTo>
                    <a:pt x="332740" y="757981"/>
                  </a:lnTo>
                  <a:lnTo>
                    <a:pt x="286783" y="749325"/>
                  </a:lnTo>
                  <a:lnTo>
                    <a:pt x="242952" y="735335"/>
                  </a:lnTo>
                  <a:lnTo>
                    <a:pt x="201603" y="716367"/>
                  </a:lnTo>
                  <a:lnTo>
                    <a:pt x="163094" y="692777"/>
                  </a:lnTo>
                  <a:lnTo>
                    <a:pt x="127780" y="664922"/>
                  </a:lnTo>
                  <a:lnTo>
                    <a:pt x="96018" y="633158"/>
                  </a:lnTo>
                  <a:lnTo>
                    <a:pt x="68164" y="597843"/>
                  </a:lnTo>
                  <a:lnTo>
                    <a:pt x="44575" y="559332"/>
                  </a:lnTo>
                  <a:lnTo>
                    <a:pt x="25608" y="517982"/>
                  </a:lnTo>
                  <a:lnTo>
                    <a:pt x="11619" y="474150"/>
                  </a:lnTo>
                  <a:lnTo>
                    <a:pt x="2964" y="428193"/>
                  </a:lnTo>
                  <a:lnTo>
                    <a:pt x="0" y="380466"/>
                  </a:lnTo>
                  <a:lnTo>
                    <a:pt x="2964" y="332740"/>
                  </a:lnTo>
                  <a:lnTo>
                    <a:pt x="11619" y="286783"/>
                  </a:lnTo>
                  <a:lnTo>
                    <a:pt x="25608" y="242952"/>
                  </a:lnTo>
                  <a:lnTo>
                    <a:pt x="44575" y="201603"/>
                  </a:lnTo>
                  <a:lnTo>
                    <a:pt x="68164" y="163094"/>
                  </a:lnTo>
                  <a:lnTo>
                    <a:pt x="96018" y="127780"/>
                  </a:lnTo>
                  <a:lnTo>
                    <a:pt x="127780" y="96018"/>
                  </a:lnTo>
                  <a:lnTo>
                    <a:pt x="163094" y="68164"/>
                  </a:lnTo>
                  <a:lnTo>
                    <a:pt x="201603" y="44575"/>
                  </a:lnTo>
                  <a:lnTo>
                    <a:pt x="242952" y="25608"/>
                  </a:lnTo>
                  <a:lnTo>
                    <a:pt x="286783" y="11619"/>
                  </a:lnTo>
                  <a:lnTo>
                    <a:pt x="332740" y="2964"/>
                  </a:lnTo>
                  <a:lnTo>
                    <a:pt x="380466" y="0"/>
                  </a:lnTo>
                </a:path>
              </a:pathLst>
            </a:custGeom>
            <a:ln w="12699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2963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 txBox="1">
            <a:spLocks noGrp="1"/>
          </p:cNvSpPr>
          <p:nvPr>
            <p:ph type="title" idx="4294967295"/>
          </p:nvPr>
        </p:nvSpPr>
        <p:spPr>
          <a:xfrm>
            <a:off x="1524001" y="799848"/>
            <a:ext cx="8703425" cy="18158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Terms of Trade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79F7A6-4079-4165-B537-8A5976A23710}"/>
              </a:ext>
            </a:extLst>
          </p:cNvPr>
          <p:cNvSpPr txBox="1"/>
          <p:nvPr/>
        </p:nvSpPr>
        <p:spPr>
          <a:xfrm>
            <a:off x="2340747" y="2911876"/>
            <a:ext cx="75904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/>
              <a:t>If Alpha produces pizzas and trades for brownies, would a trade of one pizza for one brownie be desirable? </a:t>
            </a:r>
          </a:p>
          <a:p>
            <a:pPr lvl="0"/>
            <a:endParaRPr lang="en-US" sz="2400"/>
          </a:p>
          <a:p>
            <a:pPr lvl="0"/>
            <a:r>
              <a:rPr lang="en-US" sz="2400"/>
              <a:t>If Beta produces brownies and trades for pizzas, would a trade of one brownie for one pizza be desirable? </a:t>
            </a:r>
          </a:p>
        </p:txBody>
      </p:sp>
      <p:sp>
        <p:nvSpPr>
          <p:cNvPr id="5" name="Flowchart: Connector 4" descr="A black circle">
            <a:extLst>
              <a:ext uri="{FF2B5EF4-FFF2-40B4-BE49-F238E27FC236}">
                <a16:creationId xmlns:a16="http://schemas.microsoft.com/office/drawing/2014/main" id="{9E0E9928-1356-4470-B246-C38C75D4706C}"/>
              </a:ext>
            </a:extLst>
          </p:cNvPr>
          <p:cNvSpPr/>
          <p:nvPr/>
        </p:nvSpPr>
        <p:spPr>
          <a:xfrm>
            <a:off x="4817616" y="1540984"/>
            <a:ext cx="664411" cy="69268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 descr="A black square">
            <a:extLst>
              <a:ext uri="{FF2B5EF4-FFF2-40B4-BE49-F238E27FC236}">
                <a16:creationId xmlns:a16="http://schemas.microsoft.com/office/drawing/2014/main" id="{1D4CACCB-0E58-43C7-B424-92F6673B05BA}"/>
              </a:ext>
            </a:extLst>
          </p:cNvPr>
          <p:cNvSpPr/>
          <p:nvPr/>
        </p:nvSpPr>
        <p:spPr>
          <a:xfrm>
            <a:off x="6266329" y="1540984"/>
            <a:ext cx="675930" cy="6658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 GreenBar.ai">
            <a:extLst>
              <a:ext uri="{FF2B5EF4-FFF2-40B4-BE49-F238E27FC236}">
                <a16:creationId xmlns:a16="http://schemas.microsoft.com/office/drawing/2014/main" id="{DB7F2AF9-491A-4841-A838-178AB71D6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262272"/>
            <a:ext cx="88011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03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FD9F7-3006-C91E-C06B-124880397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92F1E-59B0-CF4E-FFE4-7E5015EDA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How is productivity measured?</a:t>
            </a:r>
          </a:p>
          <a:p>
            <a:endParaRPr lang="en-US"/>
          </a:p>
          <a:p>
            <a:r>
              <a:rPr lang="en-US"/>
              <a:t>If workers in a country are more productive than workers in another country in producing a good, do they have an absolute or comparative advantage in producing it?</a:t>
            </a:r>
          </a:p>
          <a:p>
            <a:endParaRPr lang="en-US"/>
          </a:p>
          <a:p>
            <a:r>
              <a:rPr lang="en-US"/>
              <a:t>If the opportunity cost of producing a good in one country is lower than in another country, does the first country have an absolute or comparative advantage producing it?</a:t>
            </a:r>
          </a:p>
          <a:p>
            <a:endParaRPr lang="en-US"/>
          </a:p>
          <a:p>
            <a:r>
              <a:rPr lang="en-US"/>
              <a:t>How do people benefit from specialization and trade?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1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w Cen MT"/>
                <a:cs typeface="Futura Medium"/>
              </a:rPr>
              <a:t>Comparative Advantage: Trading Pizzas and Brownies</a:t>
            </a:r>
          </a:p>
        </p:txBody>
      </p:sp>
      <p:pic>
        <p:nvPicPr>
          <p:cNvPr id="3" name="Picture 2" descr="Text">
            <a:extLst>
              <a:ext uri="{FF2B5EF4-FFF2-40B4-BE49-F238E27FC236}">
                <a16:creationId xmlns:a16="http://schemas.microsoft.com/office/drawing/2014/main" id="{F5DBD93F-AD93-6CAA-C5A4-6E3AE9487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18" y="321772"/>
            <a:ext cx="4493927" cy="9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8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sX0" fmla="*/ 0 w 10515600"/>
              <a:gd name="csY0" fmla="*/ 0 h 5416094"/>
              <a:gd name="csX1" fmla="*/ 552069 w 10515600"/>
              <a:gd name="csY1" fmla="*/ 0 h 5416094"/>
              <a:gd name="csX2" fmla="*/ 893826 w 10515600"/>
              <a:gd name="csY2" fmla="*/ 0 h 5416094"/>
              <a:gd name="csX3" fmla="*/ 1761363 w 10515600"/>
              <a:gd name="csY3" fmla="*/ 0 h 5416094"/>
              <a:gd name="csX4" fmla="*/ 2313432 w 10515600"/>
              <a:gd name="csY4" fmla="*/ 0 h 5416094"/>
              <a:gd name="csX5" fmla="*/ 2865501 w 10515600"/>
              <a:gd name="csY5" fmla="*/ 0 h 5416094"/>
              <a:gd name="csX6" fmla="*/ 3733038 w 10515600"/>
              <a:gd name="csY6" fmla="*/ 0 h 5416094"/>
              <a:gd name="csX7" fmla="*/ 4179951 w 10515600"/>
              <a:gd name="csY7" fmla="*/ 0 h 5416094"/>
              <a:gd name="csX8" fmla="*/ 5047488 w 10515600"/>
              <a:gd name="csY8" fmla="*/ 0 h 5416094"/>
              <a:gd name="csX9" fmla="*/ 5915025 w 10515600"/>
              <a:gd name="csY9" fmla="*/ 0 h 5416094"/>
              <a:gd name="csX10" fmla="*/ 6572250 w 10515600"/>
              <a:gd name="csY10" fmla="*/ 0 h 5416094"/>
              <a:gd name="csX11" fmla="*/ 7439787 w 10515600"/>
              <a:gd name="csY11" fmla="*/ 0 h 5416094"/>
              <a:gd name="csX12" fmla="*/ 7991856 w 10515600"/>
              <a:gd name="csY12" fmla="*/ 0 h 5416094"/>
              <a:gd name="csX13" fmla="*/ 8543925 w 10515600"/>
              <a:gd name="csY13" fmla="*/ 0 h 5416094"/>
              <a:gd name="csX14" fmla="*/ 9306306 w 10515600"/>
              <a:gd name="csY14" fmla="*/ 0 h 5416094"/>
              <a:gd name="csX15" fmla="*/ 9858375 w 10515600"/>
              <a:gd name="csY15" fmla="*/ 0 h 5416094"/>
              <a:gd name="csX16" fmla="*/ 10515600 w 10515600"/>
              <a:gd name="csY16" fmla="*/ 0 h 5416094"/>
              <a:gd name="csX17" fmla="*/ 10515600 w 10515600"/>
              <a:gd name="csY17" fmla="*/ 785334 h 5416094"/>
              <a:gd name="csX18" fmla="*/ 10515600 w 10515600"/>
              <a:gd name="csY18" fmla="*/ 1516506 h 5416094"/>
              <a:gd name="csX19" fmla="*/ 10515600 w 10515600"/>
              <a:gd name="csY19" fmla="*/ 2247679 h 5416094"/>
              <a:gd name="csX20" fmla="*/ 10515600 w 10515600"/>
              <a:gd name="csY20" fmla="*/ 2762208 h 5416094"/>
              <a:gd name="csX21" fmla="*/ 10515600 w 10515600"/>
              <a:gd name="csY21" fmla="*/ 3330898 h 5416094"/>
              <a:gd name="csX22" fmla="*/ 10515600 w 10515600"/>
              <a:gd name="csY22" fmla="*/ 4062071 h 5416094"/>
              <a:gd name="csX23" fmla="*/ 10515600 w 10515600"/>
              <a:gd name="csY23" fmla="*/ 4684921 h 5416094"/>
              <a:gd name="csX24" fmla="*/ 10515600 w 10515600"/>
              <a:gd name="csY24" fmla="*/ 5416094 h 5416094"/>
              <a:gd name="csX25" fmla="*/ 9753219 w 10515600"/>
              <a:gd name="csY25" fmla="*/ 5416094 h 5416094"/>
              <a:gd name="csX26" fmla="*/ 9411462 w 10515600"/>
              <a:gd name="csY26" fmla="*/ 5416094 h 5416094"/>
              <a:gd name="csX27" fmla="*/ 8754237 w 10515600"/>
              <a:gd name="csY27" fmla="*/ 5416094 h 5416094"/>
              <a:gd name="csX28" fmla="*/ 8307324 w 10515600"/>
              <a:gd name="csY28" fmla="*/ 5416094 h 5416094"/>
              <a:gd name="csX29" fmla="*/ 7544943 w 10515600"/>
              <a:gd name="csY29" fmla="*/ 5416094 h 5416094"/>
              <a:gd name="csX30" fmla="*/ 7098030 w 10515600"/>
              <a:gd name="csY30" fmla="*/ 5416094 h 5416094"/>
              <a:gd name="csX31" fmla="*/ 6335649 w 10515600"/>
              <a:gd name="csY31" fmla="*/ 5416094 h 5416094"/>
              <a:gd name="csX32" fmla="*/ 5993892 w 10515600"/>
              <a:gd name="csY32" fmla="*/ 5416094 h 5416094"/>
              <a:gd name="csX33" fmla="*/ 5231511 w 10515600"/>
              <a:gd name="csY33" fmla="*/ 5416094 h 5416094"/>
              <a:gd name="csX34" fmla="*/ 4784598 w 10515600"/>
              <a:gd name="csY34" fmla="*/ 5416094 h 5416094"/>
              <a:gd name="csX35" fmla="*/ 4442841 w 10515600"/>
              <a:gd name="csY35" fmla="*/ 5416094 h 5416094"/>
              <a:gd name="csX36" fmla="*/ 3995928 w 10515600"/>
              <a:gd name="csY36" fmla="*/ 5416094 h 5416094"/>
              <a:gd name="csX37" fmla="*/ 3233547 w 10515600"/>
              <a:gd name="csY37" fmla="*/ 5416094 h 5416094"/>
              <a:gd name="csX38" fmla="*/ 2786634 w 10515600"/>
              <a:gd name="csY38" fmla="*/ 5416094 h 5416094"/>
              <a:gd name="csX39" fmla="*/ 2444877 w 10515600"/>
              <a:gd name="csY39" fmla="*/ 5416094 h 5416094"/>
              <a:gd name="csX40" fmla="*/ 1997964 w 10515600"/>
              <a:gd name="csY40" fmla="*/ 5416094 h 5416094"/>
              <a:gd name="csX41" fmla="*/ 1445895 w 10515600"/>
              <a:gd name="csY41" fmla="*/ 5416094 h 5416094"/>
              <a:gd name="csX42" fmla="*/ 788670 w 10515600"/>
              <a:gd name="csY42" fmla="*/ 5416094 h 5416094"/>
              <a:gd name="csX43" fmla="*/ 0 w 10515600"/>
              <a:gd name="csY43" fmla="*/ 5416094 h 5416094"/>
              <a:gd name="csX44" fmla="*/ 0 w 10515600"/>
              <a:gd name="csY44" fmla="*/ 4630760 h 5416094"/>
              <a:gd name="csX45" fmla="*/ 0 w 10515600"/>
              <a:gd name="csY45" fmla="*/ 3953749 h 5416094"/>
              <a:gd name="csX46" fmla="*/ 0 w 10515600"/>
              <a:gd name="csY46" fmla="*/ 3276737 h 5416094"/>
              <a:gd name="csX47" fmla="*/ 0 w 10515600"/>
              <a:gd name="csY47" fmla="*/ 2599725 h 5416094"/>
              <a:gd name="csX48" fmla="*/ 0 w 10515600"/>
              <a:gd name="csY48" fmla="*/ 1922713 h 5416094"/>
              <a:gd name="csX49" fmla="*/ 0 w 10515600"/>
              <a:gd name="csY49" fmla="*/ 1299863 h 5416094"/>
              <a:gd name="csX50" fmla="*/ 0 w 10515600"/>
              <a:gd name="csY50" fmla="*/ 0 h 54160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6FF28-46BC-BCEA-25D6-45A05802D31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Trade Terminology</a:t>
            </a:r>
          </a:p>
        </p:txBody>
      </p:sp>
      <p:pic>
        <p:nvPicPr>
          <p:cNvPr id="5" name="Picture 4" descr="Trade Terminology: Individuals, businesses, and countries exchange goods and services when the parties involved expect mutual benefits. ">
            <a:extLst>
              <a:ext uri="{FF2B5EF4-FFF2-40B4-BE49-F238E27FC236}">
                <a16:creationId xmlns:a16="http://schemas.microsoft.com/office/drawing/2014/main" id="{D7D1C93B-ACC6-CC15-CE0C-14AD581EA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423355"/>
            <a:ext cx="10134600" cy="195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7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FAD6C-D950-1E0C-C3B7-DD7ED5126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00515-3BE5-E75C-2DA9-A5B72815A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Vocabulary: Productivity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7CC61-0F1D-6193-D7C8-3C289685E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Productivity</a:t>
            </a:r>
            <a:r>
              <a:rPr lang="en-US"/>
              <a:t> is a measure of how much of a good or service (output) that can be produced with a specific quantity of resources (inputs).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6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0A4610-B34E-410E-5D74-74C1F3C562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0872" y="294886"/>
            <a:ext cx="10515600" cy="606825"/>
          </a:xfrm>
        </p:spPr>
        <p:txBody>
          <a:bodyPr>
            <a:normAutofit fontScale="90000"/>
          </a:bodyPr>
          <a:lstStyle/>
          <a:p>
            <a:r>
              <a:rPr lang="en-US" dirty="0"/>
              <a:t>Alpha and Beta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0872" y="1300135"/>
            <a:ext cx="70063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many years, the people of Alpha and the people of Beta kept to themselves, with almost no contact between the islands.</a:t>
            </a:r>
          </a:p>
          <a:p>
            <a:endParaRPr lang="en-US" sz="2400" dirty="0"/>
          </a:p>
          <a:p>
            <a:r>
              <a:rPr lang="en-US" sz="2400" dirty="0"/>
              <a:t>The two countries looked similar but had different histories. Over time, the two countries developed differently which led to the nations having very different productivity.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However, the people of Alpha and Beta have one thing in common: They all love pizza and brownies. In fact, they spend a great deal of their time producing and eating as many pizzas and brownies as they can. </a:t>
            </a:r>
          </a:p>
          <a:p>
            <a:endParaRPr lang="en-US" sz="2400" dirty="0"/>
          </a:p>
        </p:txBody>
      </p:sp>
      <p:pic>
        <p:nvPicPr>
          <p:cNvPr id="9" name="Picture 8" descr="A small island in the middle of a clear blue body of water. ">
            <a:extLst>
              <a:ext uri="{FF2B5EF4-FFF2-40B4-BE49-F238E27FC236}">
                <a16:creationId xmlns:a16="http://schemas.microsoft.com/office/drawing/2014/main" id="{67A682EF-B09E-47B9-88AE-59DB45316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87" y="752502"/>
            <a:ext cx="2743200" cy="1714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3548" y="2620656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Alpha</a:t>
            </a:r>
          </a:p>
        </p:txBody>
      </p:sp>
      <p:pic>
        <p:nvPicPr>
          <p:cNvPr id="10" name="Picture 9" descr="A small island in the middle of a clear blue body of water. ">
            <a:extLst>
              <a:ext uri="{FF2B5EF4-FFF2-40B4-BE49-F238E27FC236}">
                <a16:creationId xmlns:a16="http://schemas.microsoft.com/office/drawing/2014/main" id="{12E2BDCD-6277-42BE-89E3-93BA69DE25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87" y="3223559"/>
            <a:ext cx="2743200" cy="1714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83328" y="5199760"/>
            <a:ext cx="60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Beta</a:t>
            </a:r>
          </a:p>
        </p:txBody>
      </p:sp>
    </p:spTree>
    <p:extLst>
      <p:ext uri="{BB962C8B-B14F-4D97-AF65-F5344CB8AC3E}">
        <p14:creationId xmlns:p14="http://schemas.microsoft.com/office/powerpoint/2010/main" val="55851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C1871F-62B6-A790-1325-924C4D29C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Production in Alpha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BD6AEF5-788A-C906-8C22-79FE763A65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11145"/>
              </p:ext>
            </p:extLst>
          </p:nvPr>
        </p:nvGraphicFramePr>
        <p:xfrm>
          <a:off x="838200" y="2033081"/>
          <a:ext cx="1051560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5429">
                  <a:extLst>
                    <a:ext uri="{9D8B030D-6E8A-4147-A177-3AD203B41FA5}">
                      <a16:colId xmlns:a16="http://schemas.microsoft.com/office/drawing/2014/main" val="3261608562"/>
                    </a:ext>
                  </a:extLst>
                </a:gridCol>
                <a:gridCol w="895739">
                  <a:extLst>
                    <a:ext uri="{9D8B030D-6E8A-4147-A177-3AD203B41FA5}">
                      <a16:colId xmlns:a16="http://schemas.microsoft.com/office/drawing/2014/main" val="2871823851"/>
                    </a:ext>
                  </a:extLst>
                </a:gridCol>
                <a:gridCol w="895739">
                  <a:extLst>
                    <a:ext uri="{9D8B030D-6E8A-4147-A177-3AD203B41FA5}">
                      <a16:colId xmlns:a16="http://schemas.microsoft.com/office/drawing/2014/main" val="1180647502"/>
                    </a:ext>
                  </a:extLst>
                </a:gridCol>
                <a:gridCol w="895739">
                  <a:extLst>
                    <a:ext uri="{9D8B030D-6E8A-4147-A177-3AD203B41FA5}">
                      <a16:colId xmlns:a16="http://schemas.microsoft.com/office/drawing/2014/main" val="2937681475"/>
                    </a:ext>
                  </a:extLst>
                </a:gridCol>
                <a:gridCol w="895739">
                  <a:extLst>
                    <a:ext uri="{9D8B030D-6E8A-4147-A177-3AD203B41FA5}">
                      <a16:colId xmlns:a16="http://schemas.microsoft.com/office/drawing/2014/main" val="317071336"/>
                    </a:ext>
                  </a:extLst>
                </a:gridCol>
                <a:gridCol w="895739">
                  <a:extLst>
                    <a:ext uri="{9D8B030D-6E8A-4147-A177-3AD203B41FA5}">
                      <a16:colId xmlns:a16="http://schemas.microsoft.com/office/drawing/2014/main" val="358980677"/>
                    </a:ext>
                  </a:extLst>
                </a:gridCol>
                <a:gridCol w="895739">
                  <a:extLst>
                    <a:ext uri="{9D8B030D-6E8A-4147-A177-3AD203B41FA5}">
                      <a16:colId xmlns:a16="http://schemas.microsoft.com/office/drawing/2014/main" val="1224986861"/>
                    </a:ext>
                  </a:extLst>
                </a:gridCol>
                <a:gridCol w="895739">
                  <a:extLst>
                    <a:ext uri="{9D8B030D-6E8A-4147-A177-3AD203B41FA5}">
                      <a16:colId xmlns:a16="http://schemas.microsoft.com/office/drawing/2014/main" val="3738606143"/>
                    </a:ext>
                  </a:extLst>
                </a:gridCol>
              </a:tblGrid>
              <a:tr h="371568"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Hours Spent Producing Pizzas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277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Number of Pizzas Produced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0318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Number of Brownies Produced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1690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903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C1871F-62B6-A790-1325-924C4D29C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Production in Beta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E800B34-FA9D-6D10-4BC1-838EF5BE35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681547"/>
              </p:ext>
            </p:extLst>
          </p:nvPr>
        </p:nvGraphicFramePr>
        <p:xfrm>
          <a:off x="838200" y="1970198"/>
          <a:ext cx="10515602" cy="3810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4646">
                  <a:extLst>
                    <a:ext uri="{9D8B030D-6E8A-4147-A177-3AD203B41FA5}">
                      <a16:colId xmlns:a16="http://schemas.microsoft.com/office/drawing/2014/main" val="3898384301"/>
                    </a:ext>
                  </a:extLst>
                </a:gridCol>
                <a:gridCol w="768708">
                  <a:extLst>
                    <a:ext uri="{9D8B030D-6E8A-4147-A177-3AD203B41FA5}">
                      <a16:colId xmlns:a16="http://schemas.microsoft.com/office/drawing/2014/main" val="322405937"/>
                    </a:ext>
                  </a:extLst>
                </a:gridCol>
                <a:gridCol w="768708">
                  <a:extLst>
                    <a:ext uri="{9D8B030D-6E8A-4147-A177-3AD203B41FA5}">
                      <a16:colId xmlns:a16="http://schemas.microsoft.com/office/drawing/2014/main" val="3189685422"/>
                    </a:ext>
                  </a:extLst>
                </a:gridCol>
                <a:gridCol w="768708">
                  <a:extLst>
                    <a:ext uri="{9D8B030D-6E8A-4147-A177-3AD203B41FA5}">
                      <a16:colId xmlns:a16="http://schemas.microsoft.com/office/drawing/2014/main" val="1163809116"/>
                    </a:ext>
                  </a:extLst>
                </a:gridCol>
                <a:gridCol w="768708">
                  <a:extLst>
                    <a:ext uri="{9D8B030D-6E8A-4147-A177-3AD203B41FA5}">
                      <a16:colId xmlns:a16="http://schemas.microsoft.com/office/drawing/2014/main" val="3735226755"/>
                    </a:ext>
                  </a:extLst>
                </a:gridCol>
                <a:gridCol w="768708">
                  <a:extLst>
                    <a:ext uri="{9D8B030D-6E8A-4147-A177-3AD203B41FA5}">
                      <a16:colId xmlns:a16="http://schemas.microsoft.com/office/drawing/2014/main" val="484441021"/>
                    </a:ext>
                  </a:extLst>
                </a:gridCol>
                <a:gridCol w="768708">
                  <a:extLst>
                    <a:ext uri="{9D8B030D-6E8A-4147-A177-3AD203B41FA5}">
                      <a16:colId xmlns:a16="http://schemas.microsoft.com/office/drawing/2014/main" val="2978950420"/>
                    </a:ext>
                  </a:extLst>
                </a:gridCol>
                <a:gridCol w="768708">
                  <a:extLst>
                    <a:ext uri="{9D8B030D-6E8A-4147-A177-3AD203B41FA5}">
                      <a16:colId xmlns:a16="http://schemas.microsoft.com/office/drawing/2014/main" val="403443591"/>
                    </a:ext>
                  </a:extLst>
                </a:gridCol>
              </a:tblGrid>
              <a:tr h="1270039"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Hours Spent Producing Brownies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093258"/>
                  </a:ext>
                </a:extLst>
              </a:tr>
              <a:tr h="1270039"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Number of Brownies Produced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55018"/>
                  </a:ext>
                </a:extLst>
              </a:tr>
              <a:tr h="1270039"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Number of Pizzas Produced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728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96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E4A0-4626-A896-636C-B31DE684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Vocabulary: Production Possibilities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EF20C-D7FE-BE1C-0100-1EB774759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b="1"/>
              <a:t>production possibilities table </a:t>
            </a:r>
            <a:r>
              <a:rPr lang="en-US"/>
              <a:t>shows the possible output combinations that can be produced given an economy’s available resources and technology.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25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43FA2-988E-FC6D-AC0B-D2ED5A1B0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ACEAD2-9027-7D08-90D4-A379FA58B6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8009"/>
            <a:ext cx="10515600" cy="606825"/>
          </a:xfrm>
        </p:spPr>
        <p:txBody>
          <a:bodyPr>
            <a:normAutofit fontScale="90000"/>
          </a:bodyPr>
          <a:lstStyle/>
          <a:p>
            <a:r>
              <a:rPr lang="en-US" dirty="0"/>
              <a:t>Productivity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BEAA1D-8E48-1909-3539-5BE8AD1F1428}"/>
              </a:ext>
            </a:extLst>
          </p:cNvPr>
          <p:cNvSpPr txBox="1"/>
          <p:nvPr/>
        </p:nvSpPr>
        <p:spPr>
          <a:xfrm>
            <a:off x="1740042" y="791212"/>
            <a:ext cx="8703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Productivity </a:t>
            </a:r>
            <a:r>
              <a:rPr lang="en-US" sz="2400" dirty="0"/>
              <a:t>is a measure of how much of a good or service (output) that can be produced with a specific quantity of resources (inputs).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B712DE-2134-C2B9-BA77-95D89B372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682511"/>
              </p:ext>
            </p:extLst>
          </p:nvPr>
        </p:nvGraphicFramePr>
        <p:xfrm>
          <a:off x="1941850" y="1719692"/>
          <a:ext cx="8218518" cy="4347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506">
                  <a:extLst>
                    <a:ext uri="{9D8B030D-6E8A-4147-A177-3AD203B41FA5}">
                      <a16:colId xmlns:a16="http://schemas.microsoft.com/office/drawing/2014/main" val="1486687657"/>
                    </a:ext>
                  </a:extLst>
                </a:gridCol>
                <a:gridCol w="2739506">
                  <a:extLst>
                    <a:ext uri="{9D8B030D-6E8A-4147-A177-3AD203B41FA5}">
                      <a16:colId xmlns:a16="http://schemas.microsoft.com/office/drawing/2014/main" val="2286595374"/>
                    </a:ext>
                  </a:extLst>
                </a:gridCol>
                <a:gridCol w="2739506">
                  <a:extLst>
                    <a:ext uri="{9D8B030D-6E8A-4147-A177-3AD203B41FA5}">
                      <a16:colId xmlns:a16="http://schemas.microsoft.com/office/drawing/2014/main" val="4190502831"/>
                    </a:ext>
                  </a:extLst>
                </a:gridCol>
              </a:tblGrid>
              <a:tr h="1449032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Pizzas produced</a:t>
                      </a:r>
                      <a:r>
                        <a:rPr lang="en-US" sz="2400" b="0" baseline="0">
                          <a:solidFill>
                            <a:schemeClr val="tx1"/>
                          </a:solidFill>
                        </a:rPr>
                        <a:t> in one hour</a:t>
                      </a:r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Brownies produced in one hour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036894"/>
                  </a:ext>
                </a:extLst>
              </a:tr>
              <a:tr h="1449032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Alpha</a:t>
                      </a:r>
                    </a:p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629794"/>
                  </a:ext>
                </a:extLst>
              </a:tr>
              <a:tr h="1449032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Beta</a:t>
                      </a:r>
                    </a:p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014562"/>
                  </a:ext>
                </a:extLst>
              </a:tr>
            </a:tbl>
          </a:graphicData>
        </a:graphic>
      </p:graphicFrame>
      <p:grpSp>
        <p:nvGrpSpPr>
          <p:cNvPr id="21" name="Group 20" descr="A black circle">
            <a:extLst>
              <a:ext uri="{FF2B5EF4-FFF2-40B4-BE49-F238E27FC236}">
                <a16:creationId xmlns:a16="http://schemas.microsoft.com/office/drawing/2014/main" id="{59743C5D-8AA8-EAA0-A10A-D3E6665C0510}"/>
              </a:ext>
            </a:extLst>
          </p:cNvPr>
          <p:cNvGrpSpPr>
            <a:grpSpLocks/>
          </p:cNvGrpSpPr>
          <p:nvPr/>
        </p:nvGrpSpPr>
        <p:grpSpPr>
          <a:xfrm>
            <a:off x="4971846" y="3468597"/>
            <a:ext cx="898217" cy="926509"/>
            <a:chOff x="0" y="0"/>
            <a:chExt cx="487045" cy="487045"/>
          </a:xfrm>
        </p:grpSpPr>
        <p:sp>
          <p:nvSpPr>
            <p:cNvPr id="22" name="Graphic 264">
              <a:extLst>
                <a:ext uri="{FF2B5EF4-FFF2-40B4-BE49-F238E27FC236}">
                  <a16:creationId xmlns:a16="http://schemas.microsoft.com/office/drawing/2014/main" id="{6147A1E0-DB8D-81AC-891D-D463C28C1BEF}"/>
                </a:ext>
              </a:extLst>
            </p:cNvPr>
            <p:cNvSpPr/>
            <p:nvPr/>
          </p:nvSpPr>
          <p:spPr>
            <a:xfrm>
              <a:off x="0" y="0"/>
              <a:ext cx="487045" cy="487045"/>
            </a:xfrm>
            <a:custGeom>
              <a:avLst/>
              <a:gdLst/>
              <a:ahLst/>
              <a:cxnLst/>
              <a:rect l="l" t="t" r="r" b="b"/>
              <a:pathLst>
                <a:path w="487045" h="487045">
                  <a:moveTo>
                    <a:pt x="243509" y="0"/>
                  </a:moveTo>
                  <a:lnTo>
                    <a:pt x="194432" y="4946"/>
                  </a:lnTo>
                  <a:lnTo>
                    <a:pt x="148722" y="19135"/>
                  </a:lnTo>
                  <a:lnTo>
                    <a:pt x="107358" y="41585"/>
                  </a:lnTo>
                  <a:lnTo>
                    <a:pt x="71320" y="71318"/>
                  </a:lnTo>
                  <a:lnTo>
                    <a:pt x="41586" y="107355"/>
                  </a:lnTo>
                  <a:lnTo>
                    <a:pt x="19135" y="148716"/>
                  </a:lnTo>
                  <a:lnTo>
                    <a:pt x="4946" y="194423"/>
                  </a:lnTo>
                  <a:lnTo>
                    <a:pt x="0" y="243497"/>
                  </a:lnTo>
                  <a:lnTo>
                    <a:pt x="4946" y="292570"/>
                  </a:lnTo>
                  <a:lnTo>
                    <a:pt x="19135" y="338277"/>
                  </a:lnTo>
                  <a:lnTo>
                    <a:pt x="41586" y="379638"/>
                  </a:lnTo>
                  <a:lnTo>
                    <a:pt x="71320" y="415675"/>
                  </a:lnTo>
                  <a:lnTo>
                    <a:pt x="107358" y="445408"/>
                  </a:lnTo>
                  <a:lnTo>
                    <a:pt x="148722" y="467859"/>
                  </a:lnTo>
                  <a:lnTo>
                    <a:pt x="194432" y="482047"/>
                  </a:lnTo>
                  <a:lnTo>
                    <a:pt x="243509" y="486994"/>
                  </a:lnTo>
                  <a:lnTo>
                    <a:pt x="292583" y="482047"/>
                  </a:lnTo>
                  <a:lnTo>
                    <a:pt x="338290" y="467859"/>
                  </a:lnTo>
                  <a:lnTo>
                    <a:pt x="379651" y="445408"/>
                  </a:lnTo>
                  <a:lnTo>
                    <a:pt x="415688" y="415675"/>
                  </a:lnTo>
                  <a:lnTo>
                    <a:pt x="445421" y="379638"/>
                  </a:lnTo>
                  <a:lnTo>
                    <a:pt x="467871" y="338277"/>
                  </a:lnTo>
                  <a:lnTo>
                    <a:pt x="482059" y="292570"/>
                  </a:lnTo>
                  <a:lnTo>
                    <a:pt x="487006" y="243497"/>
                  </a:lnTo>
                  <a:lnTo>
                    <a:pt x="482059" y="194423"/>
                  </a:lnTo>
                  <a:lnTo>
                    <a:pt x="467871" y="148716"/>
                  </a:lnTo>
                  <a:lnTo>
                    <a:pt x="445421" y="107355"/>
                  </a:lnTo>
                  <a:lnTo>
                    <a:pt x="415688" y="71318"/>
                  </a:lnTo>
                  <a:lnTo>
                    <a:pt x="379651" y="41585"/>
                  </a:lnTo>
                  <a:lnTo>
                    <a:pt x="338290" y="19135"/>
                  </a:lnTo>
                  <a:lnTo>
                    <a:pt x="292583" y="4946"/>
                  </a:lnTo>
                  <a:lnTo>
                    <a:pt x="24350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3" name="Group 22" descr="A black circle">
            <a:extLst>
              <a:ext uri="{FF2B5EF4-FFF2-40B4-BE49-F238E27FC236}">
                <a16:creationId xmlns:a16="http://schemas.microsoft.com/office/drawing/2014/main" id="{52488452-3BFB-83D7-CF7F-A18D5DBB2EE6}"/>
              </a:ext>
            </a:extLst>
          </p:cNvPr>
          <p:cNvGrpSpPr>
            <a:grpSpLocks/>
          </p:cNvGrpSpPr>
          <p:nvPr/>
        </p:nvGrpSpPr>
        <p:grpSpPr>
          <a:xfrm>
            <a:off x="6091755" y="3437516"/>
            <a:ext cx="934987" cy="957589"/>
            <a:chOff x="0" y="0"/>
            <a:chExt cx="487045" cy="487045"/>
          </a:xfrm>
        </p:grpSpPr>
        <p:sp>
          <p:nvSpPr>
            <p:cNvPr id="24" name="Graphic 264">
              <a:extLst>
                <a:ext uri="{FF2B5EF4-FFF2-40B4-BE49-F238E27FC236}">
                  <a16:creationId xmlns:a16="http://schemas.microsoft.com/office/drawing/2014/main" id="{F93F49EC-1B70-B9EB-8BEA-8DE41AF842DD}"/>
                </a:ext>
              </a:extLst>
            </p:cNvPr>
            <p:cNvSpPr/>
            <p:nvPr/>
          </p:nvSpPr>
          <p:spPr>
            <a:xfrm>
              <a:off x="0" y="0"/>
              <a:ext cx="487045" cy="487045"/>
            </a:xfrm>
            <a:custGeom>
              <a:avLst/>
              <a:gdLst/>
              <a:ahLst/>
              <a:cxnLst/>
              <a:rect l="l" t="t" r="r" b="b"/>
              <a:pathLst>
                <a:path w="487045" h="487045">
                  <a:moveTo>
                    <a:pt x="243509" y="0"/>
                  </a:moveTo>
                  <a:lnTo>
                    <a:pt x="194432" y="4946"/>
                  </a:lnTo>
                  <a:lnTo>
                    <a:pt x="148722" y="19135"/>
                  </a:lnTo>
                  <a:lnTo>
                    <a:pt x="107358" y="41585"/>
                  </a:lnTo>
                  <a:lnTo>
                    <a:pt x="71320" y="71318"/>
                  </a:lnTo>
                  <a:lnTo>
                    <a:pt x="41586" y="107355"/>
                  </a:lnTo>
                  <a:lnTo>
                    <a:pt x="19135" y="148716"/>
                  </a:lnTo>
                  <a:lnTo>
                    <a:pt x="4946" y="194423"/>
                  </a:lnTo>
                  <a:lnTo>
                    <a:pt x="0" y="243497"/>
                  </a:lnTo>
                  <a:lnTo>
                    <a:pt x="4946" y="292570"/>
                  </a:lnTo>
                  <a:lnTo>
                    <a:pt x="19135" y="338277"/>
                  </a:lnTo>
                  <a:lnTo>
                    <a:pt x="41586" y="379638"/>
                  </a:lnTo>
                  <a:lnTo>
                    <a:pt x="71320" y="415675"/>
                  </a:lnTo>
                  <a:lnTo>
                    <a:pt x="107358" y="445408"/>
                  </a:lnTo>
                  <a:lnTo>
                    <a:pt x="148722" y="467859"/>
                  </a:lnTo>
                  <a:lnTo>
                    <a:pt x="194432" y="482047"/>
                  </a:lnTo>
                  <a:lnTo>
                    <a:pt x="243509" y="486994"/>
                  </a:lnTo>
                  <a:lnTo>
                    <a:pt x="292583" y="482047"/>
                  </a:lnTo>
                  <a:lnTo>
                    <a:pt x="338290" y="467859"/>
                  </a:lnTo>
                  <a:lnTo>
                    <a:pt x="379651" y="445408"/>
                  </a:lnTo>
                  <a:lnTo>
                    <a:pt x="415688" y="415675"/>
                  </a:lnTo>
                  <a:lnTo>
                    <a:pt x="445421" y="379638"/>
                  </a:lnTo>
                  <a:lnTo>
                    <a:pt x="467871" y="338277"/>
                  </a:lnTo>
                  <a:lnTo>
                    <a:pt x="482059" y="292570"/>
                  </a:lnTo>
                  <a:lnTo>
                    <a:pt x="487006" y="243497"/>
                  </a:lnTo>
                  <a:lnTo>
                    <a:pt x="482059" y="194423"/>
                  </a:lnTo>
                  <a:lnTo>
                    <a:pt x="467871" y="148716"/>
                  </a:lnTo>
                  <a:lnTo>
                    <a:pt x="445421" y="107355"/>
                  </a:lnTo>
                  <a:lnTo>
                    <a:pt x="415688" y="71318"/>
                  </a:lnTo>
                  <a:lnTo>
                    <a:pt x="379651" y="41585"/>
                  </a:lnTo>
                  <a:lnTo>
                    <a:pt x="338290" y="19135"/>
                  </a:lnTo>
                  <a:lnTo>
                    <a:pt x="292583" y="4946"/>
                  </a:lnTo>
                  <a:lnTo>
                    <a:pt x="24350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7" name="Group 16" descr="A black square">
            <a:extLst>
              <a:ext uri="{FF2B5EF4-FFF2-40B4-BE49-F238E27FC236}">
                <a16:creationId xmlns:a16="http://schemas.microsoft.com/office/drawing/2014/main" id="{A7A483BF-6858-5329-6C3E-33A94521DAC5}"/>
              </a:ext>
            </a:extLst>
          </p:cNvPr>
          <p:cNvGrpSpPr>
            <a:grpSpLocks/>
          </p:cNvGrpSpPr>
          <p:nvPr/>
        </p:nvGrpSpPr>
        <p:grpSpPr>
          <a:xfrm>
            <a:off x="8253901" y="3510228"/>
            <a:ext cx="905722" cy="900502"/>
            <a:chOff x="0" y="0"/>
            <a:chExt cx="663575" cy="663575"/>
          </a:xfrm>
        </p:grpSpPr>
        <p:sp>
          <p:nvSpPr>
            <p:cNvPr id="18" name="Graphic 340">
              <a:extLst>
                <a:ext uri="{FF2B5EF4-FFF2-40B4-BE49-F238E27FC236}">
                  <a16:creationId xmlns:a16="http://schemas.microsoft.com/office/drawing/2014/main" id="{F6ED4DE5-C9D3-E92F-3257-863080A4EC77}"/>
                </a:ext>
              </a:extLst>
            </p:cNvPr>
            <p:cNvSpPr/>
            <p:nvPr/>
          </p:nvSpPr>
          <p:spPr>
            <a:xfrm>
              <a:off x="0" y="0"/>
              <a:ext cx="663575" cy="663575"/>
            </a:xfrm>
            <a:custGeom>
              <a:avLst/>
              <a:gdLst/>
              <a:ahLst/>
              <a:cxnLst/>
              <a:rect l="l" t="t" r="r" b="b"/>
              <a:pathLst>
                <a:path w="663575" h="663575">
                  <a:moveTo>
                    <a:pt x="663346" y="0"/>
                  </a:moveTo>
                  <a:lnTo>
                    <a:pt x="0" y="0"/>
                  </a:lnTo>
                  <a:lnTo>
                    <a:pt x="0" y="663346"/>
                  </a:lnTo>
                  <a:lnTo>
                    <a:pt x="663346" y="663346"/>
                  </a:lnTo>
                  <a:lnTo>
                    <a:pt x="66334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" name="Group 3" descr="A half black half white circle">
            <a:extLst>
              <a:ext uri="{FF2B5EF4-FFF2-40B4-BE49-F238E27FC236}">
                <a16:creationId xmlns:a16="http://schemas.microsoft.com/office/drawing/2014/main" id="{ADD38448-E8ED-F714-890A-6A59E239BB18}"/>
              </a:ext>
            </a:extLst>
          </p:cNvPr>
          <p:cNvGrpSpPr>
            <a:grpSpLocks/>
          </p:cNvGrpSpPr>
          <p:nvPr/>
        </p:nvGrpSpPr>
        <p:grpSpPr>
          <a:xfrm>
            <a:off x="5601999" y="4822181"/>
            <a:ext cx="898217" cy="957589"/>
            <a:chOff x="6350" y="6350"/>
            <a:chExt cx="761365" cy="761368"/>
          </a:xfrm>
        </p:grpSpPr>
        <p:sp>
          <p:nvSpPr>
            <p:cNvPr id="5" name="Graphic 358">
              <a:extLst>
                <a:ext uri="{FF2B5EF4-FFF2-40B4-BE49-F238E27FC236}">
                  <a16:creationId xmlns:a16="http://schemas.microsoft.com/office/drawing/2014/main" id="{2B4FCA9A-4E15-2598-5787-902A8A8338D0}"/>
                </a:ext>
              </a:extLst>
            </p:cNvPr>
            <p:cNvSpPr/>
            <p:nvPr/>
          </p:nvSpPr>
          <p:spPr>
            <a:xfrm>
              <a:off x="6350" y="6353"/>
              <a:ext cx="761365" cy="761365"/>
            </a:xfrm>
            <a:custGeom>
              <a:avLst/>
              <a:gdLst/>
              <a:ahLst/>
              <a:cxnLst/>
              <a:rect l="l" t="t" r="r" b="b"/>
              <a:pathLst>
                <a:path w="761365" h="761365">
                  <a:moveTo>
                    <a:pt x="380479" y="0"/>
                  </a:moveTo>
                  <a:lnTo>
                    <a:pt x="332752" y="2964"/>
                  </a:lnTo>
                  <a:lnTo>
                    <a:pt x="286794" y="11620"/>
                  </a:lnTo>
                  <a:lnTo>
                    <a:pt x="242963" y="25610"/>
                  </a:lnTo>
                  <a:lnTo>
                    <a:pt x="201613" y="44578"/>
                  </a:lnTo>
                  <a:lnTo>
                    <a:pt x="163102" y="68168"/>
                  </a:lnTo>
                  <a:lnTo>
                    <a:pt x="127787" y="96022"/>
                  </a:lnTo>
                  <a:lnTo>
                    <a:pt x="96023" y="127785"/>
                  </a:lnTo>
                  <a:lnTo>
                    <a:pt x="68168" y="163099"/>
                  </a:lnTo>
                  <a:lnTo>
                    <a:pt x="44578" y="201609"/>
                  </a:lnTo>
                  <a:lnTo>
                    <a:pt x="25610" y="242957"/>
                  </a:lnTo>
                  <a:lnTo>
                    <a:pt x="11620" y="286787"/>
                  </a:lnTo>
                  <a:lnTo>
                    <a:pt x="2964" y="332742"/>
                  </a:lnTo>
                  <a:lnTo>
                    <a:pt x="0" y="380466"/>
                  </a:lnTo>
                  <a:lnTo>
                    <a:pt x="2964" y="428193"/>
                  </a:lnTo>
                  <a:lnTo>
                    <a:pt x="11620" y="474150"/>
                  </a:lnTo>
                  <a:lnTo>
                    <a:pt x="25610" y="517982"/>
                  </a:lnTo>
                  <a:lnTo>
                    <a:pt x="44578" y="559332"/>
                  </a:lnTo>
                  <a:lnTo>
                    <a:pt x="68168" y="597843"/>
                  </a:lnTo>
                  <a:lnTo>
                    <a:pt x="96023" y="633158"/>
                  </a:lnTo>
                  <a:lnTo>
                    <a:pt x="127787" y="664922"/>
                  </a:lnTo>
                  <a:lnTo>
                    <a:pt x="163102" y="692777"/>
                  </a:lnTo>
                  <a:lnTo>
                    <a:pt x="201613" y="716367"/>
                  </a:lnTo>
                  <a:lnTo>
                    <a:pt x="242963" y="735335"/>
                  </a:lnTo>
                  <a:lnTo>
                    <a:pt x="286794" y="749325"/>
                  </a:lnTo>
                  <a:lnTo>
                    <a:pt x="332752" y="757981"/>
                  </a:lnTo>
                  <a:lnTo>
                    <a:pt x="380479" y="760945"/>
                  </a:lnTo>
                  <a:lnTo>
                    <a:pt x="428206" y="757981"/>
                  </a:lnTo>
                  <a:lnTo>
                    <a:pt x="474163" y="749325"/>
                  </a:lnTo>
                  <a:lnTo>
                    <a:pt x="517995" y="735335"/>
                  </a:lnTo>
                  <a:lnTo>
                    <a:pt x="559345" y="716367"/>
                  </a:lnTo>
                  <a:lnTo>
                    <a:pt x="597855" y="692777"/>
                  </a:lnTo>
                  <a:lnTo>
                    <a:pt x="633171" y="664922"/>
                  </a:lnTo>
                  <a:lnTo>
                    <a:pt x="664934" y="633158"/>
                  </a:lnTo>
                  <a:lnTo>
                    <a:pt x="692789" y="597843"/>
                  </a:lnTo>
                  <a:lnTo>
                    <a:pt x="716379" y="559332"/>
                  </a:lnTo>
                  <a:lnTo>
                    <a:pt x="735348" y="517982"/>
                  </a:lnTo>
                  <a:lnTo>
                    <a:pt x="749338" y="474150"/>
                  </a:lnTo>
                  <a:lnTo>
                    <a:pt x="757994" y="428193"/>
                  </a:lnTo>
                  <a:lnTo>
                    <a:pt x="760958" y="380466"/>
                  </a:lnTo>
                  <a:lnTo>
                    <a:pt x="757994" y="332742"/>
                  </a:lnTo>
                  <a:lnTo>
                    <a:pt x="749338" y="286787"/>
                  </a:lnTo>
                  <a:lnTo>
                    <a:pt x="735348" y="242957"/>
                  </a:lnTo>
                  <a:lnTo>
                    <a:pt x="716379" y="201609"/>
                  </a:lnTo>
                  <a:lnTo>
                    <a:pt x="692789" y="163099"/>
                  </a:lnTo>
                  <a:lnTo>
                    <a:pt x="664934" y="127785"/>
                  </a:lnTo>
                  <a:lnTo>
                    <a:pt x="633171" y="96022"/>
                  </a:lnTo>
                  <a:lnTo>
                    <a:pt x="597855" y="68168"/>
                  </a:lnTo>
                  <a:lnTo>
                    <a:pt x="559345" y="44578"/>
                  </a:lnTo>
                  <a:lnTo>
                    <a:pt x="517995" y="25610"/>
                  </a:lnTo>
                  <a:lnTo>
                    <a:pt x="474163" y="11620"/>
                  </a:lnTo>
                  <a:lnTo>
                    <a:pt x="428206" y="2964"/>
                  </a:lnTo>
                  <a:lnTo>
                    <a:pt x="38047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Graphic 359">
              <a:extLst>
                <a:ext uri="{FF2B5EF4-FFF2-40B4-BE49-F238E27FC236}">
                  <a16:creationId xmlns:a16="http://schemas.microsoft.com/office/drawing/2014/main" id="{46C4F5CB-4942-5AB4-F54B-950ACB41F8C1}"/>
                </a:ext>
              </a:extLst>
            </p:cNvPr>
            <p:cNvSpPr/>
            <p:nvPr/>
          </p:nvSpPr>
          <p:spPr>
            <a:xfrm>
              <a:off x="6350" y="6353"/>
              <a:ext cx="761365" cy="761365"/>
            </a:xfrm>
            <a:custGeom>
              <a:avLst/>
              <a:gdLst/>
              <a:ahLst/>
              <a:cxnLst/>
              <a:rect l="l" t="t" r="r" b="b"/>
              <a:pathLst>
                <a:path w="761365" h="761365">
                  <a:moveTo>
                    <a:pt x="760958" y="380466"/>
                  </a:moveTo>
                  <a:lnTo>
                    <a:pt x="757994" y="428193"/>
                  </a:lnTo>
                  <a:lnTo>
                    <a:pt x="749338" y="474150"/>
                  </a:lnTo>
                  <a:lnTo>
                    <a:pt x="735348" y="517982"/>
                  </a:lnTo>
                  <a:lnTo>
                    <a:pt x="716379" y="559332"/>
                  </a:lnTo>
                  <a:lnTo>
                    <a:pt x="692789" y="597843"/>
                  </a:lnTo>
                  <a:lnTo>
                    <a:pt x="664934" y="633158"/>
                  </a:lnTo>
                  <a:lnTo>
                    <a:pt x="633171" y="664922"/>
                  </a:lnTo>
                  <a:lnTo>
                    <a:pt x="597855" y="692777"/>
                  </a:lnTo>
                  <a:lnTo>
                    <a:pt x="559345" y="716367"/>
                  </a:lnTo>
                  <a:lnTo>
                    <a:pt x="517995" y="735335"/>
                  </a:lnTo>
                  <a:lnTo>
                    <a:pt x="474163" y="749325"/>
                  </a:lnTo>
                  <a:lnTo>
                    <a:pt x="428206" y="757981"/>
                  </a:lnTo>
                  <a:lnTo>
                    <a:pt x="380479" y="760945"/>
                  </a:lnTo>
                  <a:lnTo>
                    <a:pt x="332752" y="757981"/>
                  </a:lnTo>
                  <a:lnTo>
                    <a:pt x="286794" y="749325"/>
                  </a:lnTo>
                  <a:lnTo>
                    <a:pt x="242963" y="735335"/>
                  </a:lnTo>
                  <a:lnTo>
                    <a:pt x="201613" y="716367"/>
                  </a:lnTo>
                  <a:lnTo>
                    <a:pt x="163102" y="692777"/>
                  </a:lnTo>
                  <a:lnTo>
                    <a:pt x="127787" y="664922"/>
                  </a:lnTo>
                  <a:lnTo>
                    <a:pt x="96023" y="633158"/>
                  </a:lnTo>
                  <a:lnTo>
                    <a:pt x="68168" y="597843"/>
                  </a:lnTo>
                  <a:lnTo>
                    <a:pt x="44578" y="559332"/>
                  </a:lnTo>
                  <a:lnTo>
                    <a:pt x="25610" y="517982"/>
                  </a:lnTo>
                  <a:lnTo>
                    <a:pt x="11620" y="474150"/>
                  </a:lnTo>
                  <a:lnTo>
                    <a:pt x="2964" y="428193"/>
                  </a:lnTo>
                  <a:lnTo>
                    <a:pt x="0" y="380466"/>
                  </a:lnTo>
                  <a:lnTo>
                    <a:pt x="2964" y="332742"/>
                  </a:lnTo>
                  <a:lnTo>
                    <a:pt x="11620" y="286787"/>
                  </a:lnTo>
                  <a:lnTo>
                    <a:pt x="25610" y="242957"/>
                  </a:lnTo>
                  <a:lnTo>
                    <a:pt x="44578" y="201609"/>
                  </a:lnTo>
                  <a:lnTo>
                    <a:pt x="68168" y="163099"/>
                  </a:lnTo>
                  <a:lnTo>
                    <a:pt x="96023" y="127785"/>
                  </a:lnTo>
                  <a:lnTo>
                    <a:pt x="127787" y="96022"/>
                  </a:lnTo>
                  <a:lnTo>
                    <a:pt x="163102" y="68168"/>
                  </a:lnTo>
                  <a:lnTo>
                    <a:pt x="201613" y="44578"/>
                  </a:lnTo>
                  <a:lnTo>
                    <a:pt x="242963" y="25610"/>
                  </a:lnTo>
                  <a:lnTo>
                    <a:pt x="286794" y="11620"/>
                  </a:lnTo>
                  <a:lnTo>
                    <a:pt x="332752" y="2964"/>
                  </a:lnTo>
                  <a:lnTo>
                    <a:pt x="380479" y="0"/>
                  </a:lnTo>
                  <a:lnTo>
                    <a:pt x="428206" y="2964"/>
                  </a:lnTo>
                  <a:lnTo>
                    <a:pt x="474163" y="11620"/>
                  </a:lnTo>
                  <a:lnTo>
                    <a:pt x="517995" y="25610"/>
                  </a:lnTo>
                  <a:lnTo>
                    <a:pt x="559345" y="44578"/>
                  </a:lnTo>
                  <a:lnTo>
                    <a:pt x="597855" y="68168"/>
                  </a:lnTo>
                  <a:lnTo>
                    <a:pt x="633171" y="96022"/>
                  </a:lnTo>
                  <a:lnTo>
                    <a:pt x="664934" y="127785"/>
                  </a:lnTo>
                  <a:lnTo>
                    <a:pt x="692789" y="163099"/>
                  </a:lnTo>
                  <a:lnTo>
                    <a:pt x="716379" y="201609"/>
                  </a:lnTo>
                  <a:lnTo>
                    <a:pt x="735348" y="242957"/>
                  </a:lnTo>
                  <a:lnTo>
                    <a:pt x="749338" y="286787"/>
                  </a:lnTo>
                  <a:lnTo>
                    <a:pt x="757994" y="332742"/>
                  </a:lnTo>
                  <a:lnTo>
                    <a:pt x="760958" y="380466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Graphic 360">
              <a:extLst>
                <a:ext uri="{FF2B5EF4-FFF2-40B4-BE49-F238E27FC236}">
                  <a16:creationId xmlns:a16="http://schemas.microsoft.com/office/drawing/2014/main" id="{BF5FBDD0-9A77-4015-F72D-71152633D72A}"/>
                </a:ext>
              </a:extLst>
            </p:cNvPr>
            <p:cNvSpPr/>
            <p:nvPr/>
          </p:nvSpPr>
          <p:spPr>
            <a:xfrm>
              <a:off x="6363" y="6350"/>
              <a:ext cx="381000" cy="761365"/>
            </a:xfrm>
            <a:custGeom>
              <a:avLst/>
              <a:gdLst/>
              <a:ahLst/>
              <a:cxnLst/>
              <a:rect l="l" t="t" r="r" b="b"/>
              <a:pathLst>
                <a:path w="381000" h="761365">
                  <a:moveTo>
                    <a:pt x="380466" y="0"/>
                  </a:moveTo>
                  <a:lnTo>
                    <a:pt x="332740" y="2964"/>
                  </a:lnTo>
                  <a:lnTo>
                    <a:pt x="286783" y="11619"/>
                  </a:lnTo>
                  <a:lnTo>
                    <a:pt x="242952" y="25608"/>
                  </a:lnTo>
                  <a:lnTo>
                    <a:pt x="201603" y="44575"/>
                  </a:lnTo>
                  <a:lnTo>
                    <a:pt x="163094" y="68164"/>
                  </a:lnTo>
                  <a:lnTo>
                    <a:pt x="127780" y="96018"/>
                  </a:lnTo>
                  <a:lnTo>
                    <a:pt x="96018" y="127780"/>
                  </a:lnTo>
                  <a:lnTo>
                    <a:pt x="68164" y="163094"/>
                  </a:lnTo>
                  <a:lnTo>
                    <a:pt x="44575" y="201603"/>
                  </a:lnTo>
                  <a:lnTo>
                    <a:pt x="25608" y="242952"/>
                  </a:lnTo>
                  <a:lnTo>
                    <a:pt x="11619" y="286783"/>
                  </a:lnTo>
                  <a:lnTo>
                    <a:pt x="2964" y="332740"/>
                  </a:lnTo>
                  <a:lnTo>
                    <a:pt x="0" y="380466"/>
                  </a:lnTo>
                  <a:lnTo>
                    <a:pt x="2964" y="428193"/>
                  </a:lnTo>
                  <a:lnTo>
                    <a:pt x="11619" y="474150"/>
                  </a:lnTo>
                  <a:lnTo>
                    <a:pt x="25608" y="517982"/>
                  </a:lnTo>
                  <a:lnTo>
                    <a:pt x="44575" y="559332"/>
                  </a:lnTo>
                  <a:lnTo>
                    <a:pt x="68164" y="597843"/>
                  </a:lnTo>
                  <a:lnTo>
                    <a:pt x="96018" y="633158"/>
                  </a:lnTo>
                  <a:lnTo>
                    <a:pt x="127780" y="664922"/>
                  </a:lnTo>
                  <a:lnTo>
                    <a:pt x="163094" y="692777"/>
                  </a:lnTo>
                  <a:lnTo>
                    <a:pt x="201603" y="716367"/>
                  </a:lnTo>
                  <a:lnTo>
                    <a:pt x="242952" y="735335"/>
                  </a:lnTo>
                  <a:lnTo>
                    <a:pt x="286783" y="749325"/>
                  </a:lnTo>
                  <a:lnTo>
                    <a:pt x="332740" y="757981"/>
                  </a:lnTo>
                  <a:lnTo>
                    <a:pt x="380466" y="760945"/>
                  </a:lnTo>
                  <a:lnTo>
                    <a:pt x="3804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Graphic 361">
              <a:extLst>
                <a:ext uri="{FF2B5EF4-FFF2-40B4-BE49-F238E27FC236}">
                  <a16:creationId xmlns:a16="http://schemas.microsoft.com/office/drawing/2014/main" id="{A607CCF7-A3DA-9797-2396-3CA4511B34E7}"/>
                </a:ext>
              </a:extLst>
            </p:cNvPr>
            <p:cNvSpPr/>
            <p:nvPr/>
          </p:nvSpPr>
          <p:spPr>
            <a:xfrm>
              <a:off x="6363" y="6350"/>
              <a:ext cx="381000" cy="761365"/>
            </a:xfrm>
            <a:custGeom>
              <a:avLst/>
              <a:gdLst/>
              <a:ahLst/>
              <a:cxnLst/>
              <a:rect l="l" t="t" r="r" b="b"/>
              <a:pathLst>
                <a:path w="381000" h="761365">
                  <a:moveTo>
                    <a:pt x="380466" y="760945"/>
                  </a:moveTo>
                  <a:lnTo>
                    <a:pt x="332740" y="757981"/>
                  </a:lnTo>
                  <a:lnTo>
                    <a:pt x="286783" y="749325"/>
                  </a:lnTo>
                  <a:lnTo>
                    <a:pt x="242952" y="735335"/>
                  </a:lnTo>
                  <a:lnTo>
                    <a:pt x="201603" y="716367"/>
                  </a:lnTo>
                  <a:lnTo>
                    <a:pt x="163094" y="692777"/>
                  </a:lnTo>
                  <a:lnTo>
                    <a:pt x="127780" y="664922"/>
                  </a:lnTo>
                  <a:lnTo>
                    <a:pt x="96018" y="633158"/>
                  </a:lnTo>
                  <a:lnTo>
                    <a:pt x="68164" y="597843"/>
                  </a:lnTo>
                  <a:lnTo>
                    <a:pt x="44575" y="559332"/>
                  </a:lnTo>
                  <a:lnTo>
                    <a:pt x="25608" y="517982"/>
                  </a:lnTo>
                  <a:lnTo>
                    <a:pt x="11619" y="474150"/>
                  </a:lnTo>
                  <a:lnTo>
                    <a:pt x="2964" y="428193"/>
                  </a:lnTo>
                  <a:lnTo>
                    <a:pt x="0" y="380466"/>
                  </a:lnTo>
                  <a:lnTo>
                    <a:pt x="2964" y="332740"/>
                  </a:lnTo>
                  <a:lnTo>
                    <a:pt x="11619" y="286783"/>
                  </a:lnTo>
                  <a:lnTo>
                    <a:pt x="25608" y="242952"/>
                  </a:lnTo>
                  <a:lnTo>
                    <a:pt x="44575" y="201603"/>
                  </a:lnTo>
                  <a:lnTo>
                    <a:pt x="68164" y="163094"/>
                  </a:lnTo>
                  <a:lnTo>
                    <a:pt x="96018" y="127780"/>
                  </a:lnTo>
                  <a:lnTo>
                    <a:pt x="127780" y="96018"/>
                  </a:lnTo>
                  <a:lnTo>
                    <a:pt x="163094" y="68164"/>
                  </a:lnTo>
                  <a:lnTo>
                    <a:pt x="201603" y="44575"/>
                  </a:lnTo>
                  <a:lnTo>
                    <a:pt x="242952" y="25608"/>
                  </a:lnTo>
                  <a:lnTo>
                    <a:pt x="286783" y="11619"/>
                  </a:lnTo>
                  <a:lnTo>
                    <a:pt x="332740" y="2964"/>
                  </a:lnTo>
                  <a:lnTo>
                    <a:pt x="380466" y="0"/>
                  </a:lnTo>
                </a:path>
              </a:pathLst>
            </a:custGeom>
            <a:ln w="12699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9" name="Group 18" descr="A black square">
            <a:extLst>
              <a:ext uri="{FF2B5EF4-FFF2-40B4-BE49-F238E27FC236}">
                <a16:creationId xmlns:a16="http://schemas.microsoft.com/office/drawing/2014/main" id="{34D4E3F4-743F-862B-E70F-DE7A89520370}"/>
              </a:ext>
            </a:extLst>
          </p:cNvPr>
          <p:cNvGrpSpPr>
            <a:grpSpLocks/>
          </p:cNvGrpSpPr>
          <p:nvPr/>
        </p:nvGrpSpPr>
        <p:grpSpPr>
          <a:xfrm>
            <a:off x="8253901" y="4851058"/>
            <a:ext cx="929932" cy="926333"/>
            <a:chOff x="0" y="0"/>
            <a:chExt cx="663575" cy="663575"/>
          </a:xfrm>
        </p:grpSpPr>
        <p:sp>
          <p:nvSpPr>
            <p:cNvPr id="20" name="Graphic 340">
              <a:extLst>
                <a:ext uri="{FF2B5EF4-FFF2-40B4-BE49-F238E27FC236}">
                  <a16:creationId xmlns:a16="http://schemas.microsoft.com/office/drawing/2014/main" id="{424BFBCB-D3A6-FEAD-86F2-B4D57C45402C}"/>
                </a:ext>
              </a:extLst>
            </p:cNvPr>
            <p:cNvSpPr/>
            <p:nvPr/>
          </p:nvSpPr>
          <p:spPr>
            <a:xfrm>
              <a:off x="0" y="0"/>
              <a:ext cx="663575" cy="663575"/>
            </a:xfrm>
            <a:custGeom>
              <a:avLst/>
              <a:gdLst/>
              <a:ahLst/>
              <a:cxnLst/>
              <a:rect l="l" t="t" r="r" b="b"/>
              <a:pathLst>
                <a:path w="663575" h="663575">
                  <a:moveTo>
                    <a:pt x="663346" y="0"/>
                  </a:moveTo>
                  <a:lnTo>
                    <a:pt x="0" y="0"/>
                  </a:lnTo>
                  <a:lnTo>
                    <a:pt x="0" y="663346"/>
                  </a:lnTo>
                  <a:lnTo>
                    <a:pt x="663346" y="663346"/>
                  </a:lnTo>
                  <a:lnTo>
                    <a:pt x="66334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59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09AC2-D6D6-459B-7344-082893540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1A1950-C315-2551-8143-6BB61666C5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840"/>
            <a:ext cx="10515600" cy="606825"/>
          </a:xfrm>
        </p:spPr>
        <p:txBody>
          <a:bodyPr>
            <a:normAutofit fontScale="90000"/>
          </a:bodyPr>
          <a:lstStyle/>
          <a:p>
            <a:r>
              <a:rPr lang="en-US" dirty="0"/>
              <a:t>Absolute Advantage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954428-41D2-4202-72E4-8FB5A2E94CF5}"/>
              </a:ext>
            </a:extLst>
          </p:cNvPr>
          <p:cNvSpPr txBox="1"/>
          <p:nvPr/>
        </p:nvSpPr>
        <p:spPr>
          <a:xfrm>
            <a:off x="587067" y="863861"/>
            <a:ext cx="11009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Absolute advantage </a:t>
            </a:r>
            <a:r>
              <a:rPr lang="en-US" sz="2400"/>
              <a:t>is when people in one country are able to produce more goods than people can produce in another country using the same resources.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CF0ED4-6642-0A0E-6758-5D1F5C75C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928158"/>
              </p:ext>
            </p:extLst>
          </p:nvPr>
        </p:nvGraphicFramePr>
        <p:xfrm>
          <a:off x="1941850" y="1719692"/>
          <a:ext cx="8218518" cy="4347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506">
                  <a:extLst>
                    <a:ext uri="{9D8B030D-6E8A-4147-A177-3AD203B41FA5}">
                      <a16:colId xmlns:a16="http://schemas.microsoft.com/office/drawing/2014/main" val="1486687657"/>
                    </a:ext>
                  </a:extLst>
                </a:gridCol>
                <a:gridCol w="2739506">
                  <a:extLst>
                    <a:ext uri="{9D8B030D-6E8A-4147-A177-3AD203B41FA5}">
                      <a16:colId xmlns:a16="http://schemas.microsoft.com/office/drawing/2014/main" val="2286595374"/>
                    </a:ext>
                  </a:extLst>
                </a:gridCol>
                <a:gridCol w="2739506">
                  <a:extLst>
                    <a:ext uri="{9D8B030D-6E8A-4147-A177-3AD203B41FA5}">
                      <a16:colId xmlns:a16="http://schemas.microsoft.com/office/drawing/2014/main" val="4190502831"/>
                    </a:ext>
                  </a:extLst>
                </a:gridCol>
              </a:tblGrid>
              <a:tr h="1449032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Pizzas produced</a:t>
                      </a:r>
                      <a:r>
                        <a:rPr lang="en-US" sz="2400" b="0" baseline="0">
                          <a:solidFill>
                            <a:schemeClr val="tx1"/>
                          </a:solidFill>
                        </a:rPr>
                        <a:t> in one hour</a:t>
                      </a:r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Brownies produced in one hour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036894"/>
                  </a:ext>
                </a:extLst>
              </a:tr>
              <a:tr h="1449032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Alpha</a:t>
                      </a:r>
                    </a:p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629794"/>
                  </a:ext>
                </a:extLst>
              </a:tr>
              <a:tr h="1449032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Beta</a:t>
                      </a:r>
                    </a:p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014562"/>
                  </a:ext>
                </a:extLst>
              </a:tr>
            </a:tbl>
          </a:graphicData>
        </a:graphic>
      </p:graphicFrame>
      <p:grpSp>
        <p:nvGrpSpPr>
          <p:cNvPr id="21" name="Group 20" descr="A black circle">
            <a:extLst>
              <a:ext uri="{FF2B5EF4-FFF2-40B4-BE49-F238E27FC236}">
                <a16:creationId xmlns:a16="http://schemas.microsoft.com/office/drawing/2014/main" id="{3D02B984-4D21-CE5C-E60E-2600143B812F}"/>
              </a:ext>
            </a:extLst>
          </p:cNvPr>
          <p:cNvGrpSpPr>
            <a:grpSpLocks/>
          </p:cNvGrpSpPr>
          <p:nvPr/>
        </p:nvGrpSpPr>
        <p:grpSpPr>
          <a:xfrm>
            <a:off x="4971846" y="3468597"/>
            <a:ext cx="898217" cy="926509"/>
            <a:chOff x="0" y="0"/>
            <a:chExt cx="487045" cy="487045"/>
          </a:xfrm>
        </p:grpSpPr>
        <p:sp>
          <p:nvSpPr>
            <p:cNvPr id="22" name="Graphic 264">
              <a:extLst>
                <a:ext uri="{FF2B5EF4-FFF2-40B4-BE49-F238E27FC236}">
                  <a16:creationId xmlns:a16="http://schemas.microsoft.com/office/drawing/2014/main" id="{3DEE038B-C173-7974-1BCF-C2E23AA77F4C}"/>
                </a:ext>
              </a:extLst>
            </p:cNvPr>
            <p:cNvSpPr/>
            <p:nvPr/>
          </p:nvSpPr>
          <p:spPr>
            <a:xfrm>
              <a:off x="0" y="0"/>
              <a:ext cx="487045" cy="487045"/>
            </a:xfrm>
            <a:custGeom>
              <a:avLst/>
              <a:gdLst/>
              <a:ahLst/>
              <a:cxnLst/>
              <a:rect l="l" t="t" r="r" b="b"/>
              <a:pathLst>
                <a:path w="487045" h="487045">
                  <a:moveTo>
                    <a:pt x="243509" y="0"/>
                  </a:moveTo>
                  <a:lnTo>
                    <a:pt x="194432" y="4946"/>
                  </a:lnTo>
                  <a:lnTo>
                    <a:pt x="148722" y="19135"/>
                  </a:lnTo>
                  <a:lnTo>
                    <a:pt x="107358" y="41585"/>
                  </a:lnTo>
                  <a:lnTo>
                    <a:pt x="71320" y="71318"/>
                  </a:lnTo>
                  <a:lnTo>
                    <a:pt x="41586" y="107355"/>
                  </a:lnTo>
                  <a:lnTo>
                    <a:pt x="19135" y="148716"/>
                  </a:lnTo>
                  <a:lnTo>
                    <a:pt x="4946" y="194423"/>
                  </a:lnTo>
                  <a:lnTo>
                    <a:pt x="0" y="243497"/>
                  </a:lnTo>
                  <a:lnTo>
                    <a:pt x="4946" y="292570"/>
                  </a:lnTo>
                  <a:lnTo>
                    <a:pt x="19135" y="338277"/>
                  </a:lnTo>
                  <a:lnTo>
                    <a:pt x="41586" y="379638"/>
                  </a:lnTo>
                  <a:lnTo>
                    <a:pt x="71320" y="415675"/>
                  </a:lnTo>
                  <a:lnTo>
                    <a:pt x="107358" y="445408"/>
                  </a:lnTo>
                  <a:lnTo>
                    <a:pt x="148722" y="467859"/>
                  </a:lnTo>
                  <a:lnTo>
                    <a:pt x="194432" y="482047"/>
                  </a:lnTo>
                  <a:lnTo>
                    <a:pt x="243509" y="486994"/>
                  </a:lnTo>
                  <a:lnTo>
                    <a:pt x="292583" y="482047"/>
                  </a:lnTo>
                  <a:lnTo>
                    <a:pt x="338290" y="467859"/>
                  </a:lnTo>
                  <a:lnTo>
                    <a:pt x="379651" y="445408"/>
                  </a:lnTo>
                  <a:lnTo>
                    <a:pt x="415688" y="415675"/>
                  </a:lnTo>
                  <a:lnTo>
                    <a:pt x="445421" y="379638"/>
                  </a:lnTo>
                  <a:lnTo>
                    <a:pt x="467871" y="338277"/>
                  </a:lnTo>
                  <a:lnTo>
                    <a:pt x="482059" y="292570"/>
                  </a:lnTo>
                  <a:lnTo>
                    <a:pt x="487006" y="243497"/>
                  </a:lnTo>
                  <a:lnTo>
                    <a:pt x="482059" y="194423"/>
                  </a:lnTo>
                  <a:lnTo>
                    <a:pt x="467871" y="148716"/>
                  </a:lnTo>
                  <a:lnTo>
                    <a:pt x="445421" y="107355"/>
                  </a:lnTo>
                  <a:lnTo>
                    <a:pt x="415688" y="71318"/>
                  </a:lnTo>
                  <a:lnTo>
                    <a:pt x="379651" y="41585"/>
                  </a:lnTo>
                  <a:lnTo>
                    <a:pt x="338290" y="19135"/>
                  </a:lnTo>
                  <a:lnTo>
                    <a:pt x="292583" y="4946"/>
                  </a:lnTo>
                  <a:lnTo>
                    <a:pt x="24350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3" name="Group 22" descr="A black circle">
            <a:extLst>
              <a:ext uri="{FF2B5EF4-FFF2-40B4-BE49-F238E27FC236}">
                <a16:creationId xmlns:a16="http://schemas.microsoft.com/office/drawing/2014/main" id="{A6A38E5A-2CF4-9C46-8B75-C6C1F7AD4A20}"/>
              </a:ext>
            </a:extLst>
          </p:cNvPr>
          <p:cNvGrpSpPr>
            <a:grpSpLocks/>
          </p:cNvGrpSpPr>
          <p:nvPr/>
        </p:nvGrpSpPr>
        <p:grpSpPr>
          <a:xfrm>
            <a:off x="6091755" y="3437516"/>
            <a:ext cx="934987" cy="957589"/>
            <a:chOff x="0" y="0"/>
            <a:chExt cx="487045" cy="487045"/>
          </a:xfrm>
        </p:grpSpPr>
        <p:sp>
          <p:nvSpPr>
            <p:cNvPr id="24" name="Graphic 264">
              <a:extLst>
                <a:ext uri="{FF2B5EF4-FFF2-40B4-BE49-F238E27FC236}">
                  <a16:creationId xmlns:a16="http://schemas.microsoft.com/office/drawing/2014/main" id="{CD979929-4901-A241-5454-DEC855DA607E}"/>
                </a:ext>
              </a:extLst>
            </p:cNvPr>
            <p:cNvSpPr/>
            <p:nvPr/>
          </p:nvSpPr>
          <p:spPr>
            <a:xfrm>
              <a:off x="0" y="0"/>
              <a:ext cx="487045" cy="487045"/>
            </a:xfrm>
            <a:custGeom>
              <a:avLst/>
              <a:gdLst/>
              <a:ahLst/>
              <a:cxnLst/>
              <a:rect l="l" t="t" r="r" b="b"/>
              <a:pathLst>
                <a:path w="487045" h="487045">
                  <a:moveTo>
                    <a:pt x="243509" y="0"/>
                  </a:moveTo>
                  <a:lnTo>
                    <a:pt x="194432" y="4946"/>
                  </a:lnTo>
                  <a:lnTo>
                    <a:pt x="148722" y="19135"/>
                  </a:lnTo>
                  <a:lnTo>
                    <a:pt x="107358" y="41585"/>
                  </a:lnTo>
                  <a:lnTo>
                    <a:pt x="71320" y="71318"/>
                  </a:lnTo>
                  <a:lnTo>
                    <a:pt x="41586" y="107355"/>
                  </a:lnTo>
                  <a:lnTo>
                    <a:pt x="19135" y="148716"/>
                  </a:lnTo>
                  <a:lnTo>
                    <a:pt x="4946" y="194423"/>
                  </a:lnTo>
                  <a:lnTo>
                    <a:pt x="0" y="243497"/>
                  </a:lnTo>
                  <a:lnTo>
                    <a:pt x="4946" y="292570"/>
                  </a:lnTo>
                  <a:lnTo>
                    <a:pt x="19135" y="338277"/>
                  </a:lnTo>
                  <a:lnTo>
                    <a:pt x="41586" y="379638"/>
                  </a:lnTo>
                  <a:lnTo>
                    <a:pt x="71320" y="415675"/>
                  </a:lnTo>
                  <a:lnTo>
                    <a:pt x="107358" y="445408"/>
                  </a:lnTo>
                  <a:lnTo>
                    <a:pt x="148722" y="467859"/>
                  </a:lnTo>
                  <a:lnTo>
                    <a:pt x="194432" y="482047"/>
                  </a:lnTo>
                  <a:lnTo>
                    <a:pt x="243509" y="486994"/>
                  </a:lnTo>
                  <a:lnTo>
                    <a:pt x="292583" y="482047"/>
                  </a:lnTo>
                  <a:lnTo>
                    <a:pt x="338290" y="467859"/>
                  </a:lnTo>
                  <a:lnTo>
                    <a:pt x="379651" y="445408"/>
                  </a:lnTo>
                  <a:lnTo>
                    <a:pt x="415688" y="415675"/>
                  </a:lnTo>
                  <a:lnTo>
                    <a:pt x="445421" y="379638"/>
                  </a:lnTo>
                  <a:lnTo>
                    <a:pt x="467871" y="338277"/>
                  </a:lnTo>
                  <a:lnTo>
                    <a:pt x="482059" y="292570"/>
                  </a:lnTo>
                  <a:lnTo>
                    <a:pt x="487006" y="243497"/>
                  </a:lnTo>
                  <a:lnTo>
                    <a:pt x="482059" y="194423"/>
                  </a:lnTo>
                  <a:lnTo>
                    <a:pt x="467871" y="148716"/>
                  </a:lnTo>
                  <a:lnTo>
                    <a:pt x="445421" y="107355"/>
                  </a:lnTo>
                  <a:lnTo>
                    <a:pt x="415688" y="71318"/>
                  </a:lnTo>
                  <a:lnTo>
                    <a:pt x="379651" y="41585"/>
                  </a:lnTo>
                  <a:lnTo>
                    <a:pt x="338290" y="19135"/>
                  </a:lnTo>
                  <a:lnTo>
                    <a:pt x="292583" y="4946"/>
                  </a:lnTo>
                  <a:lnTo>
                    <a:pt x="24350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7" name="Group 16" descr="A black square">
            <a:extLst>
              <a:ext uri="{FF2B5EF4-FFF2-40B4-BE49-F238E27FC236}">
                <a16:creationId xmlns:a16="http://schemas.microsoft.com/office/drawing/2014/main" id="{8A028C00-0741-9FEE-E658-FB25FC304EB4}"/>
              </a:ext>
            </a:extLst>
          </p:cNvPr>
          <p:cNvGrpSpPr>
            <a:grpSpLocks/>
          </p:cNvGrpSpPr>
          <p:nvPr/>
        </p:nvGrpSpPr>
        <p:grpSpPr>
          <a:xfrm>
            <a:off x="8253901" y="3510228"/>
            <a:ext cx="905722" cy="900502"/>
            <a:chOff x="0" y="0"/>
            <a:chExt cx="663575" cy="663575"/>
          </a:xfrm>
        </p:grpSpPr>
        <p:sp>
          <p:nvSpPr>
            <p:cNvPr id="18" name="Graphic 340">
              <a:extLst>
                <a:ext uri="{FF2B5EF4-FFF2-40B4-BE49-F238E27FC236}">
                  <a16:creationId xmlns:a16="http://schemas.microsoft.com/office/drawing/2014/main" id="{D46293EF-C148-2226-0988-6EE0D3B43A95}"/>
                </a:ext>
              </a:extLst>
            </p:cNvPr>
            <p:cNvSpPr/>
            <p:nvPr/>
          </p:nvSpPr>
          <p:spPr>
            <a:xfrm>
              <a:off x="0" y="0"/>
              <a:ext cx="663575" cy="663575"/>
            </a:xfrm>
            <a:custGeom>
              <a:avLst/>
              <a:gdLst/>
              <a:ahLst/>
              <a:cxnLst/>
              <a:rect l="l" t="t" r="r" b="b"/>
              <a:pathLst>
                <a:path w="663575" h="663575">
                  <a:moveTo>
                    <a:pt x="663346" y="0"/>
                  </a:moveTo>
                  <a:lnTo>
                    <a:pt x="0" y="0"/>
                  </a:lnTo>
                  <a:lnTo>
                    <a:pt x="0" y="663346"/>
                  </a:lnTo>
                  <a:lnTo>
                    <a:pt x="663346" y="663346"/>
                  </a:lnTo>
                  <a:lnTo>
                    <a:pt x="66334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" name="Group 3" descr="A half black half white circle">
            <a:extLst>
              <a:ext uri="{FF2B5EF4-FFF2-40B4-BE49-F238E27FC236}">
                <a16:creationId xmlns:a16="http://schemas.microsoft.com/office/drawing/2014/main" id="{F4772D0B-4BFB-798C-50E9-BAE3B4054EFE}"/>
              </a:ext>
            </a:extLst>
          </p:cNvPr>
          <p:cNvGrpSpPr>
            <a:grpSpLocks/>
          </p:cNvGrpSpPr>
          <p:nvPr/>
        </p:nvGrpSpPr>
        <p:grpSpPr>
          <a:xfrm>
            <a:off x="5601999" y="4835433"/>
            <a:ext cx="898217" cy="957589"/>
            <a:chOff x="6350" y="6350"/>
            <a:chExt cx="761365" cy="761368"/>
          </a:xfrm>
        </p:grpSpPr>
        <p:sp>
          <p:nvSpPr>
            <p:cNvPr id="5" name="Graphic 358">
              <a:extLst>
                <a:ext uri="{FF2B5EF4-FFF2-40B4-BE49-F238E27FC236}">
                  <a16:creationId xmlns:a16="http://schemas.microsoft.com/office/drawing/2014/main" id="{45264031-94A2-4F4B-5C54-01BD23709293}"/>
                </a:ext>
              </a:extLst>
            </p:cNvPr>
            <p:cNvSpPr/>
            <p:nvPr/>
          </p:nvSpPr>
          <p:spPr>
            <a:xfrm>
              <a:off x="6350" y="6353"/>
              <a:ext cx="761365" cy="761365"/>
            </a:xfrm>
            <a:custGeom>
              <a:avLst/>
              <a:gdLst/>
              <a:ahLst/>
              <a:cxnLst/>
              <a:rect l="l" t="t" r="r" b="b"/>
              <a:pathLst>
                <a:path w="761365" h="761365">
                  <a:moveTo>
                    <a:pt x="380479" y="0"/>
                  </a:moveTo>
                  <a:lnTo>
                    <a:pt x="332752" y="2964"/>
                  </a:lnTo>
                  <a:lnTo>
                    <a:pt x="286794" y="11620"/>
                  </a:lnTo>
                  <a:lnTo>
                    <a:pt x="242963" y="25610"/>
                  </a:lnTo>
                  <a:lnTo>
                    <a:pt x="201613" y="44578"/>
                  </a:lnTo>
                  <a:lnTo>
                    <a:pt x="163102" y="68168"/>
                  </a:lnTo>
                  <a:lnTo>
                    <a:pt x="127787" y="96022"/>
                  </a:lnTo>
                  <a:lnTo>
                    <a:pt x="96023" y="127785"/>
                  </a:lnTo>
                  <a:lnTo>
                    <a:pt x="68168" y="163099"/>
                  </a:lnTo>
                  <a:lnTo>
                    <a:pt x="44578" y="201609"/>
                  </a:lnTo>
                  <a:lnTo>
                    <a:pt x="25610" y="242957"/>
                  </a:lnTo>
                  <a:lnTo>
                    <a:pt x="11620" y="286787"/>
                  </a:lnTo>
                  <a:lnTo>
                    <a:pt x="2964" y="332742"/>
                  </a:lnTo>
                  <a:lnTo>
                    <a:pt x="0" y="380466"/>
                  </a:lnTo>
                  <a:lnTo>
                    <a:pt x="2964" y="428193"/>
                  </a:lnTo>
                  <a:lnTo>
                    <a:pt x="11620" y="474150"/>
                  </a:lnTo>
                  <a:lnTo>
                    <a:pt x="25610" y="517982"/>
                  </a:lnTo>
                  <a:lnTo>
                    <a:pt x="44578" y="559332"/>
                  </a:lnTo>
                  <a:lnTo>
                    <a:pt x="68168" y="597843"/>
                  </a:lnTo>
                  <a:lnTo>
                    <a:pt x="96023" y="633158"/>
                  </a:lnTo>
                  <a:lnTo>
                    <a:pt x="127787" y="664922"/>
                  </a:lnTo>
                  <a:lnTo>
                    <a:pt x="163102" y="692777"/>
                  </a:lnTo>
                  <a:lnTo>
                    <a:pt x="201613" y="716367"/>
                  </a:lnTo>
                  <a:lnTo>
                    <a:pt x="242963" y="735335"/>
                  </a:lnTo>
                  <a:lnTo>
                    <a:pt x="286794" y="749325"/>
                  </a:lnTo>
                  <a:lnTo>
                    <a:pt x="332752" y="757981"/>
                  </a:lnTo>
                  <a:lnTo>
                    <a:pt x="380479" y="760945"/>
                  </a:lnTo>
                  <a:lnTo>
                    <a:pt x="428206" y="757981"/>
                  </a:lnTo>
                  <a:lnTo>
                    <a:pt x="474163" y="749325"/>
                  </a:lnTo>
                  <a:lnTo>
                    <a:pt x="517995" y="735335"/>
                  </a:lnTo>
                  <a:lnTo>
                    <a:pt x="559345" y="716367"/>
                  </a:lnTo>
                  <a:lnTo>
                    <a:pt x="597855" y="692777"/>
                  </a:lnTo>
                  <a:lnTo>
                    <a:pt x="633171" y="664922"/>
                  </a:lnTo>
                  <a:lnTo>
                    <a:pt x="664934" y="633158"/>
                  </a:lnTo>
                  <a:lnTo>
                    <a:pt x="692789" y="597843"/>
                  </a:lnTo>
                  <a:lnTo>
                    <a:pt x="716379" y="559332"/>
                  </a:lnTo>
                  <a:lnTo>
                    <a:pt x="735348" y="517982"/>
                  </a:lnTo>
                  <a:lnTo>
                    <a:pt x="749338" y="474150"/>
                  </a:lnTo>
                  <a:lnTo>
                    <a:pt x="757994" y="428193"/>
                  </a:lnTo>
                  <a:lnTo>
                    <a:pt x="760958" y="380466"/>
                  </a:lnTo>
                  <a:lnTo>
                    <a:pt x="757994" y="332742"/>
                  </a:lnTo>
                  <a:lnTo>
                    <a:pt x="749338" y="286787"/>
                  </a:lnTo>
                  <a:lnTo>
                    <a:pt x="735348" y="242957"/>
                  </a:lnTo>
                  <a:lnTo>
                    <a:pt x="716379" y="201609"/>
                  </a:lnTo>
                  <a:lnTo>
                    <a:pt x="692789" y="163099"/>
                  </a:lnTo>
                  <a:lnTo>
                    <a:pt x="664934" y="127785"/>
                  </a:lnTo>
                  <a:lnTo>
                    <a:pt x="633171" y="96022"/>
                  </a:lnTo>
                  <a:lnTo>
                    <a:pt x="597855" y="68168"/>
                  </a:lnTo>
                  <a:lnTo>
                    <a:pt x="559345" y="44578"/>
                  </a:lnTo>
                  <a:lnTo>
                    <a:pt x="517995" y="25610"/>
                  </a:lnTo>
                  <a:lnTo>
                    <a:pt x="474163" y="11620"/>
                  </a:lnTo>
                  <a:lnTo>
                    <a:pt x="428206" y="2964"/>
                  </a:lnTo>
                  <a:lnTo>
                    <a:pt x="38047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Graphic 359">
              <a:extLst>
                <a:ext uri="{FF2B5EF4-FFF2-40B4-BE49-F238E27FC236}">
                  <a16:creationId xmlns:a16="http://schemas.microsoft.com/office/drawing/2014/main" id="{152CEEC3-C5E9-B28C-E8E3-5DDD85CF714A}"/>
                </a:ext>
              </a:extLst>
            </p:cNvPr>
            <p:cNvSpPr/>
            <p:nvPr/>
          </p:nvSpPr>
          <p:spPr>
            <a:xfrm>
              <a:off x="6350" y="6353"/>
              <a:ext cx="761365" cy="761365"/>
            </a:xfrm>
            <a:custGeom>
              <a:avLst/>
              <a:gdLst/>
              <a:ahLst/>
              <a:cxnLst/>
              <a:rect l="l" t="t" r="r" b="b"/>
              <a:pathLst>
                <a:path w="761365" h="761365">
                  <a:moveTo>
                    <a:pt x="760958" y="380466"/>
                  </a:moveTo>
                  <a:lnTo>
                    <a:pt x="757994" y="428193"/>
                  </a:lnTo>
                  <a:lnTo>
                    <a:pt x="749338" y="474150"/>
                  </a:lnTo>
                  <a:lnTo>
                    <a:pt x="735348" y="517982"/>
                  </a:lnTo>
                  <a:lnTo>
                    <a:pt x="716379" y="559332"/>
                  </a:lnTo>
                  <a:lnTo>
                    <a:pt x="692789" y="597843"/>
                  </a:lnTo>
                  <a:lnTo>
                    <a:pt x="664934" y="633158"/>
                  </a:lnTo>
                  <a:lnTo>
                    <a:pt x="633171" y="664922"/>
                  </a:lnTo>
                  <a:lnTo>
                    <a:pt x="597855" y="692777"/>
                  </a:lnTo>
                  <a:lnTo>
                    <a:pt x="559345" y="716367"/>
                  </a:lnTo>
                  <a:lnTo>
                    <a:pt x="517995" y="735335"/>
                  </a:lnTo>
                  <a:lnTo>
                    <a:pt x="474163" y="749325"/>
                  </a:lnTo>
                  <a:lnTo>
                    <a:pt x="428206" y="757981"/>
                  </a:lnTo>
                  <a:lnTo>
                    <a:pt x="380479" y="760945"/>
                  </a:lnTo>
                  <a:lnTo>
                    <a:pt x="332752" y="757981"/>
                  </a:lnTo>
                  <a:lnTo>
                    <a:pt x="286794" y="749325"/>
                  </a:lnTo>
                  <a:lnTo>
                    <a:pt x="242963" y="735335"/>
                  </a:lnTo>
                  <a:lnTo>
                    <a:pt x="201613" y="716367"/>
                  </a:lnTo>
                  <a:lnTo>
                    <a:pt x="163102" y="692777"/>
                  </a:lnTo>
                  <a:lnTo>
                    <a:pt x="127787" y="664922"/>
                  </a:lnTo>
                  <a:lnTo>
                    <a:pt x="96023" y="633158"/>
                  </a:lnTo>
                  <a:lnTo>
                    <a:pt x="68168" y="597843"/>
                  </a:lnTo>
                  <a:lnTo>
                    <a:pt x="44578" y="559332"/>
                  </a:lnTo>
                  <a:lnTo>
                    <a:pt x="25610" y="517982"/>
                  </a:lnTo>
                  <a:lnTo>
                    <a:pt x="11620" y="474150"/>
                  </a:lnTo>
                  <a:lnTo>
                    <a:pt x="2964" y="428193"/>
                  </a:lnTo>
                  <a:lnTo>
                    <a:pt x="0" y="380466"/>
                  </a:lnTo>
                  <a:lnTo>
                    <a:pt x="2964" y="332742"/>
                  </a:lnTo>
                  <a:lnTo>
                    <a:pt x="11620" y="286787"/>
                  </a:lnTo>
                  <a:lnTo>
                    <a:pt x="25610" y="242957"/>
                  </a:lnTo>
                  <a:lnTo>
                    <a:pt x="44578" y="201609"/>
                  </a:lnTo>
                  <a:lnTo>
                    <a:pt x="68168" y="163099"/>
                  </a:lnTo>
                  <a:lnTo>
                    <a:pt x="96023" y="127785"/>
                  </a:lnTo>
                  <a:lnTo>
                    <a:pt x="127787" y="96022"/>
                  </a:lnTo>
                  <a:lnTo>
                    <a:pt x="163102" y="68168"/>
                  </a:lnTo>
                  <a:lnTo>
                    <a:pt x="201613" y="44578"/>
                  </a:lnTo>
                  <a:lnTo>
                    <a:pt x="242963" y="25610"/>
                  </a:lnTo>
                  <a:lnTo>
                    <a:pt x="286794" y="11620"/>
                  </a:lnTo>
                  <a:lnTo>
                    <a:pt x="332752" y="2964"/>
                  </a:lnTo>
                  <a:lnTo>
                    <a:pt x="380479" y="0"/>
                  </a:lnTo>
                  <a:lnTo>
                    <a:pt x="428206" y="2964"/>
                  </a:lnTo>
                  <a:lnTo>
                    <a:pt x="474163" y="11620"/>
                  </a:lnTo>
                  <a:lnTo>
                    <a:pt x="517995" y="25610"/>
                  </a:lnTo>
                  <a:lnTo>
                    <a:pt x="559345" y="44578"/>
                  </a:lnTo>
                  <a:lnTo>
                    <a:pt x="597855" y="68168"/>
                  </a:lnTo>
                  <a:lnTo>
                    <a:pt x="633171" y="96022"/>
                  </a:lnTo>
                  <a:lnTo>
                    <a:pt x="664934" y="127785"/>
                  </a:lnTo>
                  <a:lnTo>
                    <a:pt x="692789" y="163099"/>
                  </a:lnTo>
                  <a:lnTo>
                    <a:pt x="716379" y="201609"/>
                  </a:lnTo>
                  <a:lnTo>
                    <a:pt x="735348" y="242957"/>
                  </a:lnTo>
                  <a:lnTo>
                    <a:pt x="749338" y="286787"/>
                  </a:lnTo>
                  <a:lnTo>
                    <a:pt x="757994" y="332742"/>
                  </a:lnTo>
                  <a:lnTo>
                    <a:pt x="760958" y="380466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Graphic 360">
              <a:extLst>
                <a:ext uri="{FF2B5EF4-FFF2-40B4-BE49-F238E27FC236}">
                  <a16:creationId xmlns:a16="http://schemas.microsoft.com/office/drawing/2014/main" id="{519ADE4C-8BCA-E69F-9CA5-9A28EF368511}"/>
                </a:ext>
              </a:extLst>
            </p:cNvPr>
            <p:cNvSpPr/>
            <p:nvPr/>
          </p:nvSpPr>
          <p:spPr>
            <a:xfrm>
              <a:off x="6363" y="6350"/>
              <a:ext cx="381000" cy="761365"/>
            </a:xfrm>
            <a:custGeom>
              <a:avLst/>
              <a:gdLst/>
              <a:ahLst/>
              <a:cxnLst/>
              <a:rect l="l" t="t" r="r" b="b"/>
              <a:pathLst>
                <a:path w="381000" h="761365">
                  <a:moveTo>
                    <a:pt x="380466" y="0"/>
                  </a:moveTo>
                  <a:lnTo>
                    <a:pt x="332740" y="2964"/>
                  </a:lnTo>
                  <a:lnTo>
                    <a:pt x="286783" y="11619"/>
                  </a:lnTo>
                  <a:lnTo>
                    <a:pt x="242952" y="25608"/>
                  </a:lnTo>
                  <a:lnTo>
                    <a:pt x="201603" y="44575"/>
                  </a:lnTo>
                  <a:lnTo>
                    <a:pt x="163094" y="68164"/>
                  </a:lnTo>
                  <a:lnTo>
                    <a:pt x="127780" y="96018"/>
                  </a:lnTo>
                  <a:lnTo>
                    <a:pt x="96018" y="127780"/>
                  </a:lnTo>
                  <a:lnTo>
                    <a:pt x="68164" y="163094"/>
                  </a:lnTo>
                  <a:lnTo>
                    <a:pt x="44575" y="201603"/>
                  </a:lnTo>
                  <a:lnTo>
                    <a:pt x="25608" y="242952"/>
                  </a:lnTo>
                  <a:lnTo>
                    <a:pt x="11619" y="286783"/>
                  </a:lnTo>
                  <a:lnTo>
                    <a:pt x="2964" y="332740"/>
                  </a:lnTo>
                  <a:lnTo>
                    <a:pt x="0" y="380466"/>
                  </a:lnTo>
                  <a:lnTo>
                    <a:pt x="2964" y="428193"/>
                  </a:lnTo>
                  <a:lnTo>
                    <a:pt x="11619" y="474150"/>
                  </a:lnTo>
                  <a:lnTo>
                    <a:pt x="25608" y="517982"/>
                  </a:lnTo>
                  <a:lnTo>
                    <a:pt x="44575" y="559332"/>
                  </a:lnTo>
                  <a:lnTo>
                    <a:pt x="68164" y="597843"/>
                  </a:lnTo>
                  <a:lnTo>
                    <a:pt x="96018" y="633158"/>
                  </a:lnTo>
                  <a:lnTo>
                    <a:pt x="127780" y="664922"/>
                  </a:lnTo>
                  <a:lnTo>
                    <a:pt x="163094" y="692777"/>
                  </a:lnTo>
                  <a:lnTo>
                    <a:pt x="201603" y="716367"/>
                  </a:lnTo>
                  <a:lnTo>
                    <a:pt x="242952" y="735335"/>
                  </a:lnTo>
                  <a:lnTo>
                    <a:pt x="286783" y="749325"/>
                  </a:lnTo>
                  <a:lnTo>
                    <a:pt x="332740" y="757981"/>
                  </a:lnTo>
                  <a:lnTo>
                    <a:pt x="380466" y="760945"/>
                  </a:lnTo>
                  <a:lnTo>
                    <a:pt x="3804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Graphic 361">
              <a:extLst>
                <a:ext uri="{FF2B5EF4-FFF2-40B4-BE49-F238E27FC236}">
                  <a16:creationId xmlns:a16="http://schemas.microsoft.com/office/drawing/2014/main" id="{0E0D9763-FA4E-D33E-B02F-A95F1793E860}"/>
                </a:ext>
              </a:extLst>
            </p:cNvPr>
            <p:cNvSpPr/>
            <p:nvPr/>
          </p:nvSpPr>
          <p:spPr>
            <a:xfrm>
              <a:off x="6363" y="6350"/>
              <a:ext cx="381000" cy="761365"/>
            </a:xfrm>
            <a:custGeom>
              <a:avLst/>
              <a:gdLst/>
              <a:ahLst/>
              <a:cxnLst/>
              <a:rect l="l" t="t" r="r" b="b"/>
              <a:pathLst>
                <a:path w="381000" h="761365">
                  <a:moveTo>
                    <a:pt x="380466" y="760945"/>
                  </a:moveTo>
                  <a:lnTo>
                    <a:pt x="332740" y="757981"/>
                  </a:lnTo>
                  <a:lnTo>
                    <a:pt x="286783" y="749325"/>
                  </a:lnTo>
                  <a:lnTo>
                    <a:pt x="242952" y="735335"/>
                  </a:lnTo>
                  <a:lnTo>
                    <a:pt x="201603" y="716367"/>
                  </a:lnTo>
                  <a:lnTo>
                    <a:pt x="163094" y="692777"/>
                  </a:lnTo>
                  <a:lnTo>
                    <a:pt x="127780" y="664922"/>
                  </a:lnTo>
                  <a:lnTo>
                    <a:pt x="96018" y="633158"/>
                  </a:lnTo>
                  <a:lnTo>
                    <a:pt x="68164" y="597843"/>
                  </a:lnTo>
                  <a:lnTo>
                    <a:pt x="44575" y="559332"/>
                  </a:lnTo>
                  <a:lnTo>
                    <a:pt x="25608" y="517982"/>
                  </a:lnTo>
                  <a:lnTo>
                    <a:pt x="11619" y="474150"/>
                  </a:lnTo>
                  <a:lnTo>
                    <a:pt x="2964" y="428193"/>
                  </a:lnTo>
                  <a:lnTo>
                    <a:pt x="0" y="380466"/>
                  </a:lnTo>
                  <a:lnTo>
                    <a:pt x="2964" y="332740"/>
                  </a:lnTo>
                  <a:lnTo>
                    <a:pt x="11619" y="286783"/>
                  </a:lnTo>
                  <a:lnTo>
                    <a:pt x="25608" y="242952"/>
                  </a:lnTo>
                  <a:lnTo>
                    <a:pt x="44575" y="201603"/>
                  </a:lnTo>
                  <a:lnTo>
                    <a:pt x="68164" y="163094"/>
                  </a:lnTo>
                  <a:lnTo>
                    <a:pt x="96018" y="127780"/>
                  </a:lnTo>
                  <a:lnTo>
                    <a:pt x="127780" y="96018"/>
                  </a:lnTo>
                  <a:lnTo>
                    <a:pt x="163094" y="68164"/>
                  </a:lnTo>
                  <a:lnTo>
                    <a:pt x="201603" y="44575"/>
                  </a:lnTo>
                  <a:lnTo>
                    <a:pt x="242952" y="25608"/>
                  </a:lnTo>
                  <a:lnTo>
                    <a:pt x="286783" y="11619"/>
                  </a:lnTo>
                  <a:lnTo>
                    <a:pt x="332740" y="2964"/>
                  </a:lnTo>
                  <a:lnTo>
                    <a:pt x="380466" y="0"/>
                  </a:lnTo>
                </a:path>
              </a:pathLst>
            </a:custGeom>
            <a:ln w="12699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9" name="Group 18" descr="A black square">
            <a:extLst>
              <a:ext uri="{FF2B5EF4-FFF2-40B4-BE49-F238E27FC236}">
                <a16:creationId xmlns:a16="http://schemas.microsoft.com/office/drawing/2014/main" id="{D264528A-1866-CFFE-CE21-40B03A145EE7}"/>
              </a:ext>
            </a:extLst>
          </p:cNvPr>
          <p:cNvGrpSpPr>
            <a:grpSpLocks/>
          </p:cNvGrpSpPr>
          <p:nvPr/>
        </p:nvGrpSpPr>
        <p:grpSpPr>
          <a:xfrm>
            <a:off x="8253901" y="4851058"/>
            <a:ext cx="929932" cy="926333"/>
            <a:chOff x="0" y="0"/>
            <a:chExt cx="663575" cy="663575"/>
          </a:xfrm>
        </p:grpSpPr>
        <p:sp>
          <p:nvSpPr>
            <p:cNvPr id="20" name="Graphic 340">
              <a:extLst>
                <a:ext uri="{FF2B5EF4-FFF2-40B4-BE49-F238E27FC236}">
                  <a16:creationId xmlns:a16="http://schemas.microsoft.com/office/drawing/2014/main" id="{D63FB1D6-50F7-C2F5-E9CE-5870D2EA979A}"/>
                </a:ext>
              </a:extLst>
            </p:cNvPr>
            <p:cNvSpPr/>
            <p:nvPr/>
          </p:nvSpPr>
          <p:spPr>
            <a:xfrm>
              <a:off x="0" y="0"/>
              <a:ext cx="663575" cy="663575"/>
            </a:xfrm>
            <a:custGeom>
              <a:avLst/>
              <a:gdLst/>
              <a:ahLst/>
              <a:cxnLst/>
              <a:rect l="l" t="t" r="r" b="b"/>
              <a:pathLst>
                <a:path w="663575" h="663575">
                  <a:moveTo>
                    <a:pt x="663346" y="0"/>
                  </a:moveTo>
                  <a:lnTo>
                    <a:pt x="0" y="0"/>
                  </a:lnTo>
                  <a:lnTo>
                    <a:pt x="0" y="663346"/>
                  </a:lnTo>
                  <a:lnTo>
                    <a:pt x="663346" y="663346"/>
                  </a:lnTo>
                  <a:lnTo>
                    <a:pt x="66334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4909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RE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9C3D1"/>
      </a:accent1>
      <a:accent2>
        <a:srgbClr val="5795CD"/>
      </a:accent2>
      <a:accent3>
        <a:srgbClr val="383C49"/>
      </a:accent3>
      <a:accent4>
        <a:srgbClr val="382C4E"/>
      </a:accent4>
      <a:accent5>
        <a:srgbClr val="7C61A5"/>
      </a:accent5>
      <a:accent6>
        <a:srgbClr val="C8C8C8"/>
      </a:accent6>
      <a:hlink>
        <a:srgbClr val="7C61A5"/>
      </a:hlink>
      <a:folHlink>
        <a:srgbClr val="7C61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23E7D315B7547931FA5FF60C4B2C4" ma:contentTypeVersion="15" ma:contentTypeDescription="Create a new document." ma:contentTypeScope="" ma:versionID="693f117edcdba418f789b99ee6ce6a36">
  <xsd:schema xmlns:xsd="http://www.w3.org/2001/XMLSchema" xmlns:xs="http://www.w3.org/2001/XMLSchema" xmlns:p="http://schemas.microsoft.com/office/2006/metadata/properties" xmlns:ns2="b7db504c-0fbc-451d-87a5-be053ab2b035" xmlns:ns3="9dc92413-c097-4f39-b83c-a56d2fdc145d" xmlns:ns4="d64264fa-5603-4e4e-a2f4-32f4724a08c4" targetNamespace="http://schemas.microsoft.com/office/2006/metadata/properties" ma:root="true" ma:fieldsID="b85b2fbfa70e0c525514eaa3fab4abe4" ns2:_="" ns3:_="" ns4:_="">
    <xsd:import namespace="b7db504c-0fbc-451d-87a5-be053ab2b035"/>
    <xsd:import namespace="9dc92413-c097-4f39-b83c-a56d2fdc145d"/>
    <xsd:import namespace="d64264fa-5603-4e4e-a2f4-32f4724a08c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Not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b504c-0fbc-451d-87a5-be053ab2b0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92413-c097-4f39-b83c-a56d2fdc14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94cc3ae-357c-4eb4-84e8-520ab3b4f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264fa-5603-4e4e-a2f4-32f4724a08c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c0d51c7-0df4-4dc2-8a32-1af4c3d06417}" ma:internalName="TaxCatchAll" ma:showField="CatchAllData" ma:web="b7db504c-0fbc-451d-87a5-be053ab2b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c92413-c097-4f39-b83c-a56d2fdc145d">
      <Terms xmlns="http://schemas.microsoft.com/office/infopath/2007/PartnerControls"/>
    </lcf76f155ced4ddcb4097134ff3c332f>
    <TaxCatchAll xmlns="d64264fa-5603-4e4e-a2f4-32f4724a08c4" xsi:nil="true"/>
    <Notes xmlns="9dc92413-c097-4f39-b83c-a56d2fdc145d" xsi:nil="true"/>
    <_dlc_DocId xmlns="b7db504c-0fbc-451d-87a5-be053ab2b035">HNVKUVHTHR6Q-1297957993-11992</_dlc_DocId>
    <_dlc_DocIdUrl xmlns="b7db504c-0fbc-451d-87a5-be053ab2b035">
      <Url>https://frbprod1.sharepoint.com/sites/8H-SEAALs/ResearchPMO/econlowdown2/_layouts/15/DocIdRedir.aspx?ID=HNVKUVHTHR6Q-1297957993-11992</Url>
      <Description>HNVKUVHTHR6Q-1297957993-11992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A246DEF-EF8C-4C49-9A55-197AB92345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B2FB62-66AF-4241-9CF7-59225427AB9A}"/>
</file>

<file path=customXml/itemProps3.xml><?xml version="1.0" encoding="utf-8"?>
<ds:datastoreItem xmlns:ds="http://schemas.openxmlformats.org/officeDocument/2006/customXml" ds:itemID="{AB43F2A4-A1F2-42DC-9622-58B3DEDBEFEA}">
  <ds:schemaRefs>
    <ds:schemaRef ds:uri="169648a2-4016-4297-a2ed-f21706a50546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0a84864a-d371-4a71-bde3-948e3e19dc87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7CEB3D0D-AEBE-458C-A4E1-1F0A042A64E1}"/>
</file>

<file path=docMetadata/LabelInfo.xml><?xml version="1.0" encoding="utf-8"?>
<clbl:labelList xmlns:clbl="http://schemas.microsoft.com/office/2020/mipLabelMetadata">
  <clbl:label id="{65269c60-0483-4c57-9e8c-3779d6900235}" enabled="1" method="Privileged" siteId="{b397c653-5b19-463f-b9fc-af658ded912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Office PowerPoint</Application>
  <PresentationFormat>Widescreen</PresentationFormat>
  <Paragraphs>117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Tw Cen MT</vt:lpstr>
      <vt:lpstr>Office Theme</vt:lpstr>
      <vt:lpstr>Comparative Advantage:  Trading Pizzas and Brownies</vt:lpstr>
      <vt:lpstr>Trade Terminology</vt:lpstr>
      <vt:lpstr>Vocabulary: Productivity</vt:lpstr>
      <vt:lpstr>Alpha and Beta</vt:lpstr>
      <vt:lpstr>Production in Alpha</vt:lpstr>
      <vt:lpstr>Production in Beta</vt:lpstr>
      <vt:lpstr>Vocabulary: Production Possibilities Table</vt:lpstr>
      <vt:lpstr>Productivity</vt:lpstr>
      <vt:lpstr>Absolute Advantage</vt:lpstr>
      <vt:lpstr>Opportunity Cost</vt:lpstr>
      <vt:lpstr>Opportunity Cost (cont.)</vt:lpstr>
      <vt:lpstr>Comparative Advantage and Specialization</vt:lpstr>
      <vt:lpstr>Terms of Trade  = </vt:lpstr>
      <vt:lpstr>Closure</vt:lpstr>
      <vt:lpstr>Comparative Advantage: Trading Pizzas and Brownies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Tucker, Cameron R</cp:lastModifiedBy>
  <cp:revision>2</cp:revision>
  <dcterms:created xsi:type="dcterms:W3CDTF">2019-08-27T14:59:33Z</dcterms:created>
  <dcterms:modified xsi:type="dcterms:W3CDTF">2026-05-07T15:52:05Z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0x0101006D523E7D315B7547931FA5FF60C4B2C4</vt:lpwstr>
  </property>
  <property fmtid="{D5CDD505-2E9C-101B-9397-08002B2CF9AE}" pid="3" name="_dlc_DocIdItemGuid">
    <vt:lpwstr>4a2227ee-118b-4cab-9875-b09c4550ad63</vt:lpwstr>
  </property>
  <property fmtid="{D5CDD505-2E9C-101B-9397-08002B2CF9AE}" pid="4" name="Tags">
    <vt:lpwstr/>
  </property>
  <property fmtid="{D5CDD505-2E9C-101B-9397-08002B2CF9AE}" pid="5" name="TitusGUID">
    <vt:lpwstr>c3ceed15-b1cd-4a42-89d8-724a16976a9e</vt:lpwstr>
  </property>
  <property fmtid="{D5CDD505-2E9C-101B-9397-08002B2CF9AE}" pid="6" name="MSIP_Label_65269c60-0483-4c57-9e8c-3779d6900235_Enabled">
    <vt:lpwstr>true</vt:lpwstr>
  </property>
  <property fmtid="{D5CDD505-2E9C-101B-9397-08002B2CF9AE}" pid="7" name="MSIP_Label_65269c60-0483-4c57-9e8c-3779d6900235_SetDate">
    <vt:lpwstr>2022-05-02T19:28:35Z</vt:lpwstr>
  </property>
  <property fmtid="{D5CDD505-2E9C-101B-9397-08002B2CF9AE}" pid="8" name="MSIP_Label_65269c60-0483-4c57-9e8c-3779d6900235_Method">
    <vt:lpwstr>Privileged</vt:lpwstr>
  </property>
  <property fmtid="{D5CDD505-2E9C-101B-9397-08002B2CF9AE}" pid="9" name="MSIP_Label_65269c60-0483-4c57-9e8c-3779d6900235_Name">
    <vt:lpwstr>65269c60-0483-4c57-9e8c-3779d6900235</vt:lpwstr>
  </property>
  <property fmtid="{D5CDD505-2E9C-101B-9397-08002B2CF9AE}" pid="10" name="MSIP_Label_65269c60-0483-4c57-9e8c-3779d6900235_SiteId">
    <vt:lpwstr>b397c653-5b19-463f-b9fc-af658ded9128</vt:lpwstr>
  </property>
  <property fmtid="{D5CDD505-2E9C-101B-9397-08002B2CF9AE}" pid="11" name="MSIP_Label_65269c60-0483-4c57-9e8c-3779d6900235_ActionId">
    <vt:lpwstr>346f8ff7-618b-4038-9cb8-91489eef4f07</vt:lpwstr>
  </property>
  <property fmtid="{D5CDD505-2E9C-101B-9397-08002B2CF9AE}" pid="12" name="MSIP_Label_65269c60-0483-4c57-9e8c-3779d6900235_ContentBits">
    <vt:lpwstr>0</vt:lpwstr>
  </property>
  <property fmtid="{D5CDD505-2E9C-101B-9397-08002B2CF9AE}" pid="13" name="MediaServiceImageTags">
    <vt:lpwstr/>
  </property>
</Properties>
</file>